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0" r:id="rId1"/>
    <p:sldMasterId id="2147483686" r:id="rId2"/>
    <p:sldMasterId id="2147483673" r:id="rId3"/>
  </p:sldMasterIdLst>
  <p:notesMasterIdLst>
    <p:notesMasterId r:id="rId126"/>
  </p:notesMasterIdLst>
  <p:handoutMasterIdLst>
    <p:handoutMasterId r:id="rId127"/>
  </p:handoutMasterIdLst>
  <p:sldIdLst>
    <p:sldId id="327" r:id="rId4"/>
    <p:sldId id="328" r:id="rId5"/>
    <p:sldId id="330" r:id="rId6"/>
    <p:sldId id="331" r:id="rId7"/>
    <p:sldId id="332" r:id="rId8"/>
    <p:sldId id="337" r:id="rId9"/>
    <p:sldId id="333" r:id="rId10"/>
    <p:sldId id="334" r:id="rId11"/>
    <p:sldId id="335" r:id="rId12"/>
    <p:sldId id="336" r:id="rId13"/>
    <p:sldId id="329" r:id="rId14"/>
    <p:sldId id="339" r:id="rId15"/>
    <p:sldId id="456" r:id="rId16"/>
    <p:sldId id="340" r:id="rId17"/>
    <p:sldId id="341" r:id="rId18"/>
    <p:sldId id="308" r:id="rId19"/>
    <p:sldId id="343" r:id="rId20"/>
    <p:sldId id="344" r:id="rId21"/>
    <p:sldId id="345" r:id="rId22"/>
    <p:sldId id="346" r:id="rId23"/>
    <p:sldId id="348" r:id="rId24"/>
    <p:sldId id="347" r:id="rId25"/>
    <p:sldId id="353" r:id="rId26"/>
    <p:sldId id="354" r:id="rId27"/>
    <p:sldId id="349" r:id="rId28"/>
    <p:sldId id="350" r:id="rId29"/>
    <p:sldId id="351" r:id="rId30"/>
    <p:sldId id="352" r:id="rId31"/>
    <p:sldId id="355" r:id="rId32"/>
    <p:sldId id="356" r:id="rId33"/>
    <p:sldId id="376" r:id="rId34"/>
    <p:sldId id="357" r:id="rId35"/>
    <p:sldId id="359" r:id="rId36"/>
    <p:sldId id="325" r:id="rId37"/>
    <p:sldId id="358" r:id="rId38"/>
    <p:sldId id="361" r:id="rId39"/>
    <p:sldId id="360" r:id="rId40"/>
    <p:sldId id="362" r:id="rId41"/>
    <p:sldId id="363" r:id="rId42"/>
    <p:sldId id="364" r:id="rId43"/>
    <p:sldId id="365" r:id="rId44"/>
    <p:sldId id="366" r:id="rId45"/>
    <p:sldId id="367" r:id="rId46"/>
    <p:sldId id="368" r:id="rId47"/>
    <p:sldId id="369" r:id="rId48"/>
    <p:sldId id="370" r:id="rId49"/>
    <p:sldId id="371" r:id="rId50"/>
    <p:sldId id="372" r:id="rId51"/>
    <p:sldId id="380" r:id="rId52"/>
    <p:sldId id="381" r:id="rId53"/>
    <p:sldId id="373" r:id="rId54"/>
    <p:sldId id="374" r:id="rId55"/>
    <p:sldId id="375" r:id="rId56"/>
    <p:sldId id="377" r:id="rId57"/>
    <p:sldId id="379" r:id="rId58"/>
    <p:sldId id="383" r:id="rId59"/>
    <p:sldId id="378" r:id="rId60"/>
    <p:sldId id="384" r:id="rId61"/>
    <p:sldId id="385" r:id="rId62"/>
    <p:sldId id="386" r:id="rId63"/>
    <p:sldId id="387" r:id="rId64"/>
    <p:sldId id="388" r:id="rId65"/>
    <p:sldId id="389" r:id="rId66"/>
    <p:sldId id="392" r:id="rId67"/>
    <p:sldId id="393" r:id="rId68"/>
    <p:sldId id="394" r:id="rId69"/>
    <p:sldId id="395" r:id="rId70"/>
    <p:sldId id="396" r:id="rId71"/>
    <p:sldId id="397" r:id="rId72"/>
    <p:sldId id="455" r:id="rId73"/>
    <p:sldId id="398" r:id="rId74"/>
    <p:sldId id="402" r:id="rId75"/>
    <p:sldId id="399" r:id="rId76"/>
    <p:sldId id="412" r:id="rId77"/>
    <p:sldId id="400" r:id="rId78"/>
    <p:sldId id="401" r:id="rId79"/>
    <p:sldId id="403" r:id="rId80"/>
    <p:sldId id="404" r:id="rId81"/>
    <p:sldId id="405" r:id="rId82"/>
    <p:sldId id="406" r:id="rId83"/>
    <p:sldId id="407" r:id="rId84"/>
    <p:sldId id="408" r:id="rId85"/>
    <p:sldId id="409" r:id="rId86"/>
    <p:sldId id="411" r:id="rId87"/>
    <p:sldId id="410" r:id="rId88"/>
    <p:sldId id="416" r:id="rId89"/>
    <p:sldId id="417" r:id="rId90"/>
    <p:sldId id="415" r:id="rId91"/>
    <p:sldId id="420" r:id="rId92"/>
    <p:sldId id="421" r:id="rId93"/>
    <p:sldId id="422" r:id="rId94"/>
    <p:sldId id="424" r:id="rId95"/>
    <p:sldId id="423" r:id="rId96"/>
    <p:sldId id="425" r:id="rId97"/>
    <p:sldId id="427" r:id="rId98"/>
    <p:sldId id="428" r:id="rId99"/>
    <p:sldId id="429" r:id="rId100"/>
    <p:sldId id="430" r:id="rId101"/>
    <p:sldId id="432" r:id="rId102"/>
    <p:sldId id="433" r:id="rId103"/>
    <p:sldId id="434" r:id="rId104"/>
    <p:sldId id="435" r:id="rId105"/>
    <p:sldId id="436" r:id="rId106"/>
    <p:sldId id="437" r:id="rId107"/>
    <p:sldId id="438" r:id="rId108"/>
    <p:sldId id="431" r:id="rId109"/>
    <p:sldId id="439" r:id="rId110"/>
    <p:sldId id="440" r:id="rId111"/>
    <p:sldId id="441" r:id="rId112"/>
    <p:sldId id="442" r:id="rId113"/>
    <p:sldId id="443" r:id="rId114"/>
    <p:sldId id="444" r:id="rId115"/>
    <p:sldId id="445" r:id="rId116"/>
    <p:sldId id="446" r:id="rId117"/>
    <p:sldId id="447" r:id="rId118"/>
    <p:sldId id="448" r:id="rId119"/>
    <p:sldId id="449" r:id="rId120"/>
    <p:sldId id="450" r:id="rId121"/>
    <p:sldId id="451" r:id="rId122"/>
    <p:sldId id="454" r:id="rId123"/>
    <p:sldId id="452" r:id="rId124"/>
    <p:sldId id="453" r:id="rId125"/>
  </p:sldIdLst>
  <p:sldSz cx="9144000" cy="6858000" type="letter"/>
  <p:notesSz cx="7315200" cy="9601200"/>
  <p:defaultTex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A4D"/>
    <a:srgbClr val="F9D419"/>
    <a:srgbClr val="00397B"/>
    <a:srgbClr val="0F6BCE"/>
    <a:srgbClr val="FF3300"/>
    <a:srgbClr val="00497A"/>
    <a:srgbClr val="5F5F5F"/>
    <a:srgbClr val="292929"/>
    <a:srgbClr val="111111"/>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564" autoAdjust="0"/>
    <p:restoredTop sz="86395" autoAdjust="0"/>
  </p:normalViewPr>
  <p:slideViewPr>
    <p:cSldViewPr>
      <p:cViewPr varScale="1">
        <p:scale>
          <a:sx n="72" d="100"/>
          <a:sy n="72" d="100"/>
        </p:scale>
        <p:origin x="1109" y="62"/>
      </p:cViewPr>
      <p:guideLst>
        <p:guide orient="horz" pos="2160"/>
        <p:guide pos="2880"/>
      </p:guideLst>
    </p:cSldViewPr>
  </p:slideViewPr>
  <p:outlineViewPr>
    <p:cViewPr>
      <p:scale>
        <a:sx n="33" d="100"/>
        <a:sy n="33" d="100"/>
      </p:scale>
      <p:origin x="0" y="-2634"/>
    </p:cViewPr>
  </p:outlineViewPr>
  <p:notesTextViewPr>
    <p:cViewPr>
      <p:scale>
        <a:sx n="3" d="2"/>
        <a:sy n="3" d="2"/>
      </p:scale>
      <p:origin x="0" y="0"/>
    </p:cViewPr>
  </p:notesTextViewPr>
  <p:sorterViewPr>
    <p:cViewPr>
      <p:scale>
        <a:sx n="75" d="100"/>
        <a:sy n="75" d="100"/>
      </p:scale>
      <p:origin x="0" y="0"/>
    </p:cViewPr>
  </p:sorterViewPr>
  <p:notesViewPr>
    <p:cSldViewPr>
      <p:cViewPr varScale="1">
        <p:scale>
          <a:sx n="39" d="100"/>
          <a:sy n="39" d="100"/>
        </p:scale>
        <p:origin x="-998" y="-67"/>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presProps" Target="presProps.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13" Type="http://schemas.openxmlformats.org/officeDocument/2006/relationships/slide" Target="slides/slide110.xml"/><Relationship Id="rId118" Type="http://schemas.openxmlformats.org/officeDocument/2006/relationships/slide" Target="slides/slide115.xml"/><Relationship Id="rId126"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slide" Target="slides/slide113.xml"/><Relationship Id="rId124" Type="http://schemas.openxmlformats.org/officeDocument/2006/relationships/slide" Target="slides/slide121.xml"/><Relationship Id="rId129"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handoutMaster" Target="handoutMasters/handoutMaster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3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tableStyles" Target="tableStyles.xml"/><Relationship Id="rId61" Type="http://schemas.openxmlformats.org/officeDocument/2006/relationships/slide" Target="slides/slide58.xml"/><Relationship Id="rId82" Type="http://schemas.openxmlformats.org/officeDocument/2006/relationships/slide" Target="slides/slide7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0" y="0"/>
            <a:ext cx="3170238" cy="481013"/>
          </a:xfrm>
          <a:prstGeom prst="rect">
            <a:avLst/>
          </a:prstGeom>
          <a:noFill/>
          <a:ln w="9525">
            <a:noFill/>
            <a:miter lim="800000"/>
            <a:headEnd/>
            <a:tailEnd/>
          </a:ln>
        </p:spPr>
        <p:txBody>
          <a:bodyPr vert="horz" wrap="square" lIns="96632" tIns="48317" rIns="96632" bIns="48317" numCol="1" anchor="t" anchorCtr="0" compatLnSpc="1">
            <a:prstTxWarp prst="textNoShape">
              <a:avLst/>
            </a:prstTxWarp>
          </a:bodyPr>
          <a:lstStyle>
            <a:lvl1pPr defTabSz="939800">
              <a:defRPr sz="1300">
                <a:latin typeface="Times New Roman" pitchFamily="18" charset="0"/>
              </a:defRPr>
            </a:lvl1pPr>
          </a:lstStyle>
          <a:p>
            <a:pPr>
              <a:defRPr/>
            </a:pPr>
            <a:endParaRPr lang="en-US"/>
          </a:p>
        </p:txBody>
      </p:sp>
      <p:sp>
        <p:nvSpPr>
          <p:cNvPr id="30723" name="Rectangle 3"/>
          <p:cNvSpPr>
            <a:spLocks noGrp="1" noChangeArrowheads="1"/>
          </p:cNvSpPr>
          <p:nvPr>
            <p:ph type="dt" sz="quarter" idx="1"/>
          </p:nvPr>
        </p:nvSpPr>
        <p:spPr bwMode="auto">
          <a:xfrm>
            <a:off x="4144963" y="0"/>
            <a:ext cx="3170237" cy="481013"/>
          </a:xfrm>
          <a:prstGeom prst="rect">
            <a:avLst/>
          </a:prstGeom>
          <a:noFill/>
          <a:ln w="9525">
            <a:noFill/>
            <a:miter lim="800000"/>
            <a:headEnd/>
            <a:tailEnd/>
          </a:ln>
        </p:spPr>
        <p:txBody>
          <a:bodyPr vert="horz" wrap="square" lIns="96632" tIns="48317" rIns="96632" bIns="48317" numCol="1" anchor="t" anchorCtr="0" compatLnSpc="1">
            <a:prstTxWarp prst="textNoShape">
              <a:avLst/>
            </a:prstTxWarp>
          </a:bodyPr>
          <a:lstStyle>
            <a:lvl1pPr algn="r" defTabSz="939800">
              <a:defRPr sz="1300">
                <a:latin typeface="Times New Roman" pitchFamily="18" charset="0"/>
              </a:defRPr>
            </a:lvl1pPr>
          </a:lstStyle>
          <a:p>
            <a:pPr>
              <a:defRPr/>
            </a:pPr>
            <a:endParaRPr lang="en-US"/>
          </a:p>
        </p:txBody>
      </p:sp>
      <p:sp>
        <p:nvSpPr>
          <p:cNvPr id="30724" name="Rectangle 4"/>
          <p:cNvSpPr>
            <a:spLocks noGrp="1" noChangeArrowheads="1"/>
          </p:cNvSpPr>
          <p:nvPr>
            <p:ph type="ftr" sz="quarter" idx="2"/>
          </p:nvPr>
        </p:nvSpPr>
        <p:spPr bwMode="auto">
          <a:xfrm>
            <a:off x="0" y="9120188"/>
            <a:ext cx="3170238" cy="481012"/>
          </a:xfrm>
          <a:prstGeom prst="rect">
            <a:avLst/>
          </a:prstGeom>
          <a:noFill/>
          <a:ln w="9525">
            <a:noFill/>
            <a:miter lim="800000"/>
            <a:headEnd/>
            <a:tailEnd/>
          </a:ln>
        </p:spPr>
        <p:txBody>
          <a:bodyPr vert="horz" wrap="square" lIns="96632" tIns="48317" rIns="96632" bIns="48317" numCol="1" anchor="b" anchorCtr="0" compatLnSpc="1">
            <a:prstTxWarp prst="textNoShape">
              <a:avLst/>
            </a:prstTxWarp>
          </a:bodyPr>
          <a:lstStyle>
            <a:lvl1pPr defTabSz="939800">
              <a:defRPr sz="1300">
                <a:latin typeface="Times New Roman" pitchFamily="18" charset="0"/>
              </a:defRPr>
            </a:lvl1pPr>
          </a:lstStyle>
          <a:p>
            <a:pPr>
              <a:defRPr/>
            </a:pPr>
            <a:endParaRPr lang="en-US"/>
          </a:p>
        </p:txBody>
      </p:sp>
      <p:sp>
        <p:nvSpPr>
          <p:cNvPr id="30725" name="Rectangle 5"/>
          <p:cNvSpPr>
            <a:spLocks noGrp="1" noChangeArrowheads="1"/>
          </p:cNvSpPr>
          <p:nvPr>
            <p:ph type="sldNum" sz="quarter" idx="3"/>
          </p:nvPr>
        </p:nvSpPr>
        <p:spPr bwMode="auto">
          <a:xfrm>
            <a:off x="4144963" y="9120188"/>
            <a:ext cx="3170237" cy="481012"/>
          </a:xfrm>
          <a:prstGeom prst="rect">
            <a:avLst/>
          </a:prstGeom>
          <a:noFill/>
          <a:ln w="9525">
            <a:noFill/>
            <a:miter lim="800000"/>
            <a:headEnd/>
            <a:tailEnd/>
          </a:ln>
        </p:spPr>
        <p:txBody>
          <a:bodyPr vert="horz" wrap="square" lIns="96632" tIns="48317" rIns="96632" bIns="48317" numCol="1" anchor="b" anchorCtr="0" compatLnSpc="1">
            <a:prstTxWarp prst="textNoShape">
              <a:avLst/>
            </a:prstTxWarp>
          </a:bodyPr>
          <a:lstStyle>
            <a:lvl1pPr algn="r" defTabSz="939800">
              <a:defRPr sz="1300">
                <a:latin typeface="Times New Roman" pitchFamily="18" charset="0"/>
              </a:defRPr>
            </a:lvl1pPr>
          </a:lstStyle>
          <a:p>
            <a:pPr>
              <a:defRPr/>
            </a:pPr>
            <a:fld id="{AA5C1027-D328-4860-BC3B-2CD5794B2C75}"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3170238" cy="481013"/>
          </a:xfrm>
          <a:prstGeom prst="rect">
            <a:avLst/>
          </a:prstGeom>
          <a:noFill/>
          <a:ln w="9525">
            <a:noFill/>
            <a:miter lim="800000"/>
            <a:headEnd/>
            <a:tailEnd/>
          </a:ln>
        </p:spPr>
        <p:txBody>
          <a:bodyPr vert="horz" wrap="square" lIns="96632" tIns="48317" rIns="96632" bIns="48317" numCol="1" anchor="t" anchorCtr="0" compatLnSpc="1">
            <a:prstTxWarp prst="textNoShape">
              <a:avLst/>
            </a:prstTxWarp>
          </a:bodyPr>
          <a:lstStyle>
            <a:lvl1pPr defTabSz="939800">
              <a:defRPr sz="1300">
                <a:latin typeface="Times New Roman" pitchFamily="18" charset="0"/>
              </a:defRPr>
            </a:lvl1pPr>
          </a:lstStyle>
          <a:p>
            <a:pPr>
              <a:defRPr/>
            </a:pPr>
            <a:endParaRPr lang="en-US"/>
          </a:p>
        </p:txBody>
      </p:sp>
      <p:sp>
        <p:nvSpPr>
          <p:cNvPr id="49155" name="Rectangle 3"/>
          <p:cNvSpPr>
            <a:spLocks noGrp="1" noChangeArrowheads="1"/>
          </p:cNvSpPr>
          <p:nvPr>
            <p:ph type="dt" idx="1"/>
          </p:nvPr>
        </p:nvSpPr>
        <p:spPr bwMode="auto">
          <a:xfrm>
            <a:off x="4143375" y="0"/>
            <a:ext cx="3170238" cy="481013"/>
          </a:xfrm>
          <a:prstGeom prst="rect">
            <a:avLst/>
          </a:prstGeom>
          <a:noFill/>
          <a:ln w="9525">
            <a:noFill/>
            <a:miter lim="800000"/>
            <a:headEnd/>
            <a:tailEnd/>
          </a:ln>
        </p:spPr>
        <p:txBody>
          <a:bodyPr vert="horz" wrap="square" lIns="96632" tIns="48317" rIns="96632" bIns="48317" numCol="1" anchor="t" anchorCtr="0" compatLnSpc="1">
            <a:prstTxWarp prst="textNoShape">
              <a:avLst/>
            </a:prstTxWarp>
          </a:bodyPr>
          <a:lstStyle>
            <a:lvl1pPr algn="r" defTabSz="939800">
              <a:defRPr sz="1300">
                <a:latin typeface="Times New Roman" pitchFamily="18" charset="0"/>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1257300" y="722313"/>
            <a:ext cx="4800600" cy="3600450"/>
          </a:xfrm>
          <a:prstGeom prst="rect">
            <a:avLst/>
          </a:prstGeom>
          <a:noFill/>
          <a:ln w="9525">
            <a:solidFill>
              <a:srgbClr val="000000"/>
            </a:solidFill>
            <a:miter lim="800000"/>
            <a:headEnd/>
            <a:tailEnd/>
          </a:ln>
        </p:spPr>
      </p:sp>
      <p:sp>
        <p:nvSpPr>
          <p:cNvPr id="49157" name="Rectangle 5"/>
          <p:cNvSpPr>
            <a:spLocks noGrp="1" noChangeArrowheads="1"/>
          </p:cNvSpPr>
          <p:nvPr>
            <p:ph type="body" sz="quarter" idx="3"/>
          </p:nvPr>
        </p:nvSpPr>
        <p:spPr bwMode="auto">
          <a:xfrm>
            <a:off x="731838" y="4560888"/>
            <a:ext cx="5851525" cy="4321175"/>
          </a:xfrm>
          <a:prstGeom prst="rect">
            <a:avLst/>
          </a:prstGeom>
          <a:noFill/>
          <a:ln w="9525">
            <a:noFill/>
            <a:miter lim="800000"/>
            <a:headEnd/>
            <a:tailEnd/>
          </a:ln>
        </p:spPr>
        <p:txBody>
          <a:bodyPr vert="horz" wrap="square" lIns="96632" tIns="48317" rIns="96632" bIns="4831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9158" name="Rectangle 6"/>
          <p:cNvSpPr>
            <a:spLocks noGrp="1" noChangeArrowheads="1"/>
          </p:cNvSpPr>
          <p:nvPr>
            <p:ph type="ftr" sz="quarter" idx="4"/>
          </p:nvPr>
        </p:nvSpPr>
        <p:spPr bwMode="auto">
          <a:xfrm>
            <a:off x="0" y="9118600"/>
            <a:ext cx="3170238" cy="481013"/>
          </a:xfrm>
          <a:prstGeom prst="rect">
            <a:avLst/>
          </a:prstGeom>
          <a:noFill/>
          <a:ln w="9525">
            <a:noFill/>
            <a:miter lim="800000"/>
            <a:headEnd/>
            <a:tailEnd/>
          </a:ln>
        </p:spPr>
        <p:txBody>
          <a:bodyPr vert="horz" wrap="square" lIns="96632" tIns="48317" rIns="96632" bIns="48317" numCol="1" anchor="b" anchorCtr="0" compatLnSpc="1">
            <a:prstTxWarp prst="textNoShape">
              <a:avLst/>
            </a:prstTxWarp>
          </a:bodyPr>
          <a:lstStyle>
            <a:lvl1pPr defTabSz="939800">
              <a:defRPr sz="1300">
                <a:latin typeface="Times New Roman" pitchFamily="18" charset="0"/>
              </a:defRPr>
            </a:lvl1pPr>
          </a:lstStyle>
          <a:p>
            <a:pPr>
              <a:defRPr/>
            </a:pPr>
            <a:endParaRPr lang="en-US"/>
          </a:p>
        </p:txBody>
      </p:sp>
      <p:sp>
        <p:nvSpPr>
          <p:cNvPr id="49159" name="Rectangle 7"/>
          <p:cNvSpPr>
            <a:spLocks noGrp="1" noChangeArrowheads="1"/>
          </p:cNvSpPr>
          <p:nvPr>
            <p:ph type="sldNum" sz="quarter" idx="5"/>
          </p:nvPr>
        </p:nvSpPr>
        <p:spPr bwMode="auto">
          <a:xfrm>
            <a:off x="4143375" y="9118600"/>
            <a:ext cx="3170238" cy="481013"/>
          </a:xfrm>
          <a:prstGeom prst="rect">
            <a:avLst/>
          </a:prstGeom>
          <a:noFill/>
          <a:ln w="9525">
            <a:noFill/>
            <a:miter lim="800000"/>
            <a:headEnd/>
            <a:tailEnd/>
          </a:ln>
        </p:spPr>
        <p:txBody>
          <a:bodyPr vert="horz" wrap="square" lIns="96632" tIns="48317" rIns="96632" bIns="48317" numCol="1" anchor="b" anchorCtr="0" compatLnSpc="1">
            <a:prstTxWarp prst="textNoShape">
              <a:avLst/>
            </a:prstTxWarp>
          </a:bodyPr>
          <a:lstStyle>
            <a:lvl1pPr algn="r" defTabSz="939800">
              <a:defRPr sz="1300">
                <a:latin typeface="Times New Roman" pitchFamily="18" charset="0"/>
              </a:defRPr>
            </a:lvl1pPr>
          </a:lstStyle>
          <a:p>
            <a:pPr>
              <a:defRPr/>
            </a:pPr>
            <a:fld id="{D93DD791-22F6-4A8E-B93B-A934F24A2A6F}"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93DD791-22F6-4A8E-B93B-A934F24A2A6F}" type="slidenum">
              <a:rPr lang="en-US" smtClean="0"/>
              <a:pPr>
                <a:defRPr/>
              </a:pPr>
              <a:t>1</a:t>
            </a:fld>
            <a:endParaRPr lang="en-US"/>
          </a:p>
        </p:txBody>
      </p:sp>
    </p:spTree>
    <p:extLst>
      <p:ext uri="{BB962C8B-B14F-4D97-AF65-F5344CB8AC3E}">
        <p14:creationId xmlns:p14="http://schemas.microsoft.com/office/powerpoint/2010/main" val="20316087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93DD791-22F6-4A8E-B93B-A934F24A2A6F}" type="slidenum">
              <a:rPr lang="en-US" smtClean="0"/>
              <a:pPr>
                <a:defRPr/>
              </a:pPr>
              <a:t>10</a:t>
            </a:fld>
            <a:endParaRPr lang="en-US"/>
          </a:p>
        </p:txBody>
      </p:sp>
    </p:spTree>
    <p:extLst>
      <p:ext uri="{BB962C8B-B14F-4D97-AF65-F5344CB8AC3E}">
        <p14:creationId xmlns:p14="http://schemas.microsoft.com/office/powerpoint/2010/main" val="26208341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93DD791-22F6-4A8E-B93B-A934F24A2A6F}" type="slidenum">
              <a:rPr lang="en-US" smtClean="0"/>
              <a:pPr>
                <a:defRPr/>
              </a:pPr>
              <a:t>118</a:t>
            </a:fld>
            <a:endParaRPr lang="en-US"/>
          </a:p>
        </p:txBody>
      </p:sp>
    </p:spTree>
    <p:extLst>
      <p:ext uri="{BB962C8B-B14F-4D97-AF65-F5344CB8AC3E}">
        <p14:creationId xmlns:p14="http://schemas.microsoft.com/office/powerpoint/2010/main" val="48633459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93DD791-22F6-4A8E-B93B-A934F24A2A6F}" type="slidenum">
              <a:rPr lang="en-US" smtClean="0"/>
              <a:pPr>
                <a:defRPr/>
              </a:pPr>
              <a:t>119</a:t>
            </a:fld>
            <a:endParaRPr lang="en-US"/>
          </a:p>
        </p:txBody>
      </p:sp>
    </p:spTree>
    <p:extLst>
      <p:ext uri="{BB962C8B-B14F-4D97-AF65-F5344CB8AC3E}">
        <p14:creationId xmlns:p14="http://schemas.microsoft.com/office/powerpoint/2010/main" val="250766155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93DD791-22F6-4A8E-B93B-A934F24A2A6F}" type="slidenum">
              <a:rPr lang="en-US" smtClean="0"/>
              <a:pPr>
                <a:defRPr/>
              </a:pPr>
              <a:t>120</a:t>
            </a:fld>
            <a:endParaRPr lang="en-US"/>
          </a:p>
        </p:txBody>
      </p:sp>
    </p:spTree>
    <p:extLst>
      <p:ext uri="{BB962C8B-B14F-4D97-AF65-F5344CB8AC3E}">
        <p14:creationId xmlns:p14="http://schemas.microsoft.com/office/powerpoint/2010/main" val="50785831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93DD791-22F6-4A8E-B93B-A934F24A2A6F}" type="slidenum">
              <a:rPr lang="en-US" smtClean="0"/>
              <a:pPr>
                <a:defRPr/>
              </a:pPr>
              <a:t>121</a:t>
            </a:fld>
            <a:endParaRPr lang="en-US"/>
          </a:p>
        </p:txBody>
      </p:sp>
    </p:spTree>
    <p:extLst>
      <p:ext uri="{BB962C8B-B14F-4D97-AF65-F5344CB8AC3E}">
        <p14:creationId xmlns:p14="http://schemas.microsoft.com/office/powerpoint/2010/main" val="356846241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93DD791-22F6-4A8E-B93B-A934F24A2A6F}" type="slidenum">
              <a:rPr lang="en-US" smtClean="0"/>
              <a:pPr>
                <a:defRPr/>
              </a:pPr>
              <a:t>122</a:t>
            </a:fld>
            <a:endParaRPr lang="en-US"/>
          </a:p>
        </p:txBody>
      </p:sp>
    </p:spTree>
    <p:extLst>
      <p:ext uri="{BB962C8B-B14F-4D97-AF65-F5344CB8AC3E}">
        <p14:creationId xmlns:p14="http://schemas.microsoft.com/office/powerpoint/2010/main" val="40493339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93DD791-22F6-4A8E-B93B-A934F24A2A6F}" type="slidenum">
              <a:rPr lang="en-US" smtClean="0"/>
              <a:pPr>
                <a:defRPr/>
              </a:pPr>
              <a:t>11</a:t>
            </a:fld>
            <a:endParaRPr lang="en-US"/>
          </a:p>
        </p:txBody>
      </p:sp>
    </p:spTree>
    <p:extLst>
      <p:ext uri="{BB962C8B-B14F-4D97-AF65-F5344CB8AC3E}">
        <p14:creationId xmlns:p14="http://schemas.microsoft.com/office/powerpoint/2010/main" val="10492918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93DD791-22F6-4A8E-B93B-A934F24A2A6F}" type="slidenum">
              <a:rPr lang="en-US" smtClean="0"/>
              <a:pPr>
                <a:defRPr/>
              </a:pPr>
              <a:t>12</a:t>
            </a:fld>
            <a:endParaRPr lang="en-US"/>
          </a:p>
        </p:txBody>
      </p:sp>
    </p:spTree>
    <p:extLst>
      <p:ext uri="{BB962C8B-B14F-4D97-AF65-F5344CB8AC3E}">
        <p14:creationId xmlns:p14="http://schemas.microsoft.com/office/powerpoint/2010/main" val="6313612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93DD791-22F6-4A8E-B93B-A934F24A2A6F}" type="slidenum">
              <a:rPr lang="en-US" smtClean="0"/>
              <a:pPr>
                <a:defRPr/>
              </a:pPr>
              <a:t>13</a:t>
            </a:fld>
            <a:endParaRPr lang="en-US"/>
          </a:p>
        </p:txBody>
      </p:sp>
    </p:spTree>
    <p:extLst>
      <p:ext uri="{BB962C8B-B14F-4D97-AF65-F5344CB8AC3E}">
        <p14:creationId xmlns:p14="http://schemas.microsoft.com/office/powerpoint/2010/main" val="34857076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93DD791-22F6-4A8E-B93B-A934F24A2A6F}" type="slidenum">
              <a:rPr lang="en-US" smtClean="0"/>
              <a:pPr>
                <a:defRPr/>
              </a:pPr>
              <a:t>14</a:t>
            </a:fld>
            <a:endParaRPr lang="en-US"/>
          </a:p>
        </p:txBody>
      </p:sp>
    </p:spTree>
    <p:extLst>
      <p:ext uri="{BB962C8B-B14F-4D97-AF65-F5344CB8AC3E}">
        <p14:creationId xmlns:p14="http://schemas.microsoft.com/office/powerpoint/2010/main" val="22154053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93DD791-22F6-4A8E-B93B-A934F24A2A6F}" type="slidenum">
              <a:rPr lang="en-US" smtClean="0"/>
              <a:pPr>
                <a:defRPr/>
              </a:pPr>
              <a:t>15</a:t>
            </a:fld>
            <a:endParaRPr lang="en-US"/>
          </a:p>
        </p:txBody>
      </p:sp>
    </p:spTree>
    <p:extLst>
      <p:ext uri="{BB962C8B-B14F-4D97-AF65-F5344CB8AC3E}">
        <p14:creationId xmlns:p14="http://schemas.microsoft.com/office/powerpoint/2010/main" val="17720861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a:ln/>
        </p:spPr>
      </p:sp>
      <p:sp>
        <p:nvSpPr>
          <p:cNvPr id="29698" name="Notes Placeholder 2"/>
          <p:cNvSpPr>
            <a:spLocks noGrp="1"/>
          </p:cNvSpPr>
          <p:nvPr>
            <p:ph type="body" idx="1"/>
          </p:nvPr>
        </p:nvSpPr>
        <p:spPr>
          <a:noFill/>
          <a:ln/>
        </p:spPr>
        <p:txBody>
          <a:bodyPr/>
          <a:lstStyle/>
          <a:p>
            <a:endParaRPr lang="en-US" dirty="0"/>
          </a:p>
        </p:txBody>
      </p:sp>
      <p:sp>
        <p:nvSpPr>
          <p:cNvPr id="29699" name="Slide Number Placeholder 3"/>
          <p:cNvSpPr>
            <a:spLocks noGrp="1"/>
          </p:cNvSpPr>
          <p:nvPr>
            <p:ph type="sldNum" sz="quarter" idx="5"/>
          </p:nvPr>
        </p:nvSpPr>
        <p:spPr>
          <a:noFill/>
        </p:spPr>
        <p:txBody>
          <a:bodyPr/>
          <a:lstStyle/>
          <a:p>
            <a:fld id="{778DFA9A-CC37-408D-89DE-CEE0BB836ACA}" type="slidenum">
              <a:rPr lang="en-US" smtClean="0"/>
              <a:pPr/>
              <a:t>16</a:t>
            </a:fld>
            <a:endParaRPr lang="en-US"/>
          </a:p>
        </p:txBody>
      </p:sp>
    </p:spTree>
    <p:extLst>
      <p:ext uri="{BB962C8B-B14F-4D97-AF65-F5344CB8AC3E}">
        <p14:creationId xmlns:p14="http://schemas.microsoft.com/office/powerpoint/2010/main" val="17637554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93DD791-22F6-4A8E-B93B-A934F24A2A6F}" type="slidenum">
              <a:rPr lang="en-US" smtClean="0"/>
              <a:pPr>
                <a:defRPr/>
              </a:pPr>
              <a:t>17</a:t>
            </a:fld>
            <a:endParaRPr lang="en-US"/>
          </a:p>
        </p:txBody>
      </p:sp>
    </p:spTree>
    <p:extLst>
      <p:ext uri="{BB962C8B-B14F-4D97-AF65-F5344CB8AC3E}">
        <p14:creationId xmlns:p14="http://schemas.microsoft.com/office/powerpoint/2010/main" val="41617896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a:ln/>
        </p:spPr>
      </p:sp>
      <p:sp>
        <p:nvSpPr>
          <p:cNvPr id="31746" name="Notes Placeholder 2"/>
          <p:cNvSpPr>
            <a:spLocks noGrp="1"/>
          </p:cNvSpPr>
          <p:nvPr>
            <p:ph type="body" idx="1"/>
          </p:nvPr>
        </p:nvSpPr>
        <p:spPr>
          <a:noFill/>
          <a:ln/>
        </p:spPr>
        <p:txBody>
          <a:bodyPr/>
          <a:lstStyle/>
          <a:p>
            <a:endParaRPr lang="en-US"/>
          </a:p>
        </p:txBody>
      </p:sp>
      <p:sp>
        <p:nvSpPr>
          <p:cNvPr id="31747" name="Slide Number Placeholder 3"/>
          <p:cNvSpPr txBox="1">
            <a:spLocks noGrp="1"/>
          </p:cNvSpPr>
          <p:nvPr/>
        </p:nvSpPr>
        <p:spPr bwMode="auto">
          <a:xfrm>
            <a:off x="4143375" y="9118600"/>
            <a:ext cx="3170238" cy="481013"/>
          </a:xfrm>
          <a:prstGeom prst="rect">
            <a:avLst/>
          </a:prstGeom>
          <a:noFill/>
          <a:ln w="9525">
            <a:noFill/>
            <a:miter lim="800000"/>
            <a:headEnd/>
            <a:tailEnd/>
          </a:ln>
        </p:spPr>
        <p:txBody>
          <a:bodyPr lIns="96632" tIns="48317" rIns="96632" bIns="48317" anchor="b"/>
          <a:lstStyle/>
          <a:p>
            <a:pPr algn="r" defTabSz="939800"/>
            <a:fld id="{1A95B5DD-2106-4DA5-A65D-7C943A511492}" type="slidenum">
              <a:rPr lang="en-US" sz="1300">
                <a:latin typeface="Times New Roman" pitchFamily="18" charset="0"/>
              </a:rPr>
              <a:pPr algn="r" defTabSz="939800"/>
              <a:t>18</a:t>
            </a:fld>
            <a:endParaRPr lang="en-US" sz="1300">
              <a:latin typeface="Times New Roman" pitchFamily="18" charset="0"/>
            </a:endParaRPr>
          </a:p>
        </p:txBody>
      </p:sp>
    </p:spTree>
    <p:extLst>
      <p:ext uri="{BB962C8B-B14F-4D97-AF65-F5344CB8AC3E}">
        <p14:creationId xmlns:p14="http://schemas.microsoft.com/office/powerpoint/2010/main" val="15961222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93DD791-22F6-4A8E-B93B-A934F24A2A6F}" type="slidenum">
              <a:rPr lang="en-US" smtClean="0"/>
              <a:pPr>
                <a:defRPr/>
              </a:pPr>
              <a:t>19</a:t>
            </a:fld>
            <a:endParaRPr lang="en-US"/>
          </a:p>
        </p:txBody>
      </p:sp>
    </p:spTree>
    <p:extLst>
      <p:ext uri="{BB962C8B-B14F-4D97-AF65-F5344CB8AC3E}">
        <p14:creationId xmlns:p14="http://schemas.microsoft.com/office/powerpoint/2010/main" val="3436235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93DD791-22F6-4A8E-B93B-A934F24A2A6F}" type="slidenum">
              <a:rPr lang="en-US" smtClean="0"/>
              <a:pPr>
                <a:defRPr/>
              </a:pPr>
              <a:t>2</a:t>
            </a:fld>
            <a:endParaRPr lang="en-US"/>
          </a:p>
        </p:txBody>
      </p:sp>
    </p:spTree>
    <p:extLst>
      <p:ext uri="{BB962C8B-B14F-4D97-AF65-F5344CB8AC3E}">
        <p14:creationId xmlns:p14="http://schemas.microsoft.com/office/powerpoint/2010/main" val="25023262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a:ln/>
        </p:spPr>
      </p:sp>
      <p:sp>
        <p:nvSpPr>
          <p:cNvPr id="33794" name="Notes Placeholder 2"/>
          <p:cNvSpPr>
            <a:spLocks noGrp="1"/>
          </p:cNvSpPr>
          <p:nvPr>
            <p:ph type="body" idx="1"/>
          </p:nvPr>
        </p:nvSpPr>
        <p:spPr>
          <a:noFill/>
          <a:ln/>
        </p:spPr>
        <p:txBody>
          <a:bodyPr/>
          <a:lstStyle/>
          <a:p>
            <a:endParaRPr lang="en-US"/>
          </a:p>
        </p:txBody>
      </p:sp>
      <p:sp>
        <p:nvSpPr>
          <p:cNvPr id="33795" name="Slide Number Placeholder 3"/>
          <p:cNvSpPr txBox="1">
            <a:spLocks noGrp="1"/>
          </p:cNvSpPr>
          <p:nvPr/>
        </p:nvSpPr>
        <p:spPr bwMode="auto">
          <a:xfrm>
            <a:off x="4143375" y="9118600"/>
            <a:ext cx="3170238" cy="481013"/>
          </a:xfrm>
          <a:prstGeom prst="rect">
            <a:avLst/>
          </a:prstGeom>
          <a:noFill/>
          <a:ln w="9525">
            <a:noFill/>
            <a:miter lim="800000"/>
            <a:headEnd/>
            <a:tailEnd/>
          </a:ln>
        </p:spPr>
        <p:txBody>
          <a:bodyPr lIns="96632" tIns="48317" rIns="96632" bIns="48317" anchor="b"/>
          <a:lstStyle/>
          <a:p>
            <a:pPr algn="r" defTabSz="939800"/>
            <a:fld id="{3F44E3EB-1F8F-4926-90B5-C5732313F875}" type="slidenum">
              <a:rPr lang="en-US" sz="1300">
                <a:latin typeface="Times New Roman" pitchFamily="18" charset="0"/>
              </a:rPr>
              <a:pPr algn="r" defTabSz="939800"/>
              <a:t>20</a:t>
            </a:fld>
            <a:endParaRPr lang="en-US" sz="1300">
              <a:latin typeface="Times New Roman" pitchFamily="18" charset="0"/>
            </a:endParaRPr>
          </a:p>
        </p:txBody>
      </p:sp>
    </p:spTree>
    <p:extLst>
      <p:ext uri="{BB962C8B-B14F-4D97-AF65-F5344CB8AC3E}">
        <p14:creationId xmlns:p14="http://schemas.microsoft.com/office/powerpoint/2010/main" val="147745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93DD791-22F6-4A8E-B93B-A934F24A2A6F}" type="slidenum">
              <a:rPr lang="en-US" smtClean="0"/>
              <a:pPr>
                <a:defRPr/>
              </a:pPr>
              <a:t>21</a:t>
            </a:fld>
            <a:endParaRPr lang="en-US"/>
          </a:p>
        </p:txBody>
      </p:sp>
    </p:spTree>
    <p:extLst>
      <p:ext uri="{BB962C8B-B14F-4D97-AF65-F5344CB8AC3E}">
        <p14:creationId xmlns:p14="http://schemas.microsoft.com/office/powerpoint/2010/main" val="4108064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a:ln/>
        </p:spPr>
      </p:sp>
      <p:sp>
        <p:nvSpPr>
          <p:cNvPr id="35842" name="Notes Placeholder 2"/>
          <p:cNvSpPr>
            <a:spLocks noGrp="1"/>
          </p:cNvSpPr>
          <p:nvPr>
            <p:ph type="body" idx="1"/>
          </p:nvPr>
        </p:nvSpPr>
        <p:spPr>
          <a:noFill/>
          <a:ln/>
        </p:spPr>
        <p:txBody>
          <a:bodyPr/>
          <a:lstStyle/>
          <a:p>
            <a:endParaRPr lang="en-US"/>
          </a:p>
        </p:txBody>
      </p:sp>
      <p:sp>
        <p:nvSpPr>
          <p:cNvPr id="35843" name="Slide Number Placeholder 3"/>
          <p:cNvSpPr txBox="1">
            <a:spLocks noGrp="1"/>
          </p:cNvSpPr>
          <p:nvPr/>
        </p:nvSpPr>
        <p:spPr bwMode="auto">
          <a:xfrm>
            <a:off x="4143375" y="9118600"/>
            <a:ext cx="3170238" cy="481013"/>
          </a:xfrm>
          <a:prstGeom prst="rect">
            <a:avLst/>
          </a:prstGeom>
          <a:noFill/>
          <a:ln w="9525">
            <a:noFill/>
            <a:miter lim="800000"/>
            <a:headEnd/>
            <a:tailEnd/>
          </a:ln>
        </p:spPr>
        <p:txBody>
          <a:bodyPr lIns="96632" tIns="48317" rIns="96632" bIns="48317" anchor="b"/>
          <a:lstStyle/>
          <a:p>
            <a:pPr algn="r" defTabSz="939800"/>
            <a:fld id="{B208FA10-8926-4528-BC50-BF8A584250DC}" type="slidenum">
              <a:rPr lang="en-US" sz="1300">
                <a:latin typeface="Times New Roman" pitchFamily="18" charset="0"/>
              </a:rPr>
              <a:pPr algn="r" defTabSz="939800"/>
              <a:t>22</a:t>
            </a:fld>
            <a:endParaRPr lang="en-US" sz="1300">
              <a:latin typeface="Times New Roman" pitchFamily="18" charset="0"/>
            </a:endParaRPr>
          </a:p>
        </p:txBody>
      </p:sp>
    </p:spTree>
    <p:extLst>
      <p:ext uri="{BB962C8B-B14F-4D97-AF65-F5344CB8AC3E}">
        <p14:creationId xmlns:p14="http://schemas.microsoft.com/office/powerpoint/2010/main" val="38987688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93DD791-22F6-4A8E-B93B-A934F24A2A6F}" type="slidenum">
              <a:rPr lang="en-US" smtClean="0"/>
              <a:pPr>
                <a:defRPr/>
              </a:pPr>
              <a:t>23</a:t>
            </a:fld>
            <a:endParaRPr lang="en-US"/>
          </a:p>
        </p:txBody>
      </p:sp>
    </p:spTree>
    <p:extLst>
      <p:ext uri="{BB962C8B-B14F-4D97-AF65-F5344CB8AC3E}">
        <p14:creationId xmlns:p14="http://schemas.microsoft.com/office/powerpoint/2010/main" val="20878927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93DD791-22F6-4A8E-B93B-A934F24A2A6F}" type="slidenum">
              <a:rPr lang="en-US" smtClean="0"/>
              <a:pPr>
                <a:defRPr/>
              </a:pPr>
              <a:t>24</a:t>
            </a:fld>
            <a:endParaRPr lang="en-US"/>
          </a:p>
        </p:txBody>
      </p:sp>
    </p:spTree>
    <p:extLst>
      <p:ext uri="{BB962C8B-B14F-4D97-AF65-F5344CB8AC3E}">
        <p14:creationId xmlns:p14="http://schemas.microsoft.com/office/powerpoint/2010/main" val="36569466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93DD791-22F6-4A8E-B93B-A934F24A2A6F}" type="slidenum">
              <a:rPr lang="en-US" smtClean="0"/>
              <a:pPr>
                <a:defRPr/>
              </a:pPr>
              <a:t>25</a:t>
            </a:fld>
            <a:endParaRPr lang="en-US"/>
          </a:p>
        </p:txBody>
      </p:sp>
    </p:spTree>
    <p:extLst>
      <p:ext uri="{BB962C8B-B14F-4D97-AF65-F5344CB8AC3E}">
        <p14:creationId xmlns:p14="http://schemas.microsoft.com/office/powerpoint/2010/main" val="616701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93DD791-22F6-4A8E-B93B-A934F24A2A6F}" type="slidenum">
              <a:rPr lang="en-US" smtClean="0"/>
              <a:pPr>
                <a:defRPr/>
              </a:pPr>
              <a:t>26</a:t>
            </a:fld>
            <a:endParaRPr lang="en-US"/>
          </a:p>
        </p:txBody>
      </p:sp>
    </p:spTree>
    <p:extLst>
      <p:ext uri="{BB962C8B-B14F-4D97-AF65-F5344CB8AC3E}">
        <p14:creationId xmlns:p14="http://schemas.microsoft.com/office/powerpoint/2010/main" val="13161922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93DD791-22F6-4A8E-B93B-A934F24A2A6F}" type="slidenum">
              <a:rPr lang="en-US" smtClean="0"/>
              <a:pPr>
                <a:defRPr/>
              </a:pPr>
              <a:t>27</a:t>
            </a:fld>
            <a:endParaRPr lang="en-US"/>
          </a:p>
        </p:txBody>
      </p:sp>
    </p:spTree>
    <p:extLst>
      <p:ext uri="{BB962C8B-B14F-4D97-AF65-F5344CB8AC3E}">
        <p14:creationId xmlns:p14="http://schemas.microsoft.com/office/powerpoint/2010/main" val="19129527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a:ln/>
        </p:spPr>
      </p:sp>
      <p:sp>
        <p:nvSpPr>
          <p:cNvPr id="37890" name="Notes Placeholder 2"/>
          <p:cNvSpPr>
            <a:spLocks noGrp="1"/>
          </p:cNvSpPr>
          <p:nvPr>
            <p:ph type="body" idx="1"/>
          </p:nvPr>
        </p:nvSpPr>
        <p:spPr>
          <a:noFill/>
          <a:ln/>
        </p:spPr>
        <p:txBody>
          <a:bodyPr/>
          <a:lstStyle/>
          <a:p>
            <a:endParaRPr lang="en-US"/>
          </a:p>
        </p:txBody>
      </p:sp>
      <p:sp>
        <p:nvSpPr>
          <p:cNvPr id="37891" name="Slide Number Placeholder 3"/>
          <p:cNvSpPr txBox="1">
            <a:spLocks noGrp="1"/>
          </p:cNvSpPr>
          <p:nvPr/>
        </p:nvSpPr>
        <p:spPr bwMode="auto">
          <a:xfrm>
            <a:off x="4143375" y="9118600"/>
            <a:ext cx="3170238" cy="481013"/>
          </a:xfrm>
          <a:prstGeom prst="rect">
            <a:avLst/>
          </a:prstGeom>
          <a:noFill/>
          <a:ln w="9525">
            <a:noFill/>
            <a:miter lim="800000"/>
            <a:headEnd/>
            <a:tailEnd/>
          </a:ln>
        </p:spPr>
        <p:txBody>
          <a:bodyPr lIns="96632" tIns="48317" rIns="96632" bIns="48317" anchor="b"/>
          <a:lstStyle/>
          <a:p>
            <a:pPr algn="r" defTabSz="939800"/>
            <a:fld id="{F8F07D53-8667-44EA-BF97-A83B2C654021}" type="slidenum">
              <a:rPr lang="en-US" sz="1300">
                <a:latin typeface="Times New Roman" pitchFamily="18" charset="0"/>
              </a:rPr>
              <a:pPr algn="r" defTabSz="939800"/>
              <a:t>28</a:t>
            </a:fld>
            <a:endParaRPr lang="en-US" sz="1300">
              <a:latin typeface="Times New Roman" pitchFamily="18" charset="0"/>
            </a:endParaRPr>
          </a:p>
        </p:txBody>
      </p:sp>
    </p:spTree>
    <p:extLst>
      <p:ext uri="{BB962C8B-B14F-4D97-AF65-F5344CB8AC3E}">
        <p14:creationId xmlns:p14="http://schemas.microsoft.com/office/powerpoint/2010/main" val="1309248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93DD791-22F6-4A8E-B93B-A934F24A2A6F}" type="slidenum">
              <a:rPr lang="en-US" smtClean="0"/>
              <a:pPr>
                <a:defRPr/>
              </a:pPr>
              <a:t>29</a:t>
            </a:fld>
            <a:endParaRPr lang="en-US"/>
          </a:p>
        </p:txBody>
      </p:sp>
    </p:spTree>
    <p:extLst>
      <p:ext uri="{BB962C8B-B14F-4D97-AF65-F5344CB8AC3E}">
        <p14:creationId xmlns:p14="http://schemas.microsoft.com/office/powerpoint/2010/main" val="3814935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93DD791-22F6-4A8E-B93B-A934F24A2A6F}" type="slidenum">
              <a:rPr lang="en-US" smtClean="0"/>
              <a:pPr>
                <a:defRPr/>
              </a:pPr>
              <a:t>3</a:t>
            </a:fld>
            <a:endParaRPr lang="en-US"/>
          </a:p>
        </p:txBody>
      </p:sp>
    </p:spTree>
    <p:extLst>
      <p:ext uri="{BB962C8B-B14F-4D97-AF65-F5344CB8AC3E}">
        <p14:creationId xmlns:p14="http://schemas.microsoft.com/office/powerpoint/2010/main" val="11521468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93DD791-22F6-4A8E-B93B-A934F24A2A6F}" type="slidenum">
              <a:rPr lang="en-US" smtClean="0"/>
              <a:pPr>
                <a:defRPr/>
              </a:pPr>
              <a:t>30</a:t>
            </a:fld>
            <a:endParaRPr lang="en-US"/>
          </a:p>
        </p:txBody>
      </p:sp>
    </p:spTree>
    <p:extLst>
      <p:ext uri="{BB962C8B-B14F-4D97-AF65-F5344CB8AC3E}">
        <p14:creationId xmlns:p14="http://schemas.microsoft.com/office/powerpoint/2010/main" val="27405204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93DD791-22F6-4A8E-B93B-A934F24A2A6F}" type="slidenum">
              <a:rPr lang="en-US" smtClean="0"/>
              <a:pPr>
                <a:defRPr/>
              </a:pPr>
              <a:t>31</a:t>
            </a:fld>
            <a:endParaRPr lang="en-US"/>
          </a:p>
        </p:txBody>
      </p:sp>
    </p:spTree>
    <p:extLst>
      <p:ext uri="{BB962C8B-B14F-4D97-AF65-F5344CB8AC3E}">
        <p14:creationId xmlns:p14="http://schemas.microsoft.com/office/powerpoint/2010/main" val="11261049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93DD791-22F6-4A8E-B93B-A934F24A2A6F}" type="slidenum">
              <a:rPr lang="en-US" smtClean="0"/>
              <a:pPr>
                <a:defRPr/>
              </a:pPr>
              <a:t>32</a:t>
            </a:fld>
            <a:endParaRPr lang="en-US"/>
          </a:p>
        </p:txBody>
      </p:sp>
    </p:spTree>
    <p:extLst>
      <p:ext uri="{BB962C8B-B14F-4D97-AF65-F5344CB8AC3E}">
        <p14:creationId xmlns:p14="http://schemas.microsoft.com/office/powerpoint/2010/main" val="71945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93DD791-22F6-4A8E-B93B-A934F24A2A6F}" type="slidenum">
              <a:rPr lang="en-US" smtClean="0"/>
              <a:pPr>
                <a:defRPr/>
              </a:pPr>
              <a:t>33</a:t>
            </a:fld>
            <a:endParaRPr lang="en-US"/>
          </a:p>
        </p:txBody>
      </p:sp>
    </p:spTree>
    <p:extLst>
      <p:ext uri="{BB962C8B-B14F-4D97-AF65-F5344CB8AC3E}">
        <p14:creationId xmlns:p14="http://schemas.microsoft.com/office/powerpoint/2010/main" val="36590450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93DD791-22F6-4A8E-B93B-A934F24A2A6F}" type="slidenum">
              <a:rPr lang="en-US" smtClean="0"/>
              <a:pPr>
                <a:defRPr/>
              </a:pPr>
              <a:t>34</a:t>
            </a:fld>
            <a:endParaRPr lang="en-US"/>
          </a:p>
        </p:txBody>
      </p:sp>
    </p:spTree>
    <p:extLst>
      <p:ext uri="{BB962C8B-B14F-4D97-AF65-F5344CB8AC3E}">
        <p14:creationId xmlns:p14="http://schemas.microsoft.com/office/powerpoint/2010/main" val="42862897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93DD791-22F6-4A8E-B93B-A934F24A2A6F}" type="slidenum">
              <a:rPr lang="en-US" smtClean="0"/>
              <a:pPr>
                <a:defRPr/>
              </a:pPr>
              <a:t>35</a:t>
            </a:fld>
            <a:endParaRPr lang="en-US"/>
          </a:p>
        </p:txBody>
      </p:sp>
    </p:spTree>
    <p:extLst>
      <p:ext uri="{BB962C8B-B14F-4D97-AF65-F5344CB8AC3E}">
        <p14:creationId xmlns:p14="http://schemas.microsoft.com/office/powerpoint/2010/main" val="38758728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93DD791-22F6-4A8E-B93B-A934F24A2A6F}" type="slidenum">
              <a:rPr lang="en-US" smtClean="0"/>
              <a:pPr>
                <a:defRPr/>
              </a:pPr>
              <a:t>36</a:t>
            </a:fld>
            <a:endParaRPr lang="en-US"/>
          </a:p>
        </p:txBody>
      </p:sp>
    </p:spTree>
    <p:extLst>
      <p:ext uri="{BB962C8B-B14F-4D97-AF65-F5344CB8AC3E}">
        <p14:creationId xmlns:p14="http://schemas.microsoft.com/office/powerpoint/2010/main" val="20015364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93DD791-22F6-4A8E-B93B-A934F24A2A6F}" type="slidenum">
              <a:rPr lang="en-US" smtClean="0"/>
              <a:pPr>
                <a:defRPr/>
              </a:pPr>
              <a:t>37</a:t>
            </a:fld>
            <a:endParaRPr lang="en-US"/>
          </a:p>
        </p:txBody>
      </p:sp>
    </p:spTree>
    <p:extLst>
      <p:ext uri="{BB962C8B-B14F-4D97-AF65-F5344CB8AC3E}">
        <p14:creationId xmlns:p14="http://schemas.microsoft.com/office/powerpoint/2010/main" val="31577627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93DD791-22F6-4A8E-B93B-A934F24A2A6F}" type="slidenum">
              <a:rPr lang="en-US" smtClean="0"/>
              <a:pPr>
                <a:defRPr/>
              </a:pPr>
              <a:t>38</a:t>
            </a:fld>
            <a:endParaRPr lang="en-US"/>
          </a:p>
        </p:txBody>
      </p:sp>
    </p:spTree>
    <p:extLst>
      <p:ext uri="{BB962C8B-B14F-4D97-AF65-F5344CB8AC3E}">
        <p14:creationId xmlns:p14="http://schemas.microsoft.com/office/powerpoint/2010/main" val="4910313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93DD791-22F6-4A8E-B93B-A934F24A2A6F}" type="slidenum">
              <a:rPr lang="en-US" smtClean="0"/>
              <a:pPr>
                <a:defRPr/>
              </a:pPr>
              <a:t>39</a:t>
            </a:fld>
            <a:endParaRPr lang="en-US"/>
          </a:p>
        </p:txBody>
      </p:sp>
    </p:spTree>
    <p:extLst>
      <p:ext uri="{BB962C8B-B14F-4D97-AF65-F5344CB8AC3E}">
        <p14:creationId xmlns:p14="http://schemas.microsoft.com/office/powerpoint/2010/main" val="3783949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93DD791-22F6-4A8E-B93B-A934F24A2A6F}" type="slidenum">
              <a:rPr lang="en-US" smtClean="0"/>
              <a:pPr>
                <a:defRPr/>
              </a:pPr>
              <a:t>4</a:t>
            </a:fld>
            <a:endParaRPr lang="en-US"/>
          </a:p>
        </p:txBody>
      </p:sp>
    </p:spTree>
    <p:extLst>
      <p:ext uri="{BB962C8B-B14F-4D97-AF65-F5344CB8AC3E}">
        <p14:creationId xmlns:p14="http://schemas.microsoft.com/office/powerpoint/2010/main" val="28516256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93DD791-22F6-4A8E-B93B-A934F24A2A6F}" type="slidenum">
              <a:rPr lang="en-US" smtClean="0"/>
              <a:pPr>
                <a:defRPr/>
              </a:pPr>
              <a:t>40</a:t>
            </a:fld>
            <a:endParaRPr lang="en-US"/>
          </a:p>
        </p:txBody>
      </p:sp>
    </p:spTree>
    <p:extLst>
      <p:ext uri="{BB962C8B-B14F-4D97-AF65-F5344CB8AC3E}">
        <p14:creationId xmlns:p14="http://schemas.microsoft.com/office/powerpoint/2010/main" val="30146169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93DD791-22F6-4A8E-B93B-A934F24A2A6F}" type="slidenum">
              <a:rPr lang="en-US" smtClean="0"/>
              <a:pPr>
                <a:defRPr/>
              </a:pPr>
              <a:t>41</a:t>
            </a:fld>
            <a:endParaRPr lang="en-US"/>
          </a:p>
        </p:txBody>
      </p:sp>
    </p:spTree>
    <p:extLst>
      <p:ext uri="{BB962C8B-B14F-4D97-AF65-F5344CB8AC3E}">
        <p14:creationId xmlns:p14="http://schemas.microsoft.com/office/powerpoint/2010/main" val="31770947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93DD791-22F6-4A8E-B93B-A934F24A2A6F}" type="slidenum">
              <a:rPr lang="en-US" smtClean="0"/>
              <a:pPr>
                <a:defRPr/>
              </a:pPr>
              <a:t>43</a:t>
            </a:fld>
            <a:endParaRPr lang="en-US"/>
          </a:p>
        </p:txBody>
      </p:sp>
    </p:spTree>
    <p:extLst>
      <p:ext uri="{BB962C8B-B14F-4D97-AF65-F5344CB8AC3E}">
        <p14:creationId xmlns:p14="http://schemas.microsoft.com/office/powerpoint/2010/main" val="4421743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93DD791-22F6-4A8E-B93B-A934F24A2A6F}" type="slidenum">
              <a:rPr lang="en-US" smtClean="0"/>
              <a:pPr>
                <a:defRPr/>
              </a:pPr>
              <a:t>45</a:t>
            </a:fld>
            <a:endParaRPr lang="en-US"/>
          </a:p>
        </p:txBody>
      </p:sp>
    </p:spTree>
    <p:extLst>
      <p:ext uri="{BB962C8B-B14F-4D97-AF65-F5344CB8AC3E}">
        <p14:creationId xmlns:p14="http://schemas.microsoft.com/office/powerpoint/2010/main" val="21111970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93DD791-22F6-4A8E-B93B-A934F24A2A6F}" type="slidenum">
              <a:rPr lang="en-US" smtClean="0"/>
              <a:pPr>
                <a:defRPr/>
              </a:pPr>
              <a:t>47</a:t>
            </a:fld>
            <a:endParaRPr lang="en-US"/>
          </a:p>
        </p:txBody>
      </p:sp>
    </p:spTree>
    <p:extLst>
      <p:ext uri="{BB962C8B-B14F-4D97-AF65-F5344CB8AC3E}">
        <p14:creationId xmlns:p14="http://schemas.microsoft.com/office/powerpoint/2010/main" val="26307656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93DD791-22F6-4A8E-B93B-A934F24A2A6F}" type="slidenum">
              <a:rPr lang="en-US" smtClean="0"/>
              <a:pPr>
                <a:defRPr/>
              </a:pPr>
              <a:t>48</a:t>
            </a:fld>
            <a:endParaRPr lang="en-US"/>
          </a:p>
        </p:txBody>
      </p:sp>
    </p:spTree>
    <p:extLst>
      <p:ext uri="{BB962C8B-B14F-4D97-AF65-F5344CB8AC3E}">
        <p14:creationId xmlns:p14="http://schemas.microsoft.com/office/powerpoint/2010/main" val="13926338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93DD791-22F6-4A8E-B93B-A934F24A2A6F}" type="slidenum">
              <a:rPr lang="en-US" smtClean="0"/>
              <a:pPr>
                <a:defRPr/>
              </a:pPr>
              <a:t>50</a:t>
            </a:fld>
            <a:endParaRPr lang="en-US"/>
          </a:p>
        </p:txBody>
      </p:sp>
    </p:spTree>
    <p:extLst>
      <p:ext uri="{BB962C8B-B14F-4D97-AF65-F5344CB8AC3E}">
        <p14:creationId xmlns:p14="http://schemas.microsoft.com/office/powerpoint/2010/main" val="1098201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93DD791-22F6-4A8E-B93B-A934F24A2A6F}" type="slidenum">
              <a:rPr lang="en-US" smtClean="0"/>
              <a:pPr>
                <a:defRPr/>
              </a:pPr>
              <a:t>52</a:t>
            </a:fld>
            <a:endParaRPr lang="en-US"/>
          </a:p>
        </p:txBody>
      </p:sp>
    </p:spTree>
    <p:extLst>
      <p:ext uri="{BB962C8B-B14F-4D97-AF65-F5344CB8AC3E}">
        <p14:creationId xmlns:p14="http://schemas.microsoft.com/office/powerpoint/2010/main" val="28390716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93DD791-22F6-4A8E-B93B-A934F24A2A6F}" type="slidenum">
              <a:rPr lang="en-US" smtClean="0"/>
              <a:pPr>
                <a:defRPr/>
              </a:pPr>
              <a:t>53</a:t>
            </a:fld>
            <a:endParaRPr lang="en-US"/>
          </a:p>
        </p:txBody>
      </p:sp>
    </p:spTree>
    <p:extLst>
      <p:ext uri="{BB962C8B-B14F-4D97-AF65-F5344CB8AC3E}">
        <p14:creationId xmlns:p14="http://schemas.microsoft.com/office/powerpoint/2010/main" val="13973801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93DD791-22F6-4A8E-B93B-A934F24A2A6F}" type="slidenum">
              <a:rPr lang="en-US" smtClean="0"/>
              <a:pPr>
                <a:defRPr/>
              </a:pPr>
              <a:t>54</a:t>
            </a:fld>
            <a:endParaRPr lang="en-US"/>
          </a:p>
        </p:txBody>
      </p:sp>
    </p:spTree>
    <p:extLst>
      <p:ext uri="{BB962C8B-B14F-4D97-AF65-F5344CB8AC3E}">
        <p14:creationId xmlns:p14="http://schemas.microsoft.com/office/powerpoint/2010/main" val="5537961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93DD791-22F6-4A8E-B93B-A934F24A2A6F}" type="slidenum">
              <a:rPr lang="en-US" smtClean="0"/>
              <a:pPr>
                <a:defRPr/>
              </a:pPr>
              <a:t>5</a:t>
            </a:fld>
            <a:endParaRPr lang="en-US"/>
          </a:p>
        </p:txBody>
      </p:sp>
    </p:spTree>
    <p:extLst>
      <p:ext uri="{BB962C8B-B14F-4D97-AF65-F5344CB8AC3E}">
        <p14:creationId xmlns:p14="http://schemas.microsoft.com/office/powerpoint/2010/main" val="28999654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93DD791-22F6-4A8E-B93B-A934F24A2A6F}" type="slidenum">
              <a:rPr lang="en-US" smtClean="0"/>
              <a:pPr>
                <a:defRPr/>
              </a:pPr>
              <a:t>55</a:t>
            </a:fld>
            <a:endParaRPr lang="en-US"/>
          </a:p>
        </p:txBody>
      </p:sp>
    </p:spTree>
    <p:extLst>
      <p:ext uri="{BB962C8B-B14F-4D97-AF65-F5344CB8AC3E}">
        <p14:creationId xmlns:p14="http://schemas.microsoft.com/office/powerpoint/2010/main" val="17583527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93DD791-22F6-4A8E-B93B-A934F24A2A6F}" type="slidenum">
              <a:rPr lang="en-US" smtClean="0"/>
              <a:pPr>
                <a:defRPr/>
              </a:pPr>
              <a:t>56</a:t>
            </a:fld>
            <a:endParaRPr lang="en-US"/>
          </a:p>
        </p:txBody>
      </p:sp>
    </p:spTree>
    <p:extLst>
      <p:ext uri="{BB962C8B-B14F-4D97-AF65-F5344CB8AC3E}">
        <p14:creationId xmlns:p14="http://schemas.microsoft.com/office/powerpoint/2010/main" val="42114620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93DD791-22F6-4A8E-B93B-A934F24A2A6F}" type="slidenum">
              <a:rPr lang="en-US" smtClean="0"/>
              <a:pPr>
                <a:defRPr/>
              </a:pPr>
              <a:t>60</a:t>
            </a:fld>
            <a:endParaRPr lang="en-US"/>
          </a:p>
        </p:txBody>
      </p:sp>
    </p:spTree>
    <p:extLst>
      <p:ext uri="{BB962C8B-B14F-4D97-AF65-F5344CB8AC3E}">
        <p14:creationId xmlns:p14="http://schemas.microsoft.com/office/powerpoint/2010/main" val="22104081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93DD791-22F6-4A8E-B93B-A934F24A2A6F}" type="slidenum">
              <a:rPr lang="en-US" smtClean="0"/>
              <a:pPr>
                <a:defRPr/>
              </a:pPr>
              <a:t>61</a:t>
            </a:fld>
            <a:endParaRPr lang="en-US"/>
          </a:p>
        </p:txBody>
      </p:sp>
    </p:spTree>
    <p:extLst>
      <p:ext uri="{BB962C8B-B14F-4D97-AF65-F5344CB8AC3E}">
        <p14:creationId xmlns:p14="http://schemas.microsoft.com/office/powerpoint/2010/main" val="131223777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93DD791-22F6-4A8E-B93B-A934F24A2A6F}" type="slidenum">
              <a:rPr lang="en-US" smtClean="0"/>
              <a:pPr>
                <a:defRPr/>
              </a:pPr>
              <a:t>62</a:t>
            </a:fld>
            <a:endParaRPr lang="en-US"/>
          </a:p>
        </p:txBody>
      </p:sp>
    </p:spTree>
    <p:extLst>
      <p:ext uri="{BB962C8B-B14F-4D97-AF65-F5344CB8AC3E}">
        <p14:creationId xmlns:p14="http://schemas.microsoft.com/office/powerpoint/2010/main" val="23234469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93DD791-22F6-4A8E-B93B-A934F24A2A6F}" type="slidenum">
              <a:rPr lang="en-US" smtClean="0"/>
              <a:pPr>
                <a:defRPr/>
              </a:pPr>
              <a:t>64</a:t>
            </a:fld>
            <a:endParaRPr lang="en-US"/>
          </a:p>
        </p:txBody>
      </p:sp>
    </p:spTree>
    <p:extLst>
      <p:ext uri="{BB962C8B-B14F-4D97-AF65-F5344CB8AC3E}">
        <p14:creationId xmlns:p14="http://schemas.microsoft.com/office/powerpoint/2010/main" val="298380117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93DD791-22F6-4A8E-B93B-A934F24A2A6F}" type="slidenum">
              <a:rPr lang="en-US" smtClean="0"/>
              <a:pPr>
                <a:defRPr/>
              </a:pPr>
              <a:t>66</a:t>
            </a:fld>
            <a:endParaRPr lang="en-US"/>
          </a:p>
        </p:txBody>
      </p:sp>
    </p:spTree>
    <p:extLst>
      <p:ext uri="{BB962C8B-B14F-4D97-AF65-F5344CB8AC3E}">
        <p14:creationId xmlns:p14="http://schemas.microsoft.com/office/powerpoint/2010/main" val="300664135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93DD791-22F6-4A8E-B93B-A934F24A2A6F}" type="slidenum">
              <a:rPr lang="en-US" smtClean="0"/>
              <a:pPr>
                <a:defRPr/>
              </a:pPr>
              <a:t>69</a:t>
            </a:fld>
            <a:endParaRPr lang="en-US"/>
          </a:p>
        </p:txBody>
      </p:sp>
    </p:spTree>
    <p:extLst>
      <p:ext uri="{BB962C8B-B14F-4D97-AF65-F5344CB8AC3E}">
        <p14:creationId xmlns:p14="http://schemas.microsoft.com/office/powerpoint/2010/main" val="302310709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93DD791-22F6-4A8E-B93B-A934F24A2A6F}" type="slidenum">
              <a:rPr lang="en-US" smtClean="0"/>
              <a:pPr>
                <a:defRPr/>
              </a:pPr>
              <a:t>70</a:t>
            </a:fld>
            <a:endParaRPr lang="en-US"/>
          </a:p>
        </p:txBody>
      </p:sp>
    </p:spTree>
    <p:extLst>
      <p:ext uri="{BB962C8B-B14F-4D97-AF65-F5344CB8AC3E}">
        <p14:creationId xmlns:p14="http://schemas.microsoft.com/office/powerpoint/2010/main" val="287982768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93DD791-22F6-4A8E-B93B-A934F24A2A6F}" type="slidenum">
              <a:rPr lang="en-US" smtClean="0"/>
              <a:pPr>
                <a:defRPr/>
              </a:pPr>
              <a:t>71</a:t>
            </a:fld>
            <a:endParaRPr lang="en-US"/>
          </a:p>
        </p:txBody>
      </p:sp>
    </p:spTree>
    <p:extLst>
      <p:ext uri="{BB962C8B-B14F-4D97-AF65-F5344CB8AC3E}">
        <p14:creationId xmlns:p14="http://schemas.microsoft.com/office/powerpoint/2010/main" val="40616682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93DD791-22F6-4A8E-B93B-A934F24A2A6F}" type="slidenum">
              <a:rPr lang="en-US" smtClean="0"/>
              <a:pPr>
                <a:defRPr/>
              </a:pPr>
              <a:t>6</a:t>
            </a:fld>
            <a:endParaRPr lang="en-US"/>
          </a:p>
        </p:txBody>
      </p:sp>
    </p:spTree>
    <p:extLst>
      <p:ext uri="{BB962C8B-B14F-4D97-AF65-F5344CB8AC3E}">
        <p14:creationId xmlns:p14="http://schemas.microsoft.com/office/powerpoint/2010/main" val="128297370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93DD791-22F6-4A8E-B93B-A934F24A2A6F}" type="slidenum">
              <a:rPr lang="en-US" smtClean="0"/>
              <a:pPr>
                <a:defRPr/>
              </a:pPr>
              <a:t>72</a:t>
            </a:fld>
            <a:endParaRPr lang="en-US"/>
          </a:p>
        </p:txBody>
      </p:sp>
    </p:spTree>
    <p:extLst>
      <p:ext uri="{BB962C8B-B14F-4D97-AF65-F5344CB8AC3E}">
        <p14:creationId xmlns:p14="http://schemas.microsoft.com/office/powerpoint/2010/main" val="349847535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93DD791-22F6-4A8E-B93B-A934F24A2A6F}" type="slidenum">
              <a:rPr lang="en-US" smtClean="0"/>
              <a:pPr>
                <a:defRPr/>
              </a:pPr>
              <a:t>73</a:t>
            </a:fld>
            <a:endParaRPr lang="en-US"/>
          </a:p>
        </p:txBody>
      </p:sp>
    </p:spTree>
    <p:extLst>
      <p:ext uri="{BB962C8B-B14F-4D97-AF65-F5344CB8AC3E}">
        <p14:creationId xmlns:p14="http://schemas.microsoft.com/office/powerpoint/2010/main" val="394883508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93DD791-22F6-4A8E-B93B-A934F24A2A6F}" type="slidenum">
              <a:rPr lang="en-US" smtClean="0"/>
              <a:pPr>
                <a:defRPr/>
              </a:pPr>
              <a:t>74</a:t>
            </a:fld>
            <a:endParaRPr lang="en-US"/>
          </a:p>
        </p:txBody>
      </p:sp>
    </p:spTree>
    <p:extLst>
      <p:ext uri="{BB962C8B-B14F-4D97-AF65-F5344CB8AC3E}">
        <p14:creationId xmlns:p14="http://schemas.microsoft.com/office/powerpoint/2010/main" val="24788173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93DD791-22F6-4A8E-B93B-A934F24A2A6F}" type="slidenum">
              <a:rPr lang="en-US" smtClean="0"/>
              <a:pPr>
                <a:defRPr/>
              </a:pPr>
              <a:t>75</a:t>
            </a:fld>
            <a:endParaRPr lang="en-US"/>
          </a:p>
        </p:txBody>
      </p:sp>
    </p:spTree>
    <p:extLst>
      <p:ext uri="{BB962C8B-B14F-4D97-AF65-F5344CB8AC3E}">
        <p14:creationId xmlns:p14="http://schemas.microsoft.com/office/powerpoint/2010/main" val="243377583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93DD791-22F6-4A8E-B93B-A934F24A2A6F}" type="slidenum">
              <a:rPr lang="en-US" smtClean="0"/>
              <a:pPr>
                <a:defRPr/>
              </a:pPr>
              <a:t>76</a:t>
            </a:fld>
            <a:endParaRPr lang="en-US"/>
          </a:p>
        </p:txBody>
      </p:sp>
    </p:spTree>
    <p:extLst>
      <p:ext uri="{BB962C8B-B14F-4D97-AF65-F5344CB8AC3E}">
        <p14:creationId xmlns:p14="http://schemas.microsoft.com/office/powerpoint/2010/main" val="342959055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93DD791-22F6-4A8E-B93B-A934F24A2A6F}" type="slidenum">
              <a:rPr lang="en-US" smtClean="0"/>
              <a:pPr>
                <a:defRPr/>
              </a:pPr>
              <a:t>77</a:t>
            </a:fld>
            <a:endParaRPr lang="en-US"/>
          </a:p>
        </p:txBody>
      </p:sp>
    </p:spTree>
    <p:extLst>
      <p:ext uri="{BB962C8B-B14F-4D97-AF65-F5344CB8AC3E}">
        <p14:creationId xmlns:p14="http://schemas.microsoft.com/office/powerpoint/2010/main" val="37405115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93DD791-22F6-4A8E-B93B-A934F24A2A6F}" type="slidenum">
              <a:rPr lang="en-US" smtClean="0"/>
              <a:pPr>
                <a:defRPr/>
              </a:pPr>
              <a:t>78</a:t>
            </a:fld>
            <a:endParaRPr lang="en-US"/>
          </a:p>
        </p:txBody>
      </p:sp>
    </p:spTree>
    <p:extLst>
      <p:ext uri="{BB962C8B-B14F-4D97-AF65-F5344CB8AC3E}">
        <p14:creationId xmlns:p14="http://schemas.microsoft.com/office/powerpoint/2010/main" val="197254684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93DD791-22F6-4A8E-B93B-A934F24A2A6F}" type="slidenum">
              <a:rPr lang="en-US" smtClean="0"/>
              <a:pPr>
                <a:defRPr/>
              </a:pPr>
              <a:t>79</a:t>
            </a:fld>
            <a:endParaRPr lang="en-US"/>
          </a:p>
        </p:txBody>
      </p:sp>
    </p:spTree>
    <p:extLst>
      <p:ext uri="{BB962C8B-B14F-4D97-AF65-F5344CB8AC3E}">
        <p14:creationId xmlns:p14="http://schemas.microsoft.com/office/powerpoint/2010/main" val="26984176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93DD791-22F6-4A8E-B93B-A934F24A2A6F}" type="slidenum">
              <a:rPr lang="en-US" smtClean="0"/>
              <a:pPr>
                <a:defRPr/>
              </a:pPr>
              <a:t>82</a:t>
            </a:fld>
            <a:endParaRPr lang="en-US"/>
          </a:p>
        </p:txBody>
      </p:sp>
    </p:spTree>
    <p:extLst>
      <p:ext uri="{BB962C8B-B14F-4D97-AF65-F5344CB8AC3E}">
        <p14:creationId xmlns:p14="http://schemas.microsoft.com/office/powerpoint/2010/main" val="380395282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93DD791-22F6-4A8E-B93B-A934F24A2A6F}" type="slidenum">
              <a:rPr lang="en-US" smtClean="0"/>
              <a:pPr>
                <a:defRPr/>
              </a:pPr>
              <a:t>84</a:t>
            </a:fld>
            <a:endParaRPr lang="en-US"/>
          </a:p>
        </p:txBody>
      </p:sp>
    </p:spTree>
    <p:extLst>
      <p:ext uri="{BB962C8B-B14F-4D97-AF65-F5344CB8AC3E}">
        <p14:creationId xmlns:p14="http://schemas.microsoft.com/office/powerpoint/2010/main" val="35518984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93DD791-22F6-4A8E-B93B-A934F24A2A6F}" type="slidenum">
              <a:rPr lang="en-US" smtClean="0"/>
              <a:pPr>
                <a:defRPr/>
              </a:pPr>
              <a:t>7</a:t>
            </a:fld>
            <a:endParaRPr lang="en-US"/>
          </a:p>
        </p:txBody>
      </p:sp>
    </p:spTree>
    <p:extLst>
      <p:ext uri="{BB962C8B-B14F-4D97-AF65-F5344CB8AC3E}">
        <p14:creationId xmlns:p14="http://schemas.microsoft.com/office/powerpoint/2010/main" val="276222633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93DD791-22F6-4A8E-B93B-A934F24A2A6F}" type="slidenum">
              <a:rPr lang="en-US" smtClean="0"/>
              <a:pPr>
                <a:defRPr/>
              </a:pPr>
              <a:t>86</a:t>
            </a:fld>
            <a:endParaRPr lang="en-US"/>
          </a:p>
        </p:txBody>
      </p:sp>
    </p:spTree>
    <p:extLst>
      <p:ext uri="{BB962C8B-B14F-4D97-AF65-F5344CB8AC3E}">
        <p14:creationId xmlns:p14="http://schemas.microsoft.com/office/powerpoint/2010/main" val="212029910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93DD791-22F6-4A8E-B93B-A934F24A2A6F}" type="slidenum">
              <a:rPr lang="en-US" smtClean="0"/>
              <a:pPr>
                <a:defRPr/>
              </a:pPr>
              <a:t>87</a:t>
            </a:fld>
            <a:endParaRPr lang="en-US"/>
          </a:p>
        </p:txBody>
      </p:sp>
    </p:spTree>
    <p:extLst>
      <p:ext uri="{BB962C8B-B14F-4D97-AF65-F5344CB8AC3E}">
        <p14:creationId xmlns:p14="http://schemas.microsoft.com/office/powerpoint/2010/main" val="275696216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93DD791-22F6-4A8E-B93B-A934F24A2A6F}" type="slidenum">
              <a:rPr lang="en-US" smtClean="0"/>
              <a:pPr>
                <a:defRPr/>
              </a:pPr>
              <a:t>88</a:t>
            </a:fld>
            <a:endParaRPr lang="en-US"/>
          </a:p>
        </p:txBody>
      </p:sp>
    </p:spTree>
    <p:extLst>
      <p:ext uri="{BB962C8B-B14F-4D97-AF65-F5344CB8AC3E}">
        <p14:creationId xmlns:p14="http://schemas.microsoft.com/office/powerpoint/2010/main" val="121845592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93DD791-22F6-4A8E-B93B-A934F24A2A6F}" type="slidenum">
              <a:rPr lang="en-US" smtClean="0"/>
              <a:pPr>
                <a:defRPr/>
              </a:pPr>
              <a:t>89</a:t>
            </a:fld>
            <a:endParaRPr lang="en-US"/>
          </a:p>
        </p:txBody>
      </p:sp>
    </p:spTree>
    <p:extLst>
      <p:ext uri="{BB962C8B-B14F-4D97-AF65-F5344CB8AC3E}">
        <p14:creationId xmlns:p14="http://schemas.microsoft.com/office/powerpoint/2010/main" val="63426690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93DD791-22F6-4A8E-B93B-A934F24A2A6F}" type="slidenum">
              <a:rPr lang="en-US" smtClean="0"/>
              <a:pPr>
                <a:defRPr/>
              </a:pPr>
              <a:t>92</a:t>
            </a:fld>
            <a:endParaRPr lang="en-US"/>
          </a:p>
        </p:txBody>
      </p:sp>
    </p:spTree>
    <p:extLst>
      <p:ext uri="{BB962C8B-B14F-4D97-AF65-F5344CB8AC3E}">
        <p14:creationId xmlns:p14="http://schemas.microsoft.com/office/powerpoint/2010/main" val="310409213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93DD791-22F6-4A8E-B93B-A934F24A2A6F}" type="slidenum">
              <a:rPr lang="en-US" smtClean="0"/>
              <a:pPr>
                <a:defRPr/>
              </a:pPr>
              <a:t>93</a:t>
            </a:fld>
            <a:endParaRPr lang="en-US"/>
          </a:p>
        </p:txBody>
      </p:sp>
    </p:spTree>
    <p:extLst>
      <p:ext uri="{BB962C8B-B14F-4D97-AF65-F5344CB8AC3E}">
        <p14:creationId xmlns:p14="http://schemas.microsoft.com/office/powerpoint/2010/main" val="59725130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93DD791-22F6-4A8E-B93B-A934F24A2A6F}" type="slidenum">
              <a:rPr lang="en-US" smtClean="0"/>
              <a:pPr>
                <a:defRPr/>
              </a:pPr>
              <a:t>94</a:t>
            </a:fld>
            <a:endParaRPr lang="en-US"/>
          </a:p>
        </p:txBody>
      </p:sp>
    </p:spTree>
    <p:extLst>
      <p:ext uri="{BB962C8B-B14F-4D97-AF65-F5344CB8AC3E}">
        <p14:creationId xmlns:p14="http://schemas.microsoft.com/office/powerpoint/2010/main" val="14758627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93DD791-22F6-4A8E-B93B-A934F24A2A6F}" type="slidenum">
              <a:rPr lang="en-US" smtClean="0"/>
              <a:pPr>
                <a:defRPr/>
              </a:pPr>
              <a:t>95</a:t>
            </a:fld>
            <a:endParaRPr lang="en-US"/>
          </a:p>
        </p:txBody>
      </p:sp>
    </p:spTree>
    <p:extLst>
      <p:ext uri="{BB962C8B-B14F-4D97-AF65-F5344CB8AC3E}">
        <p14:creationId xmlns:p14="http://schemas.microsoft.com/office/powerpoint/2010/main" val="351207198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93DD791-22F6-4A8E-B93B-A934F24A2A6F}" type="slidenum">
              <a:rPr lang="en-US" smtClean="0"/>
              <a:pPr>
                <a:defRPr/>
              </a:pPr>
              <a:t>96</a:t>
            </a:fld>
            <a:endParaRPr lang="en-US"/>
          </a:p>
        </p:txBody>
      </p:sp>
    </p:spTree>
    <p:extLst>
      <p:ext uri="{BB962C8B-B14F-4D97-AF65-F5344CB8AC3E}">
        <p14:creationId xmlns:p14="http://schemas.microsoft.com/office/powerpoint/2010/main" val="381060743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93DD791-22F6-4A8E-B93B-A934F24A2A6F}" type="slidenum">
              <a:rPr lang="en-US" smtClean="0"/>
              <a:pPr>
                <a:defRPr/>
              </a:pPr>
              <a:t>97</a:t>
            </a:fld>
            <a:endParaRPr lang="en-US"/>
          </a:p>
        </p:txBody>
      </p:sp>
    </p:spTree>
    <p:extLst>
      <p:ext uri="{BB962C8B-B14F-4D97-AF65-F5344CB8AC3E}">
        <p14:creationId xmlns:p14="http://schemas.microsoft.com/office/powerpoint/2010/main" val="41212096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93DD791-22F6-4A8E-B93B-A934F24A2A6F}" type="slidenum">
              <a:rPr lang="en-US" smtClean="0"/>
              <a:pPr>
                <a:defRPr/>
              </a:pPr>
              <a:t>8</a:t>
            </a:fld>
            <a:endParaRPr lang="en-US"/>
          </a:p>
        </p:txBody>
      </p:sp>
    </p:spTree>
    <p:extLst>
      <p:ext uri="{BB962C8B-B14F-4D97-AF65-F5344CB8AC3E}">
        <p14:creationId xmlns:p14="http://schemas.microsoft.com/office/powerpoint/2010/main" val="348594833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93DD791-22F6-4A8E-B93B-A934F24A2A6F}" type="slidenum">
              <a:rPr lang="en-US" smtClean="0"/>
              <a:pPr>
                <a:defRPr/>
              </a:pPr>
              <a:t>98</a:t>
            </a:fld>
            <a:endParaRPr lang="en-US"/>
          </a:p>
        </p:txBody>
      </p:sp>
    </p:spTree>
    <p:extLst>
      <p:ext uri="{BB962C8B-B14F-4D97-AF65-F5344CB8AC3E}">
        <p14:creationId xmlns:p14="http://schemas.microsoft.com/office/powerpoint/2010/main" val="108013156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93DD791-22F6-4A8E-B93B-A934F24A2A6F}" type="slidenum">
              <a:rPr lang="en-US" smtClean="0"/>
              <a:pPr>
                <a:defRPr/>
              </a:pPr>
              <a:t>99</a:t>
            </a:fld>
            <a:endParaRPr lang="en-US"/>
          </a:p>
        </p:txBody>
      </p:sp>
    </p:spTree>
    <p:extLst>
      <p:ext uri="{BB962C8B-B14F-4D97-AF65-F5344CB8AC3E}">
        <p14:creationId xmlns:p14="http://schemas.microsoft.com/office/powerpoint/2010/main" val="62487919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93DD791-22F6-4A8E-B93B-A934F24A2A6F}" type="slidenum">
              <a:rPr lang="en-US" smtClean="0"/>
              <a:pPr>
                <a:defRPr/>
              </a:pPr>
              <a:t>100</a:t>
            </a:fld>
            <a:endParaRPr lang="en-US"/>
          </a:p>
        </p:txBody>
      </p:sp>
    </p:spTree>
    <p:extLst>
      <p:ext uri="{BB962C8B-B14F-4D97-AF65-F5344CB8AC3E}">
        <p14:creationId xmlns:p14="http://schemas.microsoft.com/office/powerpoint/2010/main" val="339657475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93DD791-22F6-4A8E-B93B-A934F24A2A6F}" type="slidenum">
              <a:rPr lang="en-US" smtClean="0"/>
              <a:pPr>
                <a:defRPr/>
              </a:pPr>
              <a:t>101</a:t>
            </a:fld>
            <a:endParaRPr lang="en-US"/>
          </a:p>
        </p:txBody>
      </p:sp>
    </p:spTree>
    <p:extLst>
      <p:ext uri="{BB962C8B-B14F-4D97-AF65-F5344CB8AC3E}">
        <p14:creationId xmlns:p14="http://schemas.microsoft.com/office/powerpoint/2010/main" val="344208991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93DD791-22F6-4A8E-B93B-A934F24A2A6F}" type="slidenum">
              <a:rPr lang="en-US" smtClean="0"/>
              <a:pPr>
                <a:defRPr/>
              </a:pPr>
              <a:t>102</a:t>
            </a:fld>
            <a:endParaRPr lang="en-US"/>
          </a:p>
        </p:txBody>
      </p:sp>
    </p:spTree>
    <p:extLst>
      <p:ext uri="{BB962C8B-B14F-4D97-AF65-F5344CB8AC3E}">
        <p14:creationId xmlns:p14="http://schemas.microsoft.com/office/powerpoint/2010/main" val="399940530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93DD791-22F6-4A8E-B93B-A934F24A2A6F}" type="slidenum">
              <a:rPr lang="en-US" smtClean="0"/>
              <a:pPr>
                <a:defRPr/>
              </a:pPr>
              <a:t>103</a:t>
            </a:fld>
            <a:endParaRPr lang="en-US"/>
          </a:p>
        </p:txBody>
      </p:sp>
    </p:spTree>
    <p:extLst>
      <p:ext uri="{BB962C8B-B14F-4D97-AF65-F5344CB8AC3E}">
        <p14:creationId xmlns:p14="http://schemas.microsoft.com/office/powerpoint/2010/main" val="283244387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93DD791-22F6-4A8E-B93B-A934F24A2A6F}" type="slidenum">
              <a:rPr lang="en-US" smtClean="0"/>
              <a:pPr>
                <a:defRPr/>
              </a:pPr>
              <a:t>104</a:t>
            </a:fld>
            <a:endParaRPr lang="en-US"/>
          </a:p>
        </p:txBody>
      </p:sp>
    </p:spTree>
    <p:extLst>
      <p:ext uri="{BB962C8B-B14F-4D97-AF65-F5344CB8AC3E}">
        <p14:creationId xmlns:p14="http://schemas.microsoft.com/office/powerpoint/2010/main" val="152590475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93DD791-22F6-4A8E-B93B-A934F24A2A6F}" type="slidenum">
              <a:rPr lang="en-US" smtClean="0"/>
              <a:pPr>
                <a:defRPr/>
              </a:pPr>
              <a:t>105</a:t>
            </a:fld>
            <a:endParaRPr lang="en-US"/>
          </a:p>
        </p:txBody>
      </p:sp>
    </p:spTree>
    <p:extLst>
      <p:ext uri="{BB962C8B-B14F-4D97-AF65-F5344CB8AC3E}">
        <p14:creationId xmlns:p14="http://schemas.microsoft.com/office/powerpoint/2010/main" val="293754158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93DD791-22F6-4A8E-B93B-A934F24A2A6F}" type="slidenum">
              <a:rPr lang="en-US" smtClean="0"/>
              <a:pPr>
                <a:defRPr/>
              </a:pPr>
              <a:t>106</a:t>
            </a:fld>
            <a:endParaRPr lang="en-US"/>
          </a:p>
        </p:txBody>
      </p:sp>
    </p:spTree>
    <p:extLst>
      <p:ext uri="{BB962C8B-B14F-4D97-AF65-F5344CB8AC3E}">
        <p14:creationId xmlns:p14="http://schemas.microsoft.com/office/powerpoint/2010/main" val="351658284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93DD791-22F6-4A8E-B93B-A934F24A2A6F}" type="slidenum">
              <a:rPr lang="en-US" smtClean="0"/>
              <a:pPr>
                <a:defRPr/>
              </a:pPr>
              <a:t>107</a:t>
            </a:fld>
            <a:endParaRPr lang="en-US"/>
          </a:p>
        </p:txBody>
      </p:sp>
    </p:spTree>
    <p:extLst>
      <p:ext uri="{BB962C8B-B14F-4D97-AF65-F5344CB8AC3E}">
        <p14:creationId xmlns:p14="http://schemas.microsoft.com/office/powerpoint/2010/main" val="33912789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93DD791-22F6-4A8E-B93B-A934F24A2A6F}" type="slidenum">
              <a:rPr lang="en-US" smtClean="0"/>
              <a:pPr>
                <a:defRPr/>
              </a:pPr>
              <a:t>9</a:t>
            </a:fld>
            <a:endParaRPr lang="en-US"/>
          </a:p>
        </p:txBody>
      </p:sp>
    </p:spTree>
    <p:extLst>
      <p:ext uri="{BB962C8B-B14F-4D97-AF65-F5344CB8AC3E}">
        <p14:creationId xmlns:p14="http://schemas.microsoft.com/office/powerpoint/2010/main" val="381232303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93DD791-22F6-4A8E-B93B-A934F24A2A6F}" type="slidenum">
              <a:rPr lang="en-US" smtClean="0"/>
              <a:pPr>
                <a:defRPr/>
              </a:pPr>
              <a:t>108</a:t>
            </a:fld>
            <a:endParaRPr lang="en-US"/>
          </a:p>
        </p:txBody>
      </p:sp>
    </p:spTree>
    <p:extLst>
      <p:ext uri="{BB962C8B-B14F-4D97-AF65-F5344CB8AC3E}">
        <p14:creationId xmlns:p14="http://schemas.microsoft.com/office/powerpoint/2010/main" val="130667794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93DD791-22F6-4A8E-B93B-A934F24A2A6F}" type="slidenum">
              <a:rPr lang="en-US" smtClean="0"/>
              <a:pPr>
                <a:defRPr/>
              </a:pPr>
              <a:t>109</a:t>
            </a:fld>
            <a:endParaRPr lang="en-US"/>
          </a:p>
        </p:txBody>
      </p:sp>
    </p:spTree>
    <p:extLst>
      <p:ext uri="{BB962C8B-B14F-4D97-AF65-F5344CB8AC3E}">
        <p14:creationId xmlns:p14="http://schemas.microsoft.com/office/powerpoint/2010/main" val="43211191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93DD791-22F6-4A8E-B93B-A934F24A2A6F}" type="slidenum">
              <a:rPr lang="en-US" smtClean="0"/>
              <a:pPr>
                <a:defRPr/>
              </a:pPr>
              <a:t>110</a:t>
            </a:fld>
            <a:endParaRPr lang="en-US"/>
          </a:p>
        </p:txBody>
      </p:sp>
    </p:spTree>
    <p:extLst>
      <p:ext uri="{BB962C8B-B14F-4D97-AF65-F5344CB8AC3E}">
        <p14:creationId xmlns:p14="http://schemas.microsoft.com/office/powerpoint/2010/main" val="89054867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93DD791-22F6-4A8E-B93B-A934F24A2A6F}" type="slidenum">
              <a:rPr lang="en-US" smtClean="0"/>
              <a:pPr>
                <a:defRPr/>
              </a:pPr>
              <a:t>111</a:t>
            </a:fld>
            <a:endParaRPr lang="en-US"/>
          </a:p>
        </p:txBody>
      </p:sp>
    </p:spTree>
    <p:extLst>
      <p:ext uri="{BB962C8B-B14F-4D97-AF65-F5344CB8AC3E}">
        <p14:creationId xmlns:p14="http://schemas.microsoft.com/office/powerpoint/2010/main" val="174137965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93DD791-22F6-4A8E-B93B-A934F24A2A6F}" type="slidenum">
              <a:rPr lang="en-US" smtClean="0"/>
              <a:pPr>
                <a:defRPr/>
              </a:pPr>
              <a:t>112</a:t>
            </a:fld>
            <a:endParaRPr lang="en-US"/>
          </a:p>
        </p:txBody>
      </p:sp>
    </p:spTree>
    <p:extLst>
      <p:ext uri="{BB962C8B-B14F-4D97-AF65-F5344CB8AC3E}">
        <p14:creationId xmlns:p14="http://schemas.microsoft.com/office/powerpoint/2010/main" val="344236610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93DD791-22F6-4A8E-B93B-A934F24A2A6F}" type="slidenum">
              <a:rPr lang="en-US" smtClean="0"/>
              <a:pPr>
                <a:defRPr/>
              </a:pPr>
              <a:t>113</a:t>
            </a:fld>
            <a:endParaRPr lang="en-US"/>
          </a:p>
        </p:txBody>
      </p:sp>
    </p:spTree>
    <p:extLst>
      <p:ext uri="{BB962C8B-B14F-4D97-AF65-F5344CB8AC3E}">
        <p14:creationId xmlns:p14="http://schemas.microsoft.com/office/powerpoint/2010/main" val="85585337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93DD791-22F6-4A8E-B93B-A934F24A2A6F}" type="slidenum">
              <a:rPr lang="en-US" smtClean="0"/>
              <a:pPr>
                <a:defRPr/>
              </a:pPr>
              <a:t>114</a:t>
            </a:fld>
            <a:endParaRPr lang="en-US"/>
          </a:p>
        </p:txBody>
      </p:sp>
    </p:spTree>
    <p:extLst>
      <p:ext uri="{BB962C8B-B14F-4D97-AF65-F5344CB8AC3E}">
        <p14:creationId xmlns:p14="http://schemas.microsoft.com/office/powerpoint/2010/main" val="406609481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93DD791-22F6-4A8E-B93B-A934F24A2A6F}" type="slidenum">
              <a:rPr lang="en-US" smtClean="0"/>
              <a:pPr>
                <a:defRPr/>
              </a:pPr>
              <a:t>115</a:t>
            </a:fld>
            <a:endParaRPr lang="en-US"/>
          </a:p>
        </p:txBody>
      </p:sp>
    </p:spTree>
    <p:extLst>
      <p:ext uri="{BB962C8B-B14F-4D97-AF65-F5344CB8AC3E}">
        <p14:creationId xmlns:p14="http://schemas.microsoft.com/office/powerpoint/2010/main" val="227107040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93DD791-22F6-4A8E-B93B-A934F24A2A6F}" type="slidenum">
              <a:rPr lang="en-US" smtClean="0"/>
              <a:pPr>
                <a:defRPr/>
              </a:pPr>
              <a:t>116</a:t>
            </a:fld>
            <a:endParaRPr lang="en-US"/>
          </a:p>
        </p:txBody>
      </p:sp>
    </p:spTree>
    <p:extLst>
      <p:ext uri="{BB962C8B-B14F-4D97-AF65-F5344CB8AC3E}">
        <p14:creationId xmlns:p14="http://schemas.microsoft.com/office/powerpoint/2010/main" val="61074513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93DD791-22F6-4A8E-B93B-A934F24A2A6F}" type="slidenum">
              <a:rPr lang="en-US" smtClean="0"/>
              <a:pPr>
                <a:defRPr/>
              </a:pPr>
              <a:t>117</a:t>
            </a:fld>
            <a:endParaRPr lang="en-US"/>
          </a:p>
        </p:txBody>
      </p:sp>
    </p:spTree>
    <p:extLst>
      <p:ext uri="{BB962C8B-B14F-4D97-AF65-F5344CB8AC3E}">
        <p14:creationId xmlns:p14="http://schemas.microsoft.com/office/powerpoint/2010/main" val="12736296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6"/>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8"/>
          <p:cNvSpPr>
            <a:spLocks noGrp="1" noChangeArrowheads="1"/>
          </p:cNvSpPr>
          <p:nvPr>
            <p:ph type="sldNum" sz="quarter" idx="12"/>
          </p:nvPr>
        </p:nvSpPr>
        <p:spPr>
          <a:ln/>
        </p:spPr>
        <p:txBody>
          <a:bodyPr/>
          <a:lstStyle>
            <a:lvl1pPr>
              <a:defRPr/>
            </a:lvl1pPr>
          </a:lstStyle>
          <a:p>
            <a:pPr>
              <a:defRPr/>
            </a:pPr>
            <a:fld id="{773260F6-2A85-4177-AB02-48C1E1519129}" type="slidenum">
              <a:rPr lang="en-US" altLang="en-US"/>
              <a:pPr>
                <a:defRPr/>
              </a:pPr>
              <a:t>‹#›</a:t>
            </a:fld>
            <a:endParaRPr lang="en-US" altLang="en-US"/>
          </a:p>
        </p:txBody>
      </p:sp>
    </p:spTree>
    <p:extLst>
      <p:ext uri="{BB962C8B-B14F-4D97-AF65-F5344CB8AC3E}">
        <p14:creationId xmlns:p14="http://schemas.microsoft.com/office/powerpoint/2010/main" val="40512563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8"/>
          <p:cNvSpPr>
            <a:spLocks noGrp="1" noChangeArrowheads="1"/>
          </p:cNvSpPr>
          <p:nvPr>
            <p:ph type="sldNum" sz="quarter" idx="12"/>
          </p:nvPr>
        </p:nvSpPr>
        <p:spPr>
          <a:ln/>
        </p:spPr>
        <p:txBody>
          <a:bodyPr/>
          <a:lstStyle>
            <a:lvl1pPr>
              <a:defRPr/>
            </a:lvl1pPr>
          </a:lstStyle>
          <a:p>
            <a:pPr>
              <a:defRPr/>
            </a:pPr>
            <a:fld id="{9E3EC306-ACAB-4B77-9010-761ACB585A6B}" type="slidenum">
              <a:rPr lang="en-US" altLang="en-US"/>
              <a:pPr>
                <a:defRPr/>
              </a:pPr>
              <a:t>‹#›</a:t>
            </a:fld>
            <a:endParaRPr lang="en-US" altLang="en-US"/>
          </a:p>
        </p:txBody>
      </p:sp>
    </p:spTree>
    <p:extLst>
      <p:ext uri="{BB962C8B-B14F-4D97-AF65-F5344CB8AC3E}">
        <p14:creationId xmlns:p14="http://schemas.microsoft.com/office/powerpoint/2010/main" val="906637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8"/>
          <p:cNvSpPr>
            <a:spLocks noGrp="1" noChangeArrowheads="1"/>
          </p:cNvSpPr>
          <p:nvPr>
            <p:ph type="sldNum" sz="quarter" idx="12"/>
          </p:nvPr>
        </p:nvSpPr>
        <p:spPr>
          <a:ln/>
        </p:spPr>
        <p:txBody>
          <a:bodyPr/>
          <a:lstStyle>
            <a:lvl1pPr>
              <a:defRPr/>
            </a:lvl1pPr>
          </a:lstStyle>
          <a:p>
            <a:pPr>
              <a:defRPr/>
            </a:pPr>
            <a:fld id="{5BC6DB6B-BCFF-4421-A476-4EA515615CEF}" type="slidenum">
              <a:rPr lang="en-US" altLang="en-US"/>
              <a:pPr>
                <a:defRPr/>
              </a:pPr>
              <a:t>‹#›</a:t>
            </a:fld>
            <a:endParaRPr lang="en-US" altLang="en-US"/>
          </a:p>
        </p:txBody>
      </p:sp>
    </p:spTree>
    <p:extLst>
      <p:ext uri="{BB962C8B-B14F-4D97-AF65-F5344CB8AC3E}">
        <p14:creationId xmlns:p14="http://schemas.microsoft.com/office/powerpoint/2010/main" val="9589874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6AE7B5EB-0875-44FE-8968-31D92A985927}" type="slidenum">
              <a:rPr lang="en-US"/>
              <a:pPr>
                <a:defRPr/>
              </a:pPr>
              <a:t>‹#›</a:t>
            </a:fld>
            <a:endParaRPr lang="en-US"/>
          </a:p>
        </p:txBody>
      </p:sp>
    </p:spTree>
    <p:extLst>
      <p:ext uri="{BB962C8B-B14F-4D97-AF65-F5344CB8AC3E}">
        <p14:creationId xmlns:p14="http://schemas.microsoft.com/office/powerpoint/2010/main" val="1111816268"/>
      </p:ext>
    </p:extLst>
  </p:cSld>
  <p:clrMapOvr>
    <a:masterClrMapping/>
  </p:clrMapOvr>
  <p:transition spd="slow">
    <p:zo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6"/>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8"/>
          <p:cNvSpPr>
            <a:spLocks noGrp="1" noChangeArrowheads="1"/>
          </p:cNvSpPr>
          <p:nvPr>
            <p:ph type="sldNum" sz="quarter" idx="12"/>
          </p:nvPr>
        </p:nvSpPr>
        <p:spPr>
          <a:ln/>
        </p:spPr>
        <p:txBody>
          <a:bodyPr/>
          <a:lstStyle>
            <a:lvl1pPr>
              <a:defRPr/>
            </a:lvl1pPr>
          </a:lstStyle>
          <a:p>
            <a:pPr>
              <a:defRPr/>
            </a:pPr>
            <a:fld id="{773260F6-2A85-4177-AB02-48C1E1519129}" type="slidenum">
              <a:rPr lang="en-US" altLang="en-US"/>
              <a:pPr>
                <a:defRPr/>
              </a:pPr>
              <a:t>‹#›</a:t>
            </a:fld>
            <a:endParaRPr lang="en-US" altLang="en-US"/>
          </a:p>
        </p:txBody>
      </p:sp>
    </p:spTree>
    <p:extLst>
      <p:ext uri="{BB962C8B-B14F-4D97-AF65-F5344CB8AC3E}">
        <p14:creationId xmlns:p14="http://schemas.microsoft.com/office/powerpoint/2010/main" val="5680870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5"/>
          <p:cNvSpPr>
            <a:spLocks noChangeArrowheads="1"/>
          </p:cNvSpPr>
          <p:nvPr userDrawn="1"/>
        </p:nvSpPr>
        <p:spPr bwMode="auto">
          <a:xfrm>
            <a:off x="0" y="457200"/>
            <a:ext cx="9142413" cy="877887"/>
          </a:xfrm>
          <a:prstGeom prst="rect">
            <a:avLst/>
          </a:prstGeom>
          <a:solidFill>
            <a:srgbClr val="04367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7555A834-D8E7-4047-81B7-80DEF5314B06}" type="slidenum">
              <a:rPr lang="en-US" altLang="en-US"/>
              <a:pPr>
                <a:defRPr/>
              </a:pPr>
              <a:t>‹#›</a:t>
            </a:fld>
            <a:endParaRPr lang="en-US" altLang="en-US"/>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77691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8"/>
          <p:cNvSpPr>
            <a:spLocks noGrp="1" noChangeArrowheads="1"/>
          </p:cNvSpPr>
          <p:nvPr>
            <p:ph type="sldNum" sz="quarter" idx="12"/>
          </p:nvPr>
        </p:nvSpPr>
        <p:spPr>
          <a:ln/>
        </p:spPr>
        <p:txBody>
          <a:bodyPr/>
          <a:lstStyle>
            <a:lvl1pPr>
              <a:defRPr/>
            </a:lvl1pPr>
          </a:lstStyle>
          <a:p>
            <a:pPr>
              <a:defRPr/>
            </a:pPr>
            <a:fld id="{544D843F-01E4-413D-BE54-0CCFDCD3347A}" type="slidenum">
              <a:rPr lang="en-US" altLang="en-US"/>
              <a:pPr>
                <a:defRPr/>
              </a:pPr>
              <a:t>‹#›</a:t>
            </a:fld>
            <a:endParaRPr lang="en-US" altLang="en-US"/>
          </a:p>
        </p:txBody>
      </p:sp>
    </p:spTree>
    <p:extLst>
      <p:ext uri="{BB962C8B-B14F-4D97-AF65-F5344CB8AC3E}">
        <p14:creationId xmlns:p14="http://schemas.microsoft.com/office/powerpoint/2010/main" val="28938889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8"/>
          <p:cNvSpPr>
            <a:spLocks noGrp="1" noChangeArrowheads="1"/>
          </p:cNvSpPr>
          <p:nvPr>
            <p:ph type="sldNum" sz="quarter" idx="12"/>
          </p:nvPr>
        </p:nvSpPr>
        <p:spPr>
          <a:ln/>
        </p:spPr>
        <p:txBody>
          <a:bodyPr/>
          <a:lstStyle>
            <a:lvl1pPr>
              <a:defRPr/>
            </a:lvl1pPr>
          </a:lstStyle>
          <a:p>
            <a:pPr>
              <a:defRPr/>
            </a:pPr>
            <a:fld id="{F39BC0B5-5E92-4805-B99C-47148AF00D18}" type="slidenum">
              <a:rPr lang="en-US" altLang="en-US"/>
              <a:pPr>
                <a:defRPr/>
              </a:pPr>
              <a:t>‹#›</a:t>
            </a:fld>
            <a:endParaRPr lang="en-US" altLang="en-US"/>
          </a:p>
        </p:txBody>
      </p:sp>
    </p:spTree>
    <p:extLst>
      <p:ext uri="{BB962C8B-B14F-4D97-AF65-F5344CB8AC3E}">
        <p14:creationId xmlns:p14="http://schemas.microsoft.com/office/powerpoint/2010/main" val="38617358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8"/>
          <p:cNvSpPr>
            <a:spLocks noGrp="1" noChangeArrowheads="1"/>
          </p:cNvSpPr>
          <p:nvPr>
            <p:ph type="sldNum" sz="quarter" idx="12"/>
          </p:nvPr>
        </p:nvSpPr>
        <p:spPr>
          <a:ln/>
        </p:spPr>
        <p:txBody>
          <a:bodyPr/>
          <a:lstStyle>
            <a:lvl1pPr>
              <a:defRPr/>
            </a:lvl1pPr>
          </a:lstStyle>
          <a:p>
            <a:pPr>
              <a:defRPr/>
            </a:pPr>
            <a:fld id="{04C6C4C2-D9FD-4EF8-A0D1-28EA259D7E7E}" type="slidenum">
              <a:rPr lang="en-US" altLang="en-US"/>
              <a:pPr>
                <a:defRPr/>
              </a:pPr>
              <a:t>‹#›</a:t>
            </a:fld>
            <a:endParaRPr lang="en-US" altLang="en-US"/>
          </a:p>
        </p:txBody>
      </p:sp>
    </p:spTree>
    <p:extLst>
      <p:ext uri="{BB962C8B-B14F-4D97-AF65-F5344CB8AC3E}">
        <p14:creationId xmlns:p14="http://schemas.microsoft.com/office/powerpoint/2010/main" val="557018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8"/>
          <p:cNvSpPr>
            <a:spLocks noGrp="1" noChangeArrowheads="1"/>
          </p:cNvSpPr>
          <p:nvPr>
            <p:ph type="sldNum" sz="quarter" idx="12"/>
          </p:nvPr>
        </p:nvSpPr>
        <p:spPr>
          <a:ln/>
        </p:spPr>
        <p:txBody>
          <a:bodyPr/>
          <a:lstStyle>
            <a:lvl1pPr>
              <a:defRPr/>
            </a:lvl1pPr>
          </a:lstStyle>
          <a:p>
            <a:pPr>
              <a:defRPr/>
            </a:pPr>
            <a:fld id="{59651929-BB82-4935-B338-4C0267DCD819}" type="slidenum">
              <a:rPr lang="en-US" altLang="en-US"/>
              <a:pPr>
                <a:defRPr/>
              </a:pPr>
              <a:t>‹#›</a:t>
            </a:fld>
            <a:endParaRPr lang="en-US" altLang="en-US"/>
          </a:p>
        </p:txBody>
      </p:sp>
    </p:spTree>
    <p:extLst>
      <p:ext uri="{BB962C8B-B14F-4D97-AF65-F5344CB8AC3E}">
        <p14:creationId xmlns:p14="http://schemas.microsoft.com/office/powerpoint/2010/main" val="9453153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Content Placeholder 5"/>
          <p:cNvSpPr>
            <a:spLocks noGrp="1"/>
          </p:cNvSpPr>
          <p:nvPr>
            <p:ph sz="quarter" idx="13"/>
          </p:nvPr>
        </p:nvSpPr>
        <p:spPr>
          <a:xfrm>
            <a:off x="457200" y="6245225"/>
            <a:ext cx="46038" cy="460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
          <p:cNvSpPr>
            <a:spLocks noGrp="1" noChangeArrowheads="1"/>
          </p:cNvSpPr>
          <p:nvPr>
            <p:ph type="dt" sz="half" idx="14"/>
          </p:nvPr>
        </p:nvSpPr>
        <p:spPr>
          <a:ln/>
        </p:spPr>
        <p:txBody>
          <a:bodyPr/>
          <a:lstStyle>
            <a:lvl1pPr>
              <a:defRPr/>
            </a:lvl1pPr>
          </a:lstStyle>
          <a:p>
            <a:pPr>
              <a:defRPr/>
            </a:pPr>
            <a:endParaRPr lang="en-US" altLang="en-US"/>
          </a:p>
        </p:txBody>
      </p:sp>
      <p:sp>
        <p:nvSpPr>
          <p:cNvPr id="4" name="Rectangle 7"/>
          <p:cNvSpPr>
            <a:spLocks noGrp="1" noChangeArrowheads="1"/>
          </p:cNvSpPr>
          <p:nvPr>
            <p:ph type="ftr" sz="quarter" idx="15"/>
          </p:nvPr>
        </p:nvSpPr>
        <p:spPr>
          <a:ln/>
        </p:spPr>
        <p:txBody>
          <a:bodyPr/>
          <a:lstStyle>
            <a:lvl1pPr>
              <a:defRPr/>
            </a:lvl1pPr>
          </a:lstStyle>
          <a:p>
            <a:pPr>
              <a:defRPr/>
            </a:pPr>
            <a:endParaRPr lang="en-US" altLang="en-US"/>
          </a:p>
        </p:txBody>
      </p:sp>
      <p:sp>
        <p:nvSpPr>
          <p:cNvPr id="5" name="Rectangle 8"/>
          <p:cNvSpPr>
            <a:spLocks noGrp="1" noChangeArrowheads="1"/>
          </p:cNvSpPr>
          <p:nvPr>
            <p:ph type="sldNum" sz="quarter" idx="16"/>
          </p:nvPr>
        </p:nvSpPr>
        <p:spPr>
          <a:ln/>
        </p:spPr>
        <p:txBody>
          <a:bodyPr/>
          <a:lstStyle>
            <a:lvl1pPr>
              <a:defRPr/>
            </a:lvl1pPr>
          </a:lstStyle>
          <a:p>
            <a:pPr>
              <a:defRPr/>
            </a:pPr>
            <a:fld id="{3C8F126B-D2A5-46F9-ADE7-32B3195D63DA}" type="slidenum">
              <a:rPr lang="en-US" altLang="en-US"/>
              <a:pPr>
                <a:defRPr/>
              </a:pPr>
              <a:t>‹#›</a:t>
            </a:fld>
            <a:endParaRPr lang="en-US" altLang="en-US"/>
          </a:p>
        </p:txBody>
      </p:sp>
    </p:spTree>
    <p:extLst>
      <p:ext uri="{BB962C8B-B14F-4D97-AF65-F5344CB8AC3E}">
        <p14:creationId xmlns:p14="http://schemas.microsoft.com/office/powerpoint/2010/main" val="172761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5"/>
          <p:cNvSpPr>
            <a:spLocks noChangeArrowheads="1"/>
          </p:cNvSpPr>
          <p:nvPr userDrawn="1"/>
        </p:nvSpPr>
        <p:spPr bwMode="auto">
          <a:xfrm>
            <a:off x="0" y="457200"/>
            <a:ext cx="9142413" cy="877887"/>
          </a:xfrm>
          <a:prstGeom prst="rect">
            <a:avLst/>
          </a:prstGeom>
          <a:solidFill>
            <a:srgbClr val="04367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7555A834-D8E7-4047-81B7-80DEF5314B06}" type="slidenum">
              <a:rPr lang="en-US" altLang="en-US"/>
              <a:pPr>
                <a:defRPr/>
              </a:pPr>
              <a:t>‹#›</a:t>
            </a:fld>
            <a:endParaRPr lang="en-US" altLang="en-US"/>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911289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8"/>
          <p:cNvSpPr>
            <a:spLocks noGrp="1" noChangeArrowheads="1"/>
          </p:cNvSpPr>
          <p:nvPr>
            <p:ph type="sldNum" sz="quarter" idx="12"/>
          </p:nvPr>
        </p:nvSpPr>
        <p:spPr>
          <a:ln/>
        </p:spPr>
        <p:txBody>
          <a:bodyPr/>
          <a:lstStyle>
            <a:lvl1pPr>
              <a:defRPr/>
            </a:lvl1pPr>
          </a:lstStyle>
          <a:p>
            <a:pPr>
              <a:defRPr/>
            </a:pPr>
            <a:fld id="{4FFF9703-58DC-4468-851C-1C5A48B35EEA}" type="slidenum">
              <a:rPr lang="en-US" altLang="en-US"/>
              <a:pPr>
                <a:defRPr/>
              </a:pPr>
              <a:t>‹#›</a:t>
            </a:fld>
            <a:endParaRPr lang="en-US" altLang="en-US"/>
          </a:p>
        </p:txBody>
      </p:sp>
    </p:spTree>
    <p:extLst>
      <p:ext uri="{BB962C8B-B14F-4D97-AF65-F5344CB8AC3E}">
        <p14:creationId xmlns:p14="http://schemas.microsoft.com/office/powerpoint/2010/main" val="26466497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8"/>
          <p:cNvSpPr>
            <a:spLocks noGrp="1" noChangeArrowheads="1"/>
          </p:cNvSpPr>
          <p:nvPr>
            <p:ph type="sldNum" sz="quarter" idx="12"/>
          </p:nvPr>
        </p:nvSpPr>
        <p:spPr>
          <a:ln/>
        </p:spPr>
        <p:txBody>
          <a:bodyPr/>
          <a:lstStyle>
            <a:lvl1pPr>
              <a:defRPr/>
            </a:lvl1pPr>
          </a:lstStyle>
          <a:p>
            <a:pPr>
              <a:defRPr/>
            </a:pPr>
            <a:fld id="{747D6A10-71E5-4E64-8D11-A57001F34B30}" type="slidenum">
              <a:rPr lang="en-US" altLang="en-US"/>
              <a:pPr>
                <a:defRPr/>
              </a:pPr>
              <a:t>‹#›</a:t>
            </a:fld>
            <a:endParaRPr lang="en-US" altLang="en-US"/>
          </a:p>
        </p:txBody>
      </p:sp>
    </p:spTree>
    <p:extLst>
      <p:ext uri="{BB962C8B-B14F-4D97-AF65-F5344CB8AC3E}">
        <p14:creationId xmlns:p14="http://schemas.microsoft.com/office/powerpoint/2010/main" val="34258161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8"/>
          <p:cNvSpPr>
            <a:spLocks noGrp="1" noChangeArrowheads="1"/>
          </p:cNvSpPr>
          <p:nvPr>
            <p:ph type="sldNum" sz="quarter" idx="12"/>
          </p:nvPr>
        </p:nvSpPr>
        <p:spPr>
          <a:ln/>
        </p:spPr>
        <p:txBody>
          <a:bodyPr/>
          <a:lstStyle>
            <a:lvl1pPr>
              <a:defRPr/>
            </a:lvl1pPr>
          </a:lstStyle>
          <a:p>
            <a:pPr>
              <a:defRPr/>
            </a:pPr>
            <a:fld id="{9E3EC306-ACAB-4B77-9010-761ACB585A6B}" type="slidenum">
              <a:rPr lang="en-US" altLang="en-US"/>
              <a:pPr>
                <a:defRPr/>
              </a:pPr>
              <a:t>‹#›</a:t>
            </a:fld>
            <a:endParaRPr lang="en-US" altLang="en-US"/>
          </a:p>
        </p:txBody>
      </p:sp>
    </p:spTree>
    <p:extLst>
      <p:ext uri="{BB962C8B-B14F-4D97-AF65-F5344CB8AC3E}">
        <p14:creationId xmlns:p14="http://schemas.microsoft.com/office/powerpoint/2010/main" val="39277078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8"/>
          <p:cNvSpPr>
            <a:spLocks noGrp="1" noChangeArrowheads="1"/>
          </p:cNvSpPr>
          <p:nvPr>
            <p:ph type="sldNum" sz="quarter" idx="12"/>
          </p:nvPr>
        </p:nvSpPr>
        <p:spPr>
          <a:ln/>
        </p:spPr>
        <p:txBody>
          <a:bodyPr/>
          <a:lstStyle>
            <a:lvl1pPr>
              <a:defRPr/>
            </a:lvl1pPr>
          </a:lstStyle>
          <a:p>
            <a:pPr>
              <a:defRPr/>
            </a:pPr>
            <a:fld id="{5BC6DB6B-BCFF-4421-A476-4EA515615CEF}" type="slidenum">
              <a:rPr lang="en-US" altLang="en-US"/>
              <a:pPr>
                <a:defRPr/>
              </a:pPr>
              <a:t>‹#›</a:t>
            </a:fld>
            <a:endParaRPr lang="en-US" altLang="en-US"/>
          </a:p>
        </p:txBody>
      </p:sp>
    </p:spTree>
    <p:extLst>
      <p:ext uri="{BB962C8B-B14F-4D97-AF65-F5344CB8AC3E}">
        <p14:creationId xmlns:p14="http://schemas.microsoft.com/office/powerpoint/2010/main" val="28735769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6AE7B5EB-0875-44FE-8968-31D92A985927}" type="slidenum">
              <a:rPr lang="en-US"/>
              <a:pPr>
                <a:defRPr/>
              </a:pPr>
              <a:t>‹#›</a:t>
            </a:fld>
            <a:endParaRPr lang="en-US"/>
          </a:p>
        </p:txBody>
      </p:sp>
    </p:spTree>
    <p:extLst>
      <p:ext uri="{BB962C8B-B14F-4D97-AF65-F5344CB8AC3E}">
        <p14:creationId xmlns:p14="http://schemas.microsoft.com/office/powerpoint/2010/main" val="1986421423"/>
      </p:ext>
    </p:extLst>
  </p:cSld>
  <p:clrMapOvr>
    <a:masterClrMapping/>
  </p:clrMapOvr>
  <p:transition spd="slow">
    <p:zo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6"/>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8"/>
          <p:cNvSpPr>
            <a:spLocks noGrp="1" noChangeArrowheads="1"/>
          </p:cNvSpPr>
          <p:nvPr>
            <p:ph type="sldNum" sz="quarter" idx="12"/>
          </p:nvPr>
        </p:nvSpPr>
        <p:spPr>
          <a:ln/>
        </p:spPr>
        <p:txBody>
          <a:bodyPr/>
          <a:lstStyle>
            <a:lvl1pPr>
              <a:defRPr/>
            </a:lvl1pPr>
          </a:lstStyle>
          <a:p>
            <a:pPr>
              <a:defRPr/>
            </a:pPr>
            <a:fld id="{773260F6-2A85-4177-AB02-48C1E1519129}" type="slidenum">
              <a:rPr lang="en-US" altLang="en-US"/>
              <a:pPr>
                <a:defRPr/>
              </a:pPr>
              <a:t>‹#›</a:t>
            </a:fld>
            <a:endParaRPr lang="en-US" altLang="en-US"/>
          </a:p>
        </p:txBody>
      </p:sp>
    </p:spTree>
    <p:extLst>
      <p:ext uri="{BB962C8B-B14F-4D97-AF65-F5344CB8AC3E}">
        <p14:creationId xmlns:p14="http://schemas.microsoft.com/office/powerpoint/2010/main" val="29483195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5"/>
          <p:cNvSpPr>
            <a:spLocks noChangeArrowheads="1"/>
          </p:cNvSpPr>
          <p:nvPr userDrawn="1"/>
        </p:nvSpPr>
        <p:spPr bwMode="auto">
          <a:xfrm>
            <a:off x="0" y="457200"/>
            <a:ext cx="9142413" cy="877887"/>
          </a:xfrm>
          <a:prstGeom prst="rect">
            <a:avLst/>
          </a:prstGeom>
          <a:solidFill>
            <a:srgbClr val="04367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7555A834-D8E7-4047-81B7-80DEF5314B06}" type="slidenum">
              <a:rPr lang="en-US" altLang="en-US"/>
              <a:pPr>
                <a:defRPr/>
              </a:pPr>
              <a:t>‹#›</a:t>
            </a:fld>
            <a:endParaRPr lang="en-US" altLang="en-US"/>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436986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5"/>
          <p:cNvSpPr>
            <a:spLocks noChangeArrowheads="1"/>
          </p:cNvSpPr>
          <p:nvPr userDrawn="1"/>
        </p:nvSpPr>
        <p:spPr bwMode="auto">
          <a:xfrm>
            <a:off x="0" y="457200"/>
            <a:ext cx="9142413" cy="877887"/>
          </a:xfrm>
          <a:prstGeom prst="rect">
            <a:avLst/>
          </a:prstGeom>
          <a:solidFill>
            <a:srgbClr val="04367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7555A834-D8E7-4047-81B7-80DEF5314B06}" type="slidenum">
              <a:rPr lang="en-US" altLang="en-US"/>
              <a:pPr>
                <a:defRPr/>
              </a:pPr>
              <a:t>‹#›</a:t>
            </a:fld>
            <a:endParaRPr lang="en-US" altLang="en-US"/>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588223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8"/>
          <p:cNvSpPr>
            <a:spLocks noGrp="1" noChangeArrowheads="1"/>
          </p:cNvSpPr>
          <p:nvPr>
            <p:ph type="sldNum" sz="quarter" idx="12"/>
          </p:nvPr>
        </p:nvSpPr>
        <p:spPr>
          <a:ln/>
        </p:spPr>
        <p:txBody>
          <a:bodyPr/>
          <a:lstStyle>
            <a:lvl1pPr>
              <a:defRPr/>
            </a:lvl1pPr>
          </a:lstStyle>
          <a:p>
            <a:pPr>
              <a:defRPr/>
            </a:pPr>
            <a:fld id="{544D843F-01E4-413D-BE54-0CCFDCD3347A}" type="slidenum">
              <a:rPr lang="en-US" altLang="en-US"/>
              <a:pPr>
                <a:defRPr/>
              </a:pPr>
              <a:t>‹#›</a:t>
            </a:fld>
            <a:endParaRPr lang="en-US" altLang="en-US"/>
          </a:p>
        </p:txBody>
      </p:sp>
    </p:spTree>
    <p:extLst>
      <p:ext uri="{BB962C8B-B14F-4D97-AF65-F5344CB8AC3E}">
        <p14:creationId xmlns:p14="http://schemas.microsoft.com/office/powerpoint/2010/main" val="23689944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8"/>
          <p:cNvSpPr>
            <a:spLocks noGrp="1" noChangeArrowheads="1"/>
          </p:cNvSpPr>
          <p:nvPr>
            <p:ph type="sldNum" sz="quarter" idx="12"/>
          </p:nvPr>
        </p:nvSpPr>
        <p:spPr>
          <a:ln/>
        </p:spPr>
        <p:txBody>
          <a:bodyPr/>
          <a:lstStyle>
            <a:lvl1pPr>
              <a:defRPr/>
            </a:lvl1pPr>
          </a:lstStyle>
          <a:p>
            <a:pPr>
              <a:defRPr/>
            </a:pPr>
            <a:fld id="{F39BC0B5-5E92-4805-B99C-47148AF00D18}" type="slidenum">
              <a:rPr lang="en-US" altLang="en-US"/>
              <a:pPr>
                <a:defRPr/>
              </a:pPr>
              <a:t>‹#›</a:t>
            </a:fld>
            <a:endParaRPr lang="en-US" altLang="en-US"/>
          </a:p>
        </p:txBody>
      </p:sp>
    </p:spTree>
    <p:extLst>
      <p:ext uri="{BB962C8B-B14F-4D97-AF65-F5344CB8AC3E}">
        <p14:creationId xmlns:p14="http://schemas.microsoft.com/office/powerpoint/2010/main" val="1989350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8"/>
          <p:cNvSpPr>
            <a:spLocks noGrp="1" noChangeArrowheads="1"/>
          </p:cNvSpPr>
          <p:nvPr>
            <p:ph type="sldNum" sz="quarter" idx="12"/>
          </p:nvPr>
        </p:nvSpPr>
        <p:spPr>
          <a:ln/>
        </p:spPr>
        <p:txBody>
          <a:bodyPr/>
          <a:lstStyle>
            <a:lvl1pPr>
              <a:defRPr/>
            </a:lvl1pPr>
          </a:lstStyle>
          <a:p>
            <a:pPr>
              <a:defRPr/>
            </a:pPr>
            <a:fld id="{544D843F-01E4-413D-BE54-0CCFDCD3347A}" type="slidenum">
              <a:rPr lang="en-US" altLang="en-US"/>
              <a:pPr>
                <a:defRPr/>
              </a:pPr>
              <a:t>‹#›</a:t>
            </a:fld>
            <a:endParaRPr lang="en-US" altLang="en-US"/>
          </a:p>
        </p:txBody>
      </p:sp>
    </p:spTree>
    <p:extLst>
      <p:ext uri="{BB962C8B-B14F-4D97-AF65-F5344CB8AC3E}">
        <p14:creationId xmlns:p14="http://schemas.microsoft.com/office/powerpoint/2010/main" val="21620773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8"/>
          <p:cNvSpPr>
            <a:spLocks noGrp="1" noChangeArrowheads="1"/>
          </p:cNvSpPr>
          <p:nvPr>
            <p:ph type="sldNum" sz="quarter" idx="12"/>
          </p:nvPr>
        </p:nvSpPr>
        <p:spPr>
          <a:ln/>
        </p:spPr>
        <p:txBody>
          <a:bodyPr/>
          <a:lstStyle>
            <a:lvl1pPr>
              <a:defRPr/>
            </a:lvl1pPr>
          </a:lstStyle>
          <a:p>
            <a:pPr>
              <a:defRPr/>
            </a:pPr>
            <a:fld id="{04C6C4C2-D9FD-4EF8-A0D1-28EA259D7E7E}" type="slidenum">
              <a:rPr lang="en-US" altLang="en-US"/>
              <a:pPr>
                <a:defRPr/>
              </a:pPr>
              <a:t>‹#›</a:t>
            </a:fld>
            <a:endParaRPr lang="en-US" altLang="en-US"/>
          </a:p>
        </p:txBody>
      </p:sp>
    </p:spTree>
    <p:extLst>
      <p:ext uri="{BB962C8B-B14F-4D97-AF65-F5344CB8AC3E}">
        <p14:creationId xmlns:p14="http://schemas.microsoft.com/office/powerpoint/2010/main" val="19658619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8"/>
          <p:cNvSpPr>
            <a:spLocks noGrp="1" noChangeArrowheads="1"/>
          </p:cNvSpPr>
          <p:nvPr>
            <p:ph type="sldNum" sz="quarter" idx="12"/>
          </p:nvPr>
        </p:nvSpPr>
        <p:spPr>
          <a:ln/>
        </p:spPr>
        <p:txBody>
          <a:bodyPr/>
          <a:lstStyle>
            <a:lvl1pPr>
              <a:defRPr/>
            </a:lvl1pPr>
          </a:lstStyle>
          <a:p>
            <a:pPr>
              <a:defRPr/>
            </a:pPr>
            <a:fld id="{59651929-BB82-4935-B338-4C0267DCD819}" type="slidenum">
              <a:rPr lang="en-US" altLang="en-US"/>
              <a:pPr>
                <a:defRPr/>
              </a:pPr>
              <a:t>‹#›</a:t>
            </a:fld>
            <a:endParaRPr lang="en-US" altLang="en-US"/>
          </a:p>
        </p:txBody>
      </p:sp>
    </p:spTree>
    <p:extLst>
      <p:ext uri="{BB962C8B-B14F-4D97-AF65-F5344CB8AC3E}">
        <p14:creationId xmlns:p14="http://schemas.microsoft.com/office/powerpoint/2010/main" val="14452087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Content Placeholder 5"/>
          <p:cNvSpPr>
            <a:spLocks noGrp="1"/>
          </p:cNvSpPr>
          <p:nvPr>
            <p:ph sz="quarter" idx="13"/>
          </p:nvPr>
        </p:nvSpPr>
        <p:spPr>
          <a:xfrm>
            <a:off x="457200" y="6245225"/>
            <a:ext cx="46038" cy="460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
          <p:cNvSpPr>
            <a:spLocks noGrp="1" noChangeArrowheads="1"/>
          </p:cNvSpPr>
          <p:nvPr>
            <p:ph type="dt" sz="half" idx="14"/>
          </p:nvPr>
        </p:nvSpPr>
        <p:spPr>
          <a:ln/>
        </p:spPr>
        <p:txBody>
          <a:bodyPr/>
          <a:lstStyle>
            <a:lvl1pPr>
              <a:defRPr/>
            </a:lvl1pPr>
          </a:lstStyle>
          <a:p>
            <a:pPr>
              <a:defRPr/>
            </a:pPr>
            <a:endParaRPr lang="en-US" altLang="en-US"/>
          </a:p>
        </p:txBody>
      </p:sp>
      <p:sp>
        <p:nvSpPr>
          <p:cNvPr id="4" name="Rectangle 7"/>
          <p:cNvSpPr>
            <a:spLocks noGrp="1" noChangeArrowheads="1"/>
          </p:cNvSpPr>
          <p:nvPr>
            <p:ph type="ftr" sz="quarter" idx="15"/>
          </p:nvPr>
        </p:nvSpPr>
        <p:spPr>
          <a:ln/>
        </p:spPr>
        <p:txBody>
          <a:bodyPr/>
          <a:lstStyle>
            <a:lvl1pPr>
              <a:defRPr/>
            </a:lvl1pPr>
          </a:lstStyle>
          <a:p>
            <a:pPr>
              <a:defRPr/>
            </a:pPr>
            <a:endParaRPr lang="en-US" altLang="en-US"/>
          </a:p>
        </p:txBody>
      </p:sp>
      <p:sp>
        <p:nvSpPr>
          <p:cNvPr id="5" name="Rectangle 8"/>
          <p:cNvSpPr>
            <a:spLocks noGrp="1" noChangeArrowheads="1"/>
          </p:cNvSpPr>
          <p:nvPr>
            <p:ph type="sldNum" sz="quarter" idx="16"/>
          </p:nvPr>
        </p:nvSpPr>
        <p:spPr>
          <a:ln/>
        </p:spPr>
        <p:txBody>
          <a:bodyPr/>
          <a:lstStyle>
            <a:lvl1pPr>
              <a:defRPr/>
            </a:lvl1pPr>
          </a:lstStyle>
          <a:p>
            <a:pPr>
              <a:defRPr/>
            </a:pPr>
            <a:fld id="{3C8F126B-D2A5-46F9-ADE7-32B3195D63DA}" type="slidenum">
              <a:rPr lang="en-US" altLang="en-US"/>
              <a:pPr>
                <a:defRPr/>
              </a:pPr>
              <a:t>‹#›</a:t>
            </a:fld>
            <a:endParaRPr lang="en-US" altLang="en-US"/>
          </a:p>
        </p:txBody>
      </p:sp>
    </p:spTree>
    <p:extLst>
      <p:ext uri="{BB962C8B-B14F-4D97-AF65-F5344CB8AC3E}">
        <p14:creationId xmlns:p14="http://schemas.microsoft.com/office/powerpoint/2010/main" val="40163207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8"/>
          <p:cNvSpPr>
            <a:spLocks noGrp="1" noChangeArrowheads="1"/>
          </p:cNvSpPr>
          <p:nvPr>
            <p:ph type="sldNum" sz="quarter" idx="12"/>
          </p:nvPr>
        </p:nvSpPr>
        <p:spPr>
          <a:ln/>
        </p:spPr>
        <p:txBody>
          <a:bodyPr/>
          <a:lstStyle>
            <a:lvl1pPr>
              <a:defRPr/>
            </a:lvl1pPr>
          </a:lstStyle>
          <a:p>
            <a:pPr>
              <a:defRPr/>
            </a:pPr>
            <a:fld id="{4FFF9703-58DC-4468-851C-1C5A48B35EEA}" type="slidenum">
              <a:rPr lang="en-US" altLang="en-US"/>
              <a:pPr>
                <a:defRPr/>
              </a:pPr>
              <a:t>‹#›</a:t>
            </a:fld>
            <a:endParaRPr lang="en-US" altLang="en-US"/>
          </a:p>
        </p:txBody>
      </p:sp>
    </p:spTree>
    <p:extLst>
      <p:ext uri="{BB962C8B-B14F-4D97-AF65-F5344CB8AC3E}">
        <p14:creationId xmlns:p14="http://schemas.microsoft.com/office/powerpoint/2010/main" val="32801232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8"/>
          <p:cNvSpPr>
            <a:spLocks noGrp="1" noChangeArrowheads="1"/>
          </p:cNvSpPr>
          <p:nvPr>
            <p:ph type="sldNum" sz="quarter" idx="12"/>
          </p:nvPr>
        </p:nvSpPr>
        <p:spPr>
          <a:ln/>
        </p:spPr>
        <p:txBody>
          <a:bodyPr/>
          <a:lstStyle>
            <a:lvl1pPr>
              <a:defRPr/>
            </a:lvl1pPr>
          </a:lstStyle>
          <a:p>
            <a:pPr>
              <a:defRPr/>
            </a:pPr>
            <a:fld id="{747D6A10-71E5-4E64-8D11-A57001F34B30}" type="slidenum">
              <a:rPr lang="en-US" altLang="en-US"/>
              <a:pPr>
                <a:defRPr/>
              </a:pPr>
              <a:t>‹#›</a:t>
            </a:fld>
            <a:endParaRPr lang="en-US" altLang="en-US"/>
          </a:p>
        </p:txBody>
      </p:sp>
    </p:spTree>
    <p:extLst>
      <p:ext uri="{BB962C8B-B14F-4D97-AF65-F5344CB8AC3E}">
        <p14:creationId xmlns:p14="http://schemas.microsoft.com/office/powerpoint/2010/main" val="24944167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8"/>
          <p:cNvSpPr>
            <a:spLocks noGrp="1" noChangeArrowheads="1"/>
          </p:cNvSpPr>
          <p:nvPr>
            <p:ph type="sldNum" sz="quarter" idx="12"/>
          </p:nvPr>
        </p:nvSpPr>
        <p:spPr>
          <a:ln/>
        </p:spPr>
        <p:txBody>
          <a:bodyPr/>
          <a:lstStyle>
            <a:lvl1pPr>
              <a:defRPr/>
            </a:lvl1pPr>
          </a:lstStyle>
          <a:p>
            <a:pPr>
              <a:defRPr/>
            </a:pPr>
            <a:fld id="{9E3EC306-ACAB-4B77-9010-761ACB585A6B}" type="slidenum">
              <a:rPr lang="en-US" altLang="en-US"/>
              <a:pPr>
                <a:defRPr/>
              </a:pPr>
              <a:t>‹#›</a:t>
            </a:fld>
            <a:endParaRPr lang="en-US" altLang="en-US"/>
          </a:p>
        </p:txBody>
      </p:sp>
    </p:spTree>
    <p:extLst>
      <p:ext uri="{BB962C8B-B14F-4D97-AF65-F5344CB8AC3E}">
        <p14:creationId xmlns:p14="http://schemas.microsoft.com/office/powerpoint/2010/main" val="8053031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8"/>
          <p:cNvSpPr>
            <a:spLocks noGrp="1" noChangeArrowheads="1"/>
          </p:cNvSpPr>
          <p:nvPr>
            <p:ph type="sldNum" sz="quarter" idx="12"/>
          </p:nvPr>
        </p:nvSpPr>
        <p:spPr>
          <a:ln/>
        </p:spPr>
        <p:txBody>
          <a:bodyPr/>
          <a:lstStyle>
            <a:lvl1pPr>
              <a:defRPr/>
            </a:lvl1pPr>
          </a:lstStyle>
          <a:p>
            <a:pPr>
              <a:defRPr/>
            </a:pPr>
            <a:fld id="{5BC6DB6B-BCFF-4421-A476-4EA515615CEF}" type="slidenum">
              <a:rPr lang="en-US" altLang="en-US"/>
              <a:pPr>
                <a:defRPr/>
              </a:pPr>
              <a:t>‹#›</a:t>
            </a:fld>
            <a:endParaRPr lang="en-US" altLang="en-US"/>
          </a:p>
        </p:txBody>
      </p:sp>
    </p:spTree>
    <p:extLst>
      <p:ext uri="{BB962C8B-B14F-4D97-AF65-F5344CB8AC3E}">
        <p14:creationId xmlns:p14="http://schemas.microsoft.com/office/powerpoint/2010/main" val="23471603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6AE7B5EB-0875-44FE-8968-31D92A985927}" type="slidenum">
              <a:rPr lang="en-US"/>
              <a:pPr>
                <a:defRPr/>
              </a:pPr>
              <a:t>‹#›</a:t>
            </a:fld>
            <a:endParaRPr lang="en-US"/>
          </a:p>
        </p:txBody>
      </p:sp>
    </p:spTree>
    <p:extLst>
      <p:ext uri="{BB962C8B-B14F-4D97-AF65-F5344CB8AC3E}">
        <p14:creationId xmlns:p14="http://schemas.microsoft.com/office/powerpoint/2010/main" val="3296819520"/>
      </p:ext>
    </p:extLst>
  </p:cSld>
  <p:clrMapOvr>
    <a:masterClrMapping/>
  </p:clrMapOvr>
  <p:transition spd="slow">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8"/>
          <p:cNvSpPr>
            <a:spLocks noGrp="1" noChangeArrowheads="1"/>
          </p:cNvSpPr>
          <p:nvPr>
            <p:ph type="sldNum" sz="quarter" idx="12"/>
          </p:nvPr>
        </p:nvSpPr>
        <p:spPr>
          <a:ln/>
        </p:spPr>
        <p:txBody>
          <a:bodyPr/>
          <a:lstStyle>
            <a:lvl1pPr>
              <a:defRPr/>
            </a:lvl1pPr>
          </a:lstStyle>
          <a:p>
            <a:pPr>
              <a:defRPr/>
            </a:pPr>
            <a:fld id="{F39BC0B5-5E92-4805-B99C-47148AF00D18}" type="slidenum">
              <a:rPr lang="en-US" altLang="en-US"/>
              <a:pPr>
                <a:defRPr/>
              </a:pPr>
              <a:t>‹#›</a:t>
            </a:fld>
            <a:endParaRPr lang="en-US" altLang="en-US"/>
          </a:p>
        </p:txBody>
      </p:sp>
    </p:spTree>
    <p:extLst>
      <p:ext uri="{BB962C8B-B14F-4D97-AF65-F5344CB8AC3E}">
        <p14:creationId xmlns:p14="http://schemas.microsoft.com/office/powerpoint/2010/main" val="24218298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8"/>
          <p:cNvSpPr>
            <a:spLocks noGrp="1" noChangeArrowheads="1"/>
          </p:cNvSpPr>
          <p:nvPr>
            <p:ph type="sldNum" sz="quarter" idx="12"/>
          </p:nvPr>
        </p:nvSpPr>
        <p:spPr>
          <a:ln/>
        </p:spPr>
        <p:txBody>
          <a:bodyPr/>
          <a:lstStyle>
            <a:lvl1pPr>
              <a:defRPr/>
            </a:lvl1pPr>
          </a:lstStyle>
          <a:p>
            <a:pPr>
              <a:defRPr/>
            </a:pPr>
            <a:fld id="{04C6C4C2-D9FD-4EF8-A0D1-28EA259D7E7E}" type="slidenum">
              <a:rPr lang="en-US" altLang="en-US"/>
              <a:pPr>
                <a:defRPr/>
              </a:pPr>
              <a:t>‹#›</a:t>
            </a:fld>
            <a:endParaRPr lang="en-US" altLang="en-US"/>
          </a:p>
        </p:txBody>
      </p:sp>
    </p:spTree>
    <p:extLst>
      <p:ext uri="{BB962C8B-B14F-4D97-AF65-F5344CB8AC3E}">
        <p14:creationId xmlns:p14="http://schemas.microsoft.com/office/powerpoint/2010/main" val="10591493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8"/>
          <p:cNvSpPr>
            <a:spLocks noGrp="1" noChangeArrowheads="1"/>
          </p:cNvSpPr>
          <p:nvPr>
            <p:ph type="sldNum" sz="quarter" idx="12"/>
          </p:nvPr>
        </p:nvSpPr>
        <p:spPr>
          <a:ln/>
        </p:spPr>
        <p:txBody>
          <a:bodyPr/>
          <a:lstStyle>
            <a:lvl1pPr>
              <a:defRPr/>
            </a:lvl1pPr>
          </a:lstStyle>
          <a:p>
            <a:pPr>
              <a:defRPr/>
            </a:pPr>
            <a:fld id="{59651929-BB82-4935-B338-4C0267DCD819}" type="slidenum">
              <a:rPr lang="en-US" altLang="en-US"/>
              <a:pPr>
                <a:defRPr/>
              </a:pPr>
              <a:t>‹#›</a:t>
            </a:fld>
            <a:endParaRPr lang="en-US" altLang="en-US"/>
          </a:p>
        </p:txBody>
      </p:sp>
    </p:spTree>
    <p:extLst>
      <p:ext uri="{BB962C8B-B14F-4D97-AF65-F5344CB8AC3E}">
        <p14:creationId xmlns:p14="http://schemas.microsoft.com/office/powerpoint/2010/main" val="16424646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Content Placeholder 5"/>
          <p:cNvSpPr>
            <a:spLocks noGrp="1"/>
          </p:cNvSpPr>
          <p:nvPr>
            <p:ph sz="quarter" idx="13"/>
          </p:nvPr>
        </p:nvSpPr>
        <p:spPr>
          <a:xfrm>
            <a:off x="457200" y="6245225"/>
            <a:ext cx="46038" cy="460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
          <p:cNvSpPr>
            <a:spLocks noGrp="1" noChangeArrowheads="1"/>
          </p:cNvSpPr>
          <p:nvPr>
            <p:ph type="dt" sz="half" idx="14"/>
          </p:nvPr>
        </p:nvSpPr>
        <p:spPr>
          <a:ln/>
        </p:spPr>
        <p:txBody>
          <a:bodyPr/>
          <a:lstStyle>
            <a:lvl1pPr>
              <a:defRPr/>
            </a:lvl1pPr>
          </a:lstStyle>
          <a:p>
            <a:pPr>
              <a:defRPr/>
            </a:pPr>
            <a:endParaRPr lang="en-US" altLang="en-US"/>
          </a:p>
        </p:txBody>
      </p:sp>
      <p:sp>
        <p:nvSpPr>
          <p:cNvPr id="4" name="Rectangle 7"/>
          <p:cNvSpPr>
            <a:spLocks noGrp="1" noChangeArrowheads="1"/>
          </p:cNvSpPr>
          <p:nvPr>
            <p:ph type="ftr" sz="quarter" idx="15"/>
          </p:nvPr>
        </p:nvSpPr>
        <p:spPr>
          <a:ln/>
        </p:spPr>
        <p:txBody>
          <a:bodyPr/>
          <a:lstStyle>
            <a:lvl1pPr>
              <a:defRPr/>
            </a:lvl1pPr>
          </a:lstStyle>
          <a:p>
            <a:pPr>
              <a:defRPr/>
            </a:pPr>
            <a:endParaRPr lang="en-US" altLang="en-US"/>
          </a:p>
        </p:txBody>
      </p:sp>
      <p:sp>
        <p:nvSpPr>
          <p:cNvPr id="5" name="Rectangle 8"/>
          <p:cNvSpPr>
            <a:spLocks noGrp="1" noChangeArrowheads="1"/>
          </p:cNvSpPr>
          <p:nvPr>
            <p:ph type="sldNum" sz="quarter" idx="16"/>
          </p:nvPr>
        </p:nvSpPr>
        <p:spPr>
          <a:ln/>
        </p:spPr>
        <p:txBody>
          <a:bodyPr/>
          <a:lstStyle>
            <a:lvl1pPr>
              <a:defRPr/>
            </a:lvl1pPr>
          </a:lstStyle>
          <a:p>
            <a:pPr>
              <a:defRPr/>
            </a:pPr>
            <a:fld id="{3C8F126B-D2A5-46F9-ADE7-32B3195D63DA}" type="slidenum">
              <a:rPr lang="en-US" altLang="en-US"/>
              <a:pPr>
                <a:defRPr/>
              </a:pPr>
              <a:t>‹#›</a:t>
            </a:fld>
            <a:endParaRPr lang="en-US" altLang="en-US"/>
          </a:p>
        </p:txBody>
      </p:sp>
    </p:spTree>
    <p:extLst>
      <p:ext uri="{BB962C8B-B14F-4D97-AF65-F5344CB8AC3E}">
        <p14:creationId xmlns:p14="http://schemas.microsoft.com/office/powerpoint/2010/main" val="780645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8"/>
          <p:cNvSpPr>
            <a:spLocks noGrp="1" noChangeArrowheads="1"/>
          </p:cNvSpPr>
          <p:nvPr>
            <p:ph type="sldNum" sz="quarter" idx="12"/>
          </p:nvPr>
        </p:nvSpPr>
        <p:spPr>
          <a:ln/>
        </p:spPr>
        <p:txBody>
          <a:bodyPr/>
          <a:lstStyle>
            <a:lvl1pPr>
              <a:defRPr/>
            </a:lvl1pPr>
          </a:lstStyle>
          <a:p>
            <a:pPr>
              <a:defRPr/>
            </a:pPr>
            <a:fld id="{4FFF9703-58DC-4468-851C-1C5A48B35EEA}" type="slidenum">
              <a:rPr lang="en-US" altLang="en-US"/>
              <a:pPr>
                <a:defRPr/>
              </a:pPr>
              <a:t>‹#›</a:t>
            </a:fld>
            <a:endParaRPr lang="en-US" altLang="en-US"/>
          </a:p>
        </p:txBody>
      </p:sp>
    </p:spTree>
    <p:extLst>
      <p:ext uri="{BB962C8B-B14F-4D97-AF65-F5344CB8AC3E}">
        <p14:creationId xmlns:p14="http://schemas.microsoft.com/office/powerpoint/2010/main" val="1193891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8"/>
          <p:cNvSpPr>
            <a:spLocks noGrp="1" noChangeArrowheads="1"/>
          </p:cNvSpPr>
          <p:nvPr>
            <p:ph type="sldNum" sz="quarter" idx="12"/>
          </p:nvPr>
        </p:nvSpPr>
        <p:spPr>
          <a:ln/>
        </p:spPr>
        <p:txBody>
          <a:bodyPr/>
          <a:lstStyle>
            <a:lvl1pPr>
              <a:defRPr/>
            </a:lvl1pPr>
          </a:lstStyle>
          <a:p>
            <a:pPr>
              <a:defRPr/>
            </a:pPr>
            <a:fld id="{747D6A10-71E5-4E64-8D11-A57001F34B30}" type="slidenum">
              <a:rPr lang="en-US" altLang="en-US"/>
              <a:pPr>
                <a:defRPr/>
              </a:pPr>
              <a:t>‹#›</a:t>
            </a:fld>
            <a:endParaRPr lang="en-US" altLang="en-US"/>
          </a:p>
        </p:txBody>
      </p:sp>
    </p:spTree>
    <p:extLst>
      <p:ext uri="{BB962C8B-B14F-4D97-AF65-F5344CB8AC3E}">
        <p14:creationId xmlns:p14="http://schemas.microsoft.com/office/powerpoint/2010/main" val="38532579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image" Target="../media/image3.png"/><Relationship Id="rId2" Type="http://schemas.openxmlformats.org/officeDocument/2006/relationships/slideLayout" Target="../slideLayouts/slideLayout26.xml"/><Relationship Id="rId16" Type="http://schemas.openxmlformats.org/officeDocument/2006/relationships/image" Target="../media/image2.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1.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Picture 3"/>
          <p:cNvPicPr>
            <a:picLocks noChangeAspect="1" noChangeArrowheads="1"/>
          </p:cNvPicPr>
          <p:nvPr/>
        </p:nvPicPr>
        <p:blipFill>
          <a:blip r:embed="rId14">
            <a:extLst>
              <a:ext uri="{28A0092B-C50C-407E-A947-70E740481C1C}">
                <a14:useLocalDpi xmlns:a14="http://schemas.microsoft.com/office/drawing/2010/main" val="0"/>
              </a:ext>
            </a:extLst>
          </a:blip>
          <a:srcRect l="12154" r="12914"/>
          <a:stretch>
            <a:fillRect/>
          </a:stretch>
        </p:blipFill>
        <p:spPr bwMode="auto">
          <a:xfrm>
            <a:off x="0" y="0"/>
            <a:ext cx="9202738" cy="692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00" name="Rectangle 4"/>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4101" name="Rectangle 5"/>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79238" name="Rectangle 6"/>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en-US" dirty="0"/>
          </a:p>
        </p:txBody>
      </p:sp>
      <p:sp>
        <p:nvSpPr>
          <p:cNvPr id="479239" name="Rectangle 7"/>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en-US"/>
          </a:p>
        </p:txBody>
      </p:sp>
      <p:sp>
        <p:nvSpPr>
          <p:cNvPr id="479240" name="Rectangle 8"/>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195E4CA9-EE09-4259-AC48-8BED06505520}" type="slidenum">
              <a:rPr lang="en-US" altLang="en-US"/>
              <a:pPr>
                <a:defRPr/>
              </a:pPr>
              <a:t>‹#›</a:t>
            </a:fld>
            <a:endParaRPr lang="en-US" altLang="en-US"/>
          </a:p>
        </p:txBody>
      </p:sp>
    </p:spTree>
    <p:extLst>
      <p:ext uri="{BB962C8B-B14F-4D97-AF65-F5344CB8AC3E}">
        <p14:creationId xmlns:p14="http://schemas.microsoft.com/office/powerpoint/2010/main" val="3324607363"/>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ctr" rtl="0" eaLnBrk="0" fontAlgn="base" hangingPunct="0">
        <a:spcBef>
          <a:spcPct val="0"/>
        </a:spcBef>
        <a:spcAft>
          <a:spcPct val="0"/>
        </a:spcAft>
        <a:defRPr sz="4400" kern="1200">
          <a:solidFill>
            <a:srgbClr val="FFCA4D"/>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bg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bg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bg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Picture 3"/>
          <p:cNvPicPr>
            <a:picLocks noChangeAspect="1" noChangeArrowheads="1"/>
          </p:cNvPicPr>
          <p:nvPr/>
        </p:nvPicPr>
        <p:blipFill>
          <a:blip r:embed="rId14">
            <a:extLst>
              <a:ext uri="{28A0092B-C50C-407E-A947-70E740481C1C}">
                <a14:useLocalDpi xmlns:a14="http://schemas.microsoft.com/office/drawing/2010/main" val="0"/>
              </a:ext>
            </a:extLst>
          </a:blip>
          <a:srcRect l="12154" r="12914"/>
          <a:stretch>
            <a:fillRect/>
          </a:stretch>
        </p:blipFill>
        <p:spPr bwMode="auto">
          <a:xfrm>
            <a:off x="0" y="0"/>
            <a:ext cx="9202738" cy="692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61938" y="5982472"/>
            <a:ext cx="804862" cy="739003"/>
          </a:xfrm>
          <a:prstGeom prst="rect">
            <a:avLst/>
          </a:prstGeom>
        </p:spPr>
      </p:pic>
      <p:sp>
        <p:nvSpPr>
          <p:cNvPr id="4100" name="Rectangle 4"/>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4101" name="Rectangle 5"/>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79238" name="Rectangle 6"/>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en-US" dirty="0"/>
          </a:p>
        </p:txBody>
      </p:sp>
      <p:sp>
        <p:nvSpPr>
          <p:cNvPr id="479239" name="Rectangle 7"/>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en-US"/>
          </a:p>
        </p:txBody>
      </p:sp>
      <p:sp>
        <p:nvSpPr>
          <p:cNvPr id="479240" name="Rectangle 8"/>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195E4CA9-EE09-4259-AC48-8BED06505520}" type="slidenum">
              <a:rPr lang="en-US" altLang="en-US"/>
              <a:pPr>
                <a:defRPr/>
              </a:pPr>
              <a:t>‹#›</a:t>
            </a:fld>
            <a:endParaRPr lang="en-US" altLang="en-US"/>
          </a:p>
        </p:txBody>
      </p:sp>
    </p:spTree>
    <p:extLst>
      <p:ext uri="{BB962C8B-B14F-4D97-AF65-F5344CB8AC3E}">
        <p14:creationId xmlns:p14="http://schemas.microsoft.com/office/powerpoint/2010/main" val="308490184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ctr" rtl="0" eaLnBrk="0" fontAlgn="base" hangingPunct="0">
        <a:spcBef>
          <a:spcPct val="0"/>
        </a:spcBef>
        <a:spcAft>
          <a:spcPct val="0"/>
        </a:spcAft>
        <a:defRPr sz="4400" kern="1200">
          <a:solidFill>
            <a:srgbClr val="FFCA4D"/>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bg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bg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bg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Picture 3"/>
          <p:cNvPicPr>
            <a:picLocks noChangeAspect="1" noChangeArrowheads="1"/>
          </p:cNvPicPr>
          <p:nvPr/>
        </p:nvPicPr>
        <p:blipFill>
          <a:blip r:embed="rId15">
            <a:extLst>
              <a:ext uri="{28A0092B-C50C-407E-A947-70E740481C1C}">
                <a14:useLocalDpi xmlns:a14="http://schemas.microsoft.com/office/drawing/2010/main" val="0"/>
              </a:ext>
            </a:extLst>
          </a:blip>
          <a:srcRect l="12154" r="12914"/>
          <a:stretch>
            <a:fillRect/>
          </a:stretch>
        </p:blipFill>
        <p:spPr bwMode="auto">
          <a:xfrm>
            <a:off x="0" y="0"/>
            <a:ext cx="9202738" cy="692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61938" y="5982472"/>
            <a:ext cx="804862" cy="739003"/>
          </a:xfrm>
          <a:prstGeom prst="rect">
            <a:avLst/>
          </a:prstGeom>
        </p:spPr>
      </p:pic>
      <p:pic>
        <p:nvPicPr>
          <p:cNvPr id="4099" name="Picture 2"/>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7239000" y="6096000"/>
            <a:ext cx="1828800"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Rectangle 4"/>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4101" name="Rectangle 5"/>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79238" name="Rectangle 6"/>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en-US" dirty="0"/>
          </a:p>
        </p:txBody>
      </p:sp>
      <p:sp>
        <p:nvSpPr>
          <p:cNvPr id="479239" name="Rectangle 7"/>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en-US"/>
          </a:p>
        </p:txBody>
      </p:sp>
      <p:sp>
        <p:nvSpPr>
          <p:cNvPr id="479240" name="Rectangle 8"/>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195E4CA9-EE09-4259-AC48-8BED06505520}" type="slidenum">
              <a:rPr lang="en-US" altLang="en-US"/>
              <a:pPr>
                <a:defRPr/>
              </a:pPr>
              <a:t>‹#›</a:t>
            </a:fld>
            <a:endParaRPr lang="en-US" altLang="en-US"/>
          </a:p>
        </p:txBody>
      </p:sp>
    </p:spTree>
    <p:extLst>
      <p:ext uri="{BB962C8B-B14F-4D97-AF65-F5344CB8AC3E}">
        <p14:creationId xmlns:p14="http://schemas.microsoft.com/office/powerpoint/2010/main" val="2330779953"/>
      </p:ext>
    </p:extLst>
  </p:cSld>
  <p:clrMap bg1="lt1" tx1="dk1" bg2="lt2" tx2="dk2" accent1="accent1" accent2="accent2" accent3="accent3" accent4="accent4" accent5="accent5" accent6="accent6" hlink="hlink" folHlink="folHlink"/>
  <p:sldLayoutIdLst>
    <p:sldLayoutId id="2147483674" r:id="rId1"/>
    <p:sldLayoutId id="2147483699"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ctr" rtl="0" eaLnBrk="0" fontAlgn="base" hangingPunct="0">
        <a:spcBef>
          <a:spcPct val="0"/>
        </a:spcBef>
        <a:spcAft>
          <a:spcPct val="0"/>
        </a:spcAft>
        <a:defRPr sz="4400" kern="1200">
          <a:solidFill>
            <a:srgbClr val="FFCA4D"/>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bg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bg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bg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hyperlink" Target="http://www.dacdb.com/" TargetMode="External"/><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hyperlink" Target="http://www.my.rotary.org/" TargetMode="External"/><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6.xml"/><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543054B-7E93-4145-9AC1-8B558CBB3823}"/>
              </a:ext>
            </a:extLst>
          </p:cNvPr>
          <p:cNvSpPr txBox="1"/>
          <p:nvPr/>
        </p:nvSpPr>
        <p:spPr>
          <a:xfrm>
            <a:off x="152400" y="228600"/>
            <a:ext cx="5867400" cy="1107996"/>
          </a:xfrm>
          <a:prstGeom prst="rect">
            <a:avLst/>
          </a:prstGeom>
          <a:noFill/>
        </p:spPr>
        <p:txBody>
          <a:bodyPr wrap="square" rtlCol="0">
            <a:spAutoFit/>
          </a:bodyPr>
          <a:lstStyle/>
          <a:p>
            <a:r>
              <a:rPr lang="en-US" sz="6600" dirty="0">
                <a:solidFill>
                  <a:srgbClr val="FFCA4D"/>
                </a:solidFill>
              </a:rPr>
              <a:t>Welcome</a:t>
            </a:r>
            <a:r>
              <a:rPr lang="en-US" dirty="0">
                <a:solidFill>
                  <a:srgbClr val="FFCA4D"/>
                </a:solidFill>
              </a:rPr>
              <a:t>  </a:t>
            </a:r>
            <a:r>
              <a:rPr lang="en-US" sz="6600" dirty="0">
                <a:solidFill>
                  <a:srgbClr val="FFCA4D"/>
                </a:solidFill>
              </a:rPr>
              <a:t>to</a:t>
            </a:r>
          </a:p>
        </p:txBody>
      </p:sp>
      <p:pic>
        <p:nvPicPr>
          <p:cNvPr id="4" name="Picture 7" descr="Rotary_invTRANS">
            <a:extLst>
              <a:ext uri="{FF2B5EF4-FFF2-40B4-BE49-F238E27FC236}">
                <a16:creationId xmlns:a16="http://schemas.microsoft.com/office/drawing/2014/main" id="{F0CB0530-AAEE-9F4A-A4B9-D4F4413A107D}"/>
              </a:ext>
            </a:extLst>
          </p:cNvPr>
          <p:cNvPicPr>
            <a:picLocks noChangeAspect="1" noChangeArrowheads="1"/>
          </p:cNvPicPr>
          <p:nvPr/>
        </p:nvPicPr>
        <p:blipFill>
          <a:blip r:embed="rId3"/>
          <a:srcRect/>
          <a:stretch>
            <a:fillRect/>
          </a:stretch>
        </p:blipFill>
        <p:spPr bwMode="auto">
          <a:xfrm>
            <a:off x="3352800" y="1066800"/>
            <a:ext cx="5637213" cy="2051050"/>
          </a:xfrm>
          <a:prstGeom prst="rect">
            <a:avLst/>
          </a:prstGeom>
          <a:noFill/>
          <a:ln w="9525">
            <a:noFill/>
            <a:miter lim="800000"/>
            <a:headEnd/>
            <a:tailEnd/>
          </a:ln>
        </p:spPr>
      </p:pic>
      <p:sp>
        <p:nvSpPr>
          <p:cNvPr id="5" name="TextBox 4">
            <a:extLst>
              <a:ext uri="{FF2B5EF4-FFF2-40B4-BE49-F238E27FC236}">
                <a16:creationId xmlns:a16="http://schemas.microsoft.com/office/drawing/2014/main" id="{07D9D4CF-554F-5041-9F16-0978FDC77100}"/>
              </a:ext>
            </a:extLst>
          </p:cNvPr>
          <p:cNvSpPr txBox="1"/>
          <p:nvPr/>
        </p:nvSpPr>
        <p:spPr>
          <a:xfrm>
            <a:off x="762000" y="3810000"/>
            <a:ext cx="8001000" cy="1107996"/>
          </a:xfrm>
          <a:prstGeom prst="rect">
            <a:avLst/>
          </a:prstGeom>
          <a:noFill/>
        </p:spPr>
        <p:txBody>
          <a:bodyPr wrap="square" rtlCol="0">
            <a:spAutoFit/>
          </a:bodyPr>
          <a:lstStyle/>
          <a:p>
            <a:endParaRPr lang="en-US" sz="6600" dirty="0"/>
          </a:p>
        </p:txBody>
      </p:sp>
      <p:sp>
        <p:nvSpPr>
          <p:cNvPr id="6" name="TextBox 5">
            <a:extLst>
              <a:ext uri="{FF2B5EF4-FFF2-40B4-BE49-F238E27FC236}">
                <a16:creationId xmlns:a16="http://schemas.microsoft.com/office/drawing/2014/main" id="{EB53CC5A-1D35-8843-A1C7-02B7D776E1A0}"/>
              </a:ext>
            </a:extLst>
          </p:cNvPr>
          <p:cNvSpPr txBox="1"/>
          <p:nvPr/>
        </p:nvSpPr>
        <p:spPr>
          <a:xfrm>
            <a:off x="0" y="4409052"/>
            <a:ext cx="9144000" cy="2123658"/>
          </a:xfrm>
          <a:prstGeom prst="rect">
            <a:avLst/>
          </a:prstGeom>
          <a:solidFill>
            <a:srgbClr val="00397B"/>
          </a:solidFill>
        </p:spPr>
        <p:txBody>
          <a:bodyPr wrap="square" rtlCol="0">
            <a:spAutoFit/>
          </a:bodyPr>
          <a:lstStyle/>
          <a:p>
            <a:pPr algn="ctr"/>
            <a:r>
              <a:rPr lang="en-US" sz="6600" dirty="0">
                <a:solidFill>
                  <a:srgbClr val="FFCA4D"/>
                </a:solidFill>
              </a:rPr>
              <a:t>District 7750 </a:t>
            </a:r>
          </a:p>
          <a:p>
            <a:pPr algn="ctr"/>
            <a:r>
              <a:rPr lang="en-US" sz="6600" dirty="0">
                <a:solidFill>
                  <a:srgbClr val="FFCA4D"/>
                </a:solidFill>
              </a:rPr>
              <a:t>Secretary’s Workshop</a:t>
            </a:r>
          </a:p>
        </p:txBody>
      </p:sp>
    </p:spTree>
    <p:extLst>
      <p:ext uri="{BB962C8B-B14F-4D97-AF65-F5344CB8AC3E}">
        <p14:creationId xmlns:p14="http://schemas.microsoft.com/office/powerpoint/2010/main" val="2502834150"/>
      </p:ext>
    </p:extLst>
  </p:cSld>
  <p:clrMapOvr>
    <a:masterClrMapping/>
  </p:clrMapOvr>
  <p:transition spd="slow">
    <p:zo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E37601-9577-974C-A416-2D0FDDD8E127}"/>
              </a:ext>
            </a:extLst>
          </p:cNvPr>
          <p:cNvSpPr txBox="1"/>
          <p:nvPr/>
        </p:nvSpPr>
        <p:spPr>
          <a:xfrm flipH="1">
            <a:off x="45719" y="228600"/>
            <a:ext cx="9098281" cy="769441"/>
          </a:xfrm>
          <a:prstGeom prst="rect">
            <a:avLst/>
          </a:prstGeom>
          <a:solidFill>
            <a:srgbClr val="00397B"/>
          </a:solidFill>
        </p:spPr>
        <p:txBody>
          <a:bodyPr wrap="square" rtlCol="0">
            <a:spAutoFit/>
          </a:bodyPr>
          <a:lstStyle/>
          <a:p>
            <a:pPr algn="ctr"/>
            <a:r>
              <a:rPr lang="en-US" sz="4400" dirty="0">
                <a:solidFill>
                  <a:srgbClr val="FFCA4D"/>
                </a:solidFill>
                <a:latin typeface="Arial" panose="020B0604020202020204" pitchFamily="34" charset="0"/>
                <a:cs typeface="Arial" panose="020B0604020202020204" pitchFamily="34" charset="0"/>
              </a:rPr>
              <a:t>Secretary’s Best Resources</a:t>
            </a:r>
          </a:p>
        </p:txBody>
      </p:sp>
      <p:sp>
        <p:nvSpPr>
          <p:cNvPr id="5" name="TextBox 4">
            <a:extLst>
              <a:ext uri="{FF2B5EF4-FFF2-40B4-BE49-F238E27FC236}">
                <a16:creationId xmlns:a16="http://schemas.microsoft.com/office/drawing/2014/main" id="{601FD04C-0A88-5C42-83A4-1F3B998A2EF7}"/>
              </a:ext>
            </a:extLst>
          </p:cNvPr>
          <p:cNvSpPr txBox="1"/>
          <p:nvPr/>
        </p:nvSpPr>
        <p:spPr>
          <a:xfrm>
            <a:off x="2286000" y="2057400"/>
            <a:ext cx="4114800" cy="1478418"/>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sz="3200" dirty="0">
                <a:solidFill>
                  <a:schemeClr val="bg1"/>
                </a:solidFill>
                <a:hlinkClick r:id="rId3">
                  <a:extLst>
                    <a:ext uri="{A12FA001-AC4F-418D-AE19-62706E023703}">
                      <ahyp:hlinkClr xmlns:ahyp="http://schemas.microsoft.com/office/drawing/2018/hyperlinkcolor" xmlns="" val="tx"/>
                    </a:ext>
                  </a:extLst>
                </a:hlinkClick>
              </a:rPr>
              <a:t>www.dacdb.com</a:t>
            </a:r>
            <a:endParaRPr lang="en-US" sz="3200" dirty="0">
              <a:solidFill>
                <a:schemeClr val="bg1"/>
              </a:solidFill>
            </a:endParaRPr>
          </a:p>
          <a:p>
            <a:pPr marL="457200" indent="-457200">
              <a:lnSpc>
                <a:spcPct val="150000"/>
              </a:lnSpc>
              <a:buFont typeface="Arial" panose="020B0604020202020204" pitchFamily="34" charset="0"/>
              <a:buChar char="•"/>
            </a:pPr>
            <a:r>
              <a:rPr lang="en-US" sz="3200" u="sng" dirty="0" err="1">
                <a:solidFill>
                  <a:schemeClr val="bg1"/>
                </a:solidFill>
              </a:rPr>
              <a:t>www.my.rotary.org</a:t>
            </a:r>
            <a:endParaRPr lang="en-US" sz="3200" u="sng" dirty="0">
              <a:solidFill>
                <a:schemeClr val="bg1"/>
              </a:solidFill>
            </a:endParaRPr>
          </a:p>
        </p:txBody>
      </p:sp>
      <p:sp>
        <p:nvSpPr>
          <p:cNvPr id="2" name="TextBox 1">
            <a:extLst>
              <a:ext uri="{FF2B5EF4-FFF2-40B4-BE49-F238E27FC236}">
                <a16:creationId xmlns:a16="http://schemas.microsoft.com/office/drawing/2014/main" id="{19354D65-3989-3D45-A401-18BE3AF02524}"/>
              </a:ext>
            </a:extLst>
          </p:cNvPr>
          <p:cNvSpPr txBox="1"/>
          <p:nvPr/>
        </p:nvSpPr>
        <p:spPr>
          <a:xfrm>
            <a:off x="1714500" y="4267200"/>
            <a:ext cx="5257800" cy="1569660"/>
          </a:xfrm>
          <a:prstGeom prst="rect">
            <a:avLst/>
          </a:prstGeom>
          <a:noFill/>
        </p:spPr>
        <p:txBody>
          <a:bodyPr wrap="square" rtlCol="0">
            <a:spAutoFit/>
          </a:bodyPr>
          <a:lstStyle/>
          <a:p>
            <a:r>
              <a:rPr lang="en-US" sz="3200" dirty="0">
                <a:solidFill>
                  <a:schemeClr val="bg1"/>
                </a:solidFill>
              </a:rPr>
              <a:t>You can access either from:</a:t>
            </a:r>
          </a:p>
          <a:p>
            <a:endParaRPr lang="en-US" sz="3200" dirty="0">
              <a:solidFill>
                <a:schemeClr val="bg1"/>
              </a:solidFill>
            </a:endParaRPr>
          </a:p>
          <a:p>
            <a:pPr algn="ctr"/>
            <a:r>
              <a:rPr lang="en-US" sz="3200" dirty="0">
                <a:solidFill>
                  <a:schemeClr val="bg1"/>
                </a:solidFill>
              </a:rPr>
              <a:t>www.Rotary7750.org</a:t>
            </a:r>
          </a:p>
        </p:txBody>
      </p:sp>
    </p:spTree>
    <p:extLst>
      <p:ext uri="{BB962C8B-B14F-4D97-AF65-F5344CB8AC3E}">
        <p14:creationId xmlns:p14="http://schemas.microsoft.com/office/powerpoint/2010/main" val="1510755415"/>
      </p:ext>
    </p:extLst>
  </p:cSld>
  <p:clrMapOvr>
    <a:masterClrMapping/>
  </p:clrMapOvr>
  <p:transition spd="slow">
    <p:zoom/>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E37601-9577-974C-A416-2D0FDDD8E127}"/>
              </a:ext>
            </a:extLst>
          </p:cNvPr>
          <p:cNvSpPr txBox="1"/>
          <p:nvPr/>
        </p:nvSpPr>
        <p:spPr>
          <a:xfrm flipH="1">
            <a:off x="45719" y="228600"/>
            <a:ext cx="9098281" cy="1446550"/>
          </a:xfrm>
          <a:prstGeom prst="rect">
            <a:avLst/>
          </a:prstGeom>
          <a:solidFill>
            <a:srgbClr val="00397B"/>
          </a:solidFill>
        </p:spPr>
        <p:txBody>
          <a:bodyPr wrap="square" rtlCol="0">
            <a:spAutoFit/>
          </a:bodyPr>
          <a:lstStyle/>
          <a:p>
            <a:pPr algn="ctr"/>
            <a:r>
              <a:rPr lang="en-US" sz="4400" dirty="0">
                <a:solidFill>
                  <a:srgbClr val="FFCA4D"/>
                </a:solidFill>
                <a:latin typeface="Arial" panose="020B0604020202020204" pitchFamily="34" charset="0"/>
                <a:cs typeface="Arial" panose="020B0604020202020204" pitchFamily="34" charset="0"/>
              </a:rPr>
              <a:t>Secretary’s Responsibilities - </a:t>
            </a:r>
          </a:p>
          <a:p>
            <a:pPr algn="ctr"/>
            <a:r>
              <a:rPr lang="en-US" sz="4400" dirty="0">
                <a:solidFill>
                  <a:srgbClr val="FFCA4D"/>
                </a:solidFill>
                <a:latin typeface="Arial" panose="020B0604020202020204" pitchFamily="34" charset="0"/>
                <a:cs typeface="Arial" panose="020B0604020202020204" pitchFamily="34" charset="0"/>
              </a:rPr>
              <a:t>Club Meetings</a:t>
            </a:r>
          </a:p>
        </p:txBody>
      </p:sp>
      <p:sp>
        <p:nvSpPr>
          <p:cNvPr id="2" name="TextBox 1">
            <a:extLst>
              <a:ext uri="{FF2B5EF4-FFF2-40B4-BE49-F238E27FC236}">
                <a16:creationId xmlns:a16="http://schemas.microsoft.com/office/drawing/2014/main" id="{64AA35F0-5492-3144-B260-0C8F7E2CA484}"/>
              </a:ext>
            </a:extLst>
          </p:cNvPr>
          <p:cNvSpPr txBox="1"/>
          <p:nvPr/>
        </p:nvSpPr>
        <p:spPr>
          <a:xfrm>
            <a:off x="441959" y="2105085"/>
            <a:ext cx="8305800" cy="4524315"/>
          </a:xfrm>
          <a:prstGeom prst="rect">
            <a:avLst/>
          </a:prstGeom>
          <a:noFill/>
        </p:spPr>
        <p:txBody>
          <a:bodyPr wrap="square" rtlCol="0">
            <a:spAutoFit/>
          </a:bodyPr>
          <a:lstStyle/>
          <a:p>
            <a:pPr marL="457200" indent="-457200">
              <a:buFont typeface="Arial" panose="020B0604020202020204" pitchFamily="34" charset="0"/>
              <a:buChar char="•"/>
            </a:pPr>
            <a:r>
              <a:rPr lang="en-US" sz="3200" dirty="0">
                <a:solidFill>
                  <a:schemeClr val="bg1"/>
                </a:solidFill>
              </a:rPr>
              <a:t>Manage name badges (add new badges for new members and remove badges of terminated members)</a:t>
            </a:r>
          </a:p>
          <a:p>
            <a:pPr marL="457200" indent="-457200">
              <a:buFont typeface="Arial" panose="020B0604020202020204" pitchFamily="34" charset="0"/>
              <a:buChar char="•"/>
            </a:pPr>
            <a:endParaRPr lang="en-US" sz="3200" dirty="0">
              <a:solidFill>
                <a:schemeClr val="bg1"/>
              </a:solidFill>
            </a:endParaRPr>
          </a:p>
          <a:p>
            <a:pPr marL="457200" indent="-457200">
              <a:buFont typeface="Arial" panose="020B0604020202020204" pitchFamily="34" charset="0"/>
              <a:buChar char="•"/>
            </a:pPr>
            <a:r>
              <a:rPr lang="en-US" sz="3200" dirty="0">
                <a:solidFill>
                  <a:schemeClr val="bg1"/>
                </a:solidFill>
              </a:rPr>
              <a:t>Record attendance</a:t>
            </a:r>
          </a:p>
          <a:p>
            <a:pPr marL="457200" indent="-457200">
              <a:buFont typeface="Arial" panose="020B0604020202020204" pitchFamily="34" charset="0"/>
              <a:buChar char="•"/>
            </a:pPr>
            <a:endParaRPr lang="en-US" sz="3200" dirty="0">
              <a:solidFill>
                <a:schemeClr val="bg1"/>
              </a:solidFill>
            </a:endParaRPr>
          </a:p>
          <a:p>
            <a:pPr marL="457200" indent="-457200">
              <a:buFont typeface="Arial" panose="020B0604020202020204" pitchFamily="34" charset="0"/>
              <a:buChar char="•"/>
            </a:pPr>
            <a:r>
              <a:rPr lang="en-US" sz="3200" dirty="0">
                <a:solidFill>
                  <a:schemeClr val="bg1"/>
                </a:solidFill>
              </a:rPr>
              <a:t>Provide proof of make-up for visiting Rotarians</a:t>
            </a:r>
          </a:p>
          <a:p>
            <a:pPr marL="342900" indent="-342900">
              <a:buFont typeface="Arial" panose="020B0604020202020204" pitchFamily="34" charset="0"/>
              <a:buChar char="•"/>
            </a:pPr>
            <a:endParaRPr lang="en-US" sz="3200" dirty="0">
              <a:solidFill>
                <a:schemeClr val="bg1"/>
              </a:solidFill>
            </a:endParaRPr>
          </a:p>
        </p:txBody>
      </p:sp>
    </p:spTree>
    <p:extLst>
      <p:ext uri="{BB962C8B-B14F-4D97-AF65-F5344CB8AC3E}">
        <p14:creationId xmlns:p14="http://schemas.microsoft.com/office/powerpoint/2010/main" val="3114366150"/>
      </p:ext>
    </p:extLst>
  </p:cSld>
  <p:clrMapOvr>
    <a:masterClrMapping/>
  </p:clrMapOvr>
  <p:transition spd="slow">
    <p:zoom/>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E37601-9577-974C-A416-2D0FDDD8E127}"/>
              </a:ext>
            </a:extLst>
          </p:cNvPr>
          <p:cNvSpPr txBox="1"/>
          <p:nvPr/>
        </p:nvSpPr>
        <p:spPr>
          <a:xfrm flipH="1">
            <a:off x="45719" y="228600"/>
            <a:ext cx="9098281" cy="1446550"/>
          </a:xfrm>
          <a:prstGeom prst="rect">
            <a:avLst/>
          </a:prstGeom>
          <a:solidFill>
            <a:srgbClr val="00397B"/>
          </a:solidFill>
        </p:spPr>
        <p:txBody>
          <a:bodyPr wrap="square" rtlCol="0">
            <a:spAutoFit/>
          </a:bodyPr>
          <a:lstStyle/>
          <a:p>
            <a:pPr algn="ctr"/>
            <a:r>
              <a:rPr lang="en-US" sz="4400" dirty="0">
                <a:solidFill>
                  <a:srgbClr val="FFCA4D"/>
                </a:solidFill>
                <a:latin typeface="Arial" panose="020B0604020202020204" pitchFamily="34" charset="0"/>
                <a:cs typeface="Arial" panose="020B0604020202020204" pitchFamily="34" charset="0"/>
              </a:rPr>
              <a:t>Secretary’s Responsibilities - </a:t>
            </a:r>
          </a:p>
          <a:p>
            <a:pPr algn="ctr"/>
            <a:r>
              <a:rPr lang="en-US" sz="4400" dirty="0">
                <a:solidFill>
                  <a:srgbClr val="FFCA4D"/>
                </a:solidFill>
                <a:latin typeface="Arial" panose="020B0604020202020204" pitchFamily="34" charset="0"/>
                <a:cs typeface="Arial" panose="020B0604020202020204" pitchFamily="34" charset="0"/>
              </a:rPr>
              <a:t>Club Meetings</a:t>
            </a:r>
          </a:p>
        </p:txBody>
      </p:sp>
      <p:sp>
        <p:nvSpPr>
          <p:cNvPr id="2" name="TextBox 1">
            <a:extLst>
              <a:ext uri="{FF2B5EF4-FFF2-40B4-BE49-F238E27FC236}">
                <a16:creationId xmlns:a16="http://schemas.microsoft.com/office/drawing/2014/main" id="{64AA35F0-5492-3144-B260-0C8F7E2CA484}"/>
              </a:ext>
            </a:extLst>
          </p:cNvPr>
          <p:cNvSpPr txBox="1"/>
          <p:nvPr/>
        </p:nvSpPr>
        <p:spPr>
          <a:xfrm>
            <a:off x="441959" y="2590800"/>
            <a:ext cx="8305800" cy="3046988"/>
          </a:xfrm>
          <a:prstGeom prst="rect">
            <a:avLst/>
          </a:prstGeom>
          <a:noFill/>
        </p:spPr>
        <p:txBody>
          <a:bodyPr wrap="square" rtlCol="0">
            <a:spAutoFit/>
          </a:bodyPr>
          <a:lstStyle/>
          <a:p>
            <a:pPr marL="457200" indent="-457200">
              <a:buFont typeface="Arial" panose="020B0604020202020204" pitchFamily="34" charset="0"/>
              <a:buChar char="•"/>
            </a:pPr>
            <a:r>
              <a:rPr lang="en-US" sz="3200" dirty="0">
                <a:solidFill>
                  <a:schemeClr val="bg1"/>
                </a:solidFill>
              </a:rPr>
              <a:t>If not delegated to Treasurer, collect payment for meals</a:t>
            </a:r>
          </a:p>
          <a:p>
            <a:pPr marL="457200" indent="-457200">
              <a:buFont typeface="Arial" panose="020B0604020202020204" pitchFamily="34" charset="0"/>
              <a:buChar char="•"/>
            </a:pPr>
            <a:endParaRPr lang="en-US" sz="3200" dirty="0">
              <a:solidFill>
                <a:schemeClr val="bg1"/>
              </a:solidFill>
            </a:endParaRPr>
          </a:p>
          <a:p>
            <a:pPr marL="457200" indent="-457200">
              <a:buFont typeface="Arial" panose="020B0604020202020204" pitchFamily="34" charset="0"/>
              <a:buChar char="•"/>
            </a:pPr>
            <a:r>
              <a:rPr lang="en-US" sz="3200" dirty="0">
                <a:solidFill>
                  <a:schemeClr val="bg1"/>
                </a:solidFill>
              </a:rPr>
              <a:t>If not delegated to Programs Committee or Sgt At Arms, assist speaker with set-up</a:t>
            </a:r>
          </a:p>
          <a:p>
            <a:pPr marL="342900" indent="-342900">
              <a:buFont typeface="Arial" panose="020B0604020202020204" pitchFamily="34" charset="0"/>
              <a:buChar char="•"/>
            </a:pPr>
            <a:endParaRPr lang="en-US" sz="3200" dirty="0">
              <a:solidFill>
                <a:schemeClr val="bg1"/>
              </a:solidFill>
            </a:endParaRPr>
          </a:p>
        </p:txBody>
      </p:sp>
    </p:spTree>
    <p:extLst>
      <p:ext uri="{BB962C8B-B14F-4D97-AF65-F5344CB8AC3E}">
        <p14:creationId xmlns:p14="http://schemas.microsoft.com/office/powerpoint/2010/main" val="1521554936"/>
      </p:ext>
    </p:extLst>
  </p:cSld>
  <p:clrMapOvr>
    <a:masterClrMapping/>
  </p:clrMapOvr>
  <p:transition spd="slow">
    <p:zoom/>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E37601-9577-974C-A416-2D0FDDD8E127}"/>
              </a:ext>
            </a:extLst>
          </p:cNvPr>
          <p:cNvSpPr txBox="1"/>
          <p:nvPr/>
        </p:nvSpPr>
        <p:spPr>
          <a:xfrm flipH="1">
            <a:off x="45719" y="228600"/>
            <a:ext cx="9098281" cy="1446550"/>
          </a:xfrm>
          <a:prstGeom prst="rect">
            <a:avLst/>
          </a:prstGeom>
          <a:solidFill>
            <a:srgbClr val="00397B"/>
          </a:solidFill>
        </p:spPr>
        <p:txBody>
          <a:bodyPr wrap="square" rtlCol="0">
            <a:spAutoFit/>
          </a:bodyPr>
          <a:lstStyle/>
          <a:p>
            <a:pPr algn="ctr"/>
            <a:r>
              <a:rPr lang="en-US" sz="4400" dirty="0">
                <a:solidFill>
                  <a:srgbClr val="FFCA4D"/>
                </a:solidFill>
                <a:latin typeface="Arial" panose="020B0604020202020204" pitchFamily="34" charset="0"/>
                <a:cs typeface="Arial" panose="020B0604020202020204" pitchFamily="34" charset="0"/>
              </a:rPr>
              <a:t>Secretary’s Responsibilities - </a:t>
            </a:r>
          </a:p>
          <a:p>
            <a:pPr algn="ctr"/>
            <a:r>
              <a:rPr lang="en-US" sz="4400" dirty="0">
                <a:solidFill>
                  <a:srgbClr val="FFCA4D"/>
                </a:solidFill>
                <a:latin typeface="Arial" panose="020B0604020202020204" pitchFamily="34" charset="0"/>
                <a:cs typeface="Arial" panose="020B0604020202020204" pitchFamily="34" charset="0"/>
              </a:rPr>
              <a:t>Financial</a:t>
            </a:r>
          </a:p>
        </p:txBody>
      </p:sp>
      <p:sp>
        <p:nvSpPr>
          <p:cNvPr id="2" name="TextBox 1">
            <a:extLst>
              <a:ext uri="{FF2B5EF4-FFF2-40B4-BE49-F238E27FC236}">
                <a16:creationId xmlns:a16="http://schemas.microsoft.com/office/drawing/2014/main" id="{64AA35F0-5492-3144-B260-0C8F7E2CA484}"/>
              </a:ext>
            </a:extLst>
          </p:cNvPr>
          <p:cNvSpPr txBox="1"/>
          <p:nvPr/>
        </p:nvSpPr>
        <p:spPr>
          <a:xfrm>
            <a:off x="419100" y="2209800"/>
            <a:ext cx="8305800" cy="4031873"/>
          </a:xfrm>
          <a:prstGeom prst="rect">
            <a:avLst/>
          </a:prstGeom>
          <a:noFill/>
        </p:spPr>
        <p:txBody>
          <a:bodyPr wrap="square" rtlCol="0">
            <a:spAutoFit/>
          </a:bodyPr>
          <a:lstStyle/>
          <a:p>
            <a:r>
              <a:rPr lang="en-US" sz="3200" dirty="0">
                <a:solidFill>
                  <a:schemeClr val="bg1"/>
                </a:solidFill>
              </a:rPr>
              <a:t>If not delegated to Treasurer:</a:t>
            </a:r>
          </a:p>
          <a:p>
            <a:pPr marL="457200" indent="-457200">
              <a:buFont typeface="Arial" panose="020B0604020202020204" pitchFamily="34" charset="0"/>
              <a:buChar char="•"/>
            </a:pPr>
            <a:r>
              <a:rPr lang="en-US" sz="3200" dirty="0">
                <a:solidFill>
                  <a:schemeClr val="bg1"/>
                </a:solidFill>
              </a:rPr>
              <a:t>Collect for meals at each club meeting</a:t>
            </a:r>
          </a:p>
          <a:p>
            <a:endParaRPr lang="en-US" sz="3200" dirty="0">
              <a:solidFill>
                <a:schemeClr val="bg1"/>
              </a:solidFill>
            </a:endParaRPr>
          </a:p>
          <a:p>
            <a:pPr marL="457200" indent="-457200">
              <a:buFont typeface="Arial" panose="020B0604020202020204" pitchFamily="34" charset="0"/>
              <a:buChar char="•"/>
            </a:pPr>
            <a:r>
              <a:rPr lang="en-US" sz="3200" dirty="0">
                <a:solidFill>
                  <a:schemeClr val="bg1"/>
                </a:solidFill>
              </a:rPr>
              <a:t>Invoice members for dues</a:t>
            </a:r>
          </a:p>
          <a:p>
            <a:endParaRPr lang="en-US" sz="3200" dirty="0">
              <a:solidFill>
                <a:schemeClr val="bg1"/>
              </a:solidFill>
            </a:endParaRPr>
          </a:p>
          <a:p>
            <a:pPr marL="457200" indent="-457200">
              <a:buFont typeface="Arial" panose="020B0604020202020204" pitchFamily="34" charset="0"/>
              <a:buChar char="•"/>
            </a:pPr>
            <a:r>
              <a:rPr lang="en-US" sz="3200" dirty="0">
                <a:solidFill>
                  <a:schemeClr val="bg1"/>
                </a:solidFill>
              </a:rPr>
              <a:t>Follow up with members who have not paid their dues</a:t>
            </a:r>
          </a:p>
          <a:p>
            <a:endParaRPr lang="en-US" sz="3200" dirty="0">
              <a:solidFill>
                <a:schemeClr val="bg1"/>
              </a:solidFill>
            </a:endParaRPr>
          </a:p>
        </p:txBody>
      </p:sp>
    </p:spTree>
    <p:extLst>
      <p:ext uri="{BB962C8B-B14F-4D97-AF65-F5344CB8AC3E}">
        <p14:creationId xmlns:p14="http://schemas.microsoft.com/office/powerpoint/2010/main" val="2139341594"/>
      </p:ext>
    </p:extLst>
  </p:cSld>
  <p:clrMapOvr>
    <a:masterClrMapping/>
  </p:clrMapOvr>
  <p:transition spd="slow">
    <p:zoom/>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E37601-9577-974C-A416-2D0FDDD8E127}"/>
              </a:ext>
            </a:extLst>
          </p:cNvPr>
          <p:cNvSpPr txBox="1"/>
          <p:nvPr/>
        </p:nvSpPr>
        <p:spPr>
          <a:xfrm flipH="1">
            <a:off x="45719" y="228600"/>
            <a:ext cx="9098281" cy="1446550"/>
          </a:xfrm>
          <a:prstGeom prst="rect">
            <a:avLst/>
          </a:prstGeom>
          <a:solidFill>
            <a:srgbClr val="00397B"/>
          </a:solidFill>
        </p:spPr>
        <p:txBody>
          <a:bodyPr wrap="square" rtlCol="0">
            <a:spAutoFit/>
          </a:bodyPr>
          <a:lstStyle/>
          <a:p>
            <a:pPr algn="ctr"/>
            <a:r>
              <a:rPr lang="en-US" sz="4400" dirty="0">
                <a:solidFill>
                  <a:srgbClr val="FFCA4D"/>
                </a:solidFill>
                <a:latin typeface="Arial" panose="020B0604020202020204" pitchFamily="34" charset="0"/>
                <a:cs typeface="Arial" panose="020B0604020202020204" pitchFamily="34" charset="0"/>
              </a:rPr>
              <a:t>Secretary’s Responsibilities - </a:t>
            </a:r>
          </a:p>
          <a:p>
            <a:pPr algn="ctr"/>
            <a:r>
              <a:rPr lang="en-US" sz="4400" dirty="0">
                <a:solidFill>
                  <a:srgbClr val="FFCA4D"/>
                </a:solidFill>
                <a:latin typeface="Arial" panose="020B0604020202020204" pitchFamily="34" charset="0"/>
                <a:cs typeface="Arial" panose="020B0604020202020204" pitchFamily="34" charset="0"/>
              </a:rPr>
              <a:t>Financial</a:t>
            </a:r>
          </a:p>
        </p:txBody>
      </p:sp>
      <p:sp>
        <p:nvSpPr>
          <p:cNvPr id="2" name="TextBox 1">
            <a:extLst>
              <a:ext uri="{FF2B5EF4-FFF2-40B4-BE49-F238E27FC236}">
                <a16:creationId xmlns:a16="http://schemas.microsoft.com/office/drawing/2014/main" id="{64AA35F0-5492-3144-B260-0C8F7E2CA484}"/>
              </a:ext>
            </a:extLst>
          </p:cNvPr>
          <p:cNvSpPr txBox="1"/>
          <p:nvPr/>
        </p:nvSpPr>
        <p:spPr>
          <a:xfrm>
            <a:off x="419100" y="2209800"/>
            <a:ext cx="8305800" cy="5016758"/>
          </a:xfrm>
          <a:prstGeom prst="rect">
            <a:avLst/>
          </a:prstGeom>
          <a:noFill/>
        </p:spPr>
        <p:txBody>
          <a:bodyPr wrap="square" rtlCol="0">
            <a:spAutoFit/>
          </a:bodyPr>
          <a:lstStyle/>
          <a:p>
            <a:r>
              <a:rPr lang="en-US" sz="3200" dirty="0">
                <a:solidFill>
                  <a:schemeClr val="bg1"/>
                </a:solidFill>
              </a:rPr>
              <a:t>If not delegated to Treasurer:</a:t>
            </a:r>
          </a:p>
          <a:p>
            <a:pPr marL="457200" indent="-457200">
              <a:buFont typeface="Arial" panose="020B0604020202020204" pitchFamily="34" charset="0"/>
              <a:buChar char="•"/>
            </a:pPr>
            <a:r>
              <a:rPr lang="en-US" sz="3200" dirty="0">
                <a:solidFill>
                  <a:schemeClr val="bg1"/>
                </a:solidFill>
              </a:rPr>
              <a:t>Notify the board of directors of extreme past-due cases</a:t>
            </a:r>
          </a:p>
          <a:p>
            <a:pPr marL="457200" indent="-457200">
              <a:buFont typeface="Arial" panose="020B0604020202020204" pitchFamily="34" charset="0"/>
              <a:buChar char="•"/>
            </a:pPr>
            <a:endParaRPr lang="en-US" sz="3200" dirty="0">
              <a:solidFill>
                <a:schemeClr val="bg1"/>
              </a:solidFill>
            </a:endParaRPr>
          </a:p>
          <a:p>
            <a:pPr marL="457200" indent="-457200">
              <a:buFont typeface="Arial" panose="020B0604020202020204" pitchFamily="34" charset="0"/>
              <a:buChar char="•"/>
            </a:pPr>
            <a:r>
              <a:rPr lang="en-US" sz="3200" dirty="0">
                <a:solidFill>
                  <a:schemeClr val="bg1"/>
                </a:solidFill>
              </a:rPr>
              <a:t>Pay RI semi-annual dues invoiced in July and January</a:t>
            </a:r>
          </a:p>
          <a:p>
            <a:pPr marL="457200" indent="-457200">
              <a:buFont typeface="Arial" panose="020B0604020202020204" pitchFamily="34" charset="0"/>
              <a:buChar char="•"/>
            </a:pPr>
            <a:endParaRPr lang="en-US" sz="3200" dirty="0">
              <a:solidFill>
                <a:schemeClr val="bg1"/>
              </a:solidFill>
            </a:endParaRPr>
          </a:p>
          <a:p>
            <a:pPr marL="457200" indent="-457200">
              <a:buFont typeface="Arial" panose="020B0604020202020204" pitchFamily="34" charset="0"/>
              <a:buChar char="•"/>
            </a:pPr>
            <a:r>
              <a:rPr lang="en-US" sz="3200" dirty="0">
                <a:solidFill>
                  <a:schemeClr val="bg1"/>
                </a:solidFill>
              </a:rPr>
              <a:t>Pay District annual dues invoiced in July</a:t>
            </a:r>
          </a:p>
          <a:p>
            <a:endParaRPr lang="en-US" sz="3200" dirty="0">
              <a:solidFill>
                <a:schemeClr val="bg1"/>
              </a:solidFill>
            </a:endParaRPr>
          </a:p>
          <a:p>
            <a:endParaRPr lang="en-US" sz="3200" dirty="0">
              <a:solidFill>
                <a:schemeClr val="bg1"/>
              </a:solidFill>
            </a:endParaRPr>
          </a:p>
        </p:txBody>
      </p:sp>
    </p:spTree>
    <p:extLst>
      <p:ext uri="{BB962C8B-B14F-4D97-AF65-F5344CB8AC3E}">
        <p14:creationId xmlns:p14="http://schemas.microsoft.com/office/powerpoint/2010/main" val="2998092905"/>
      </p:ext>
    </p:extLst>
  </p:cSld>
  <p:clrMapOvr>
    <a:masterClrMapping/>
  </p:clrMapOvr>
  <p:transition spd="slow">
    <p:zoom/>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E37601-9577-974C-A416-2D0FDDD8E127}"/>
              </a:ext>
            </a:extLst>
          </p:cNvPr>
          <p:cNvSpPr txBox="1"/>
          <p:nvPr/>
        </p:nvSpPr>
        <p:spPr>
          <a:xfrm flipH="1">
            <a:off x="45719" y="228600"/>
            <a:ext cx="9098281" cy="1446550"/>
          </a:xfrm>
          <a:prstGeom prst="rect">
            <a:avLst/>
          </a:prstGeom>
          <a:solidFill>
            <a:srgbClr val="00397B"/>
          </a:solidFill>
        </p:spPr>
        <p:txBody>
          <a:bodyPr wrap="square" rtlCol="0">
            <a:spAutoFit/>
          </a:bodyPr>
          <a:lstStyle/>
          <a:p>
            <a:pPr algn="ctr"/>
            <a:r>
              <a:rPr lang="en-US" sz="4400" dirty="0">
                <a:solidFill>
                  <a:srgbClr val="FFCA4D"/>
                </a:solidFill>
                <a:latin typeface="Arial" panose="020B0604020202020204" pitchFamily="34" charset="0"/>
                <a:cs typeface="Arial" panose="020B0604020202020204" pitchFamily="34" charset="0"/>
              </a:rPr>
              <a:t>Secretary’s Responsibilities - </a:t>
            </a:r>
          </a:p>
          <a:p>
            <a:pPr algn="ctr"/>
            <a:r>
              <a:rPr lang="en-US" sz="4400" dirty="0">
                <a:solidFill>
                  <a:srgbClr val="FFCA4D"/>
                </a:solidFill>
                <a:latin typeface="Arial" panose="020B0604020202020204" pitchFamily="34" charset="0"/>
                <a:cs typeface="Arial" panose="020B0604020202020204" pitchFamily="34" charset="0"/>
              </a:rPr>
              <a:t>Weekly</a:t>
            </a:r>
          </a:p>
        </p:txBody>
      </p:sp>
      <p:sp>
        <p:nvSpPr>
          <p:cNvPr id="2" name="TextBox 1">
            <a:extLst>
              <a:ext uri="{FF2B5EF4-FFF2-40B4-BE49-F238E27FC236}">
                <a16:creationId xmlns:a16="http://schemas.microsoft.com/office/drawing/2014/main" id="{64AA35F0-5492-3144-B260-0C8F7E2CA484}"/>
              </a:ext>
            </a:extLst>
          </p:cNvPr>
          <p:cNvSpPr txBox="1"/>
          <p:nvPr/>
        </p:nvSpPr>
        <p:spPr>
          <a:xfrm>
            <a:off x="419100" y="2209800"/>
            <a:ext cx="8305800" cy="5016758"/>
          </a:xfrm>
          <a:prstGeom prst="rect">
            <a:avLst/>
          </a:prstGeom>
          <a:noFill/>
        </p:spPr>
        <p:txBody>
          <a:bodyPr wrap="square" rtlCol="0">
            <a:spAutoFit/>
          </a:bodyPr>
          <a:lstStyle/>
          <a:p>
            <a:pPr marL="457200" indent="-457200">
              <a:buFont typeface="Arial" panose="020B0604020202020204" pitchFamily="34" charset="0"/>
              <a:buChar char="•"/>
            </a:pPr>
            <a:r>
              <a:rPr lang="en-US" sz="3200" dirty="0">
                <a:solidFill>
                  <a:schemeClr val="bg1"/>
                </a:solidFill>
              </a:rPr>
              <a:t>See Secretary’s Responsibilities – Club Meetings</a:t>
            </a:r>
          </a:p>
          <a:p>
            <a:pPr marL="457200" indent="-457200">
              <a:buFont typeface="Arial" panose="020B0604020202020204" pitchFamily="34" charset="0"/>
              <a:buChar char="•"/>
            </a:pPr>
            <a:endParaRPr lang="en-US" sz="3200" dirty="0">
              <a:solidFill>
                <a:schemeClr val="bg1"/>
              </a:solidFill>
            </a:endParaRPr>
          </a:p>
          <a:p>
            <a:pPr marL="457200" indent="-457200">
              <a:buFont typeface="Arial" panose="020B0604020202020204" pitchFamily="34" charset="0"/>
              <a:buChar char="•"/>
            </a:pPr>
            <a:r>
              <a:rPr lang="en-US" sz="3200" dirty="0">
                <a:solidFill>
                  <a:schemeClr val="bg1"/>
                </a:solidFill>
              </a:rPr>
              <a:t>Email reminders of meetings to members</a:t>
            </a:r>
          </a:p>
          <a:p>
            <a:pPr marL="457200" indent="-457200">
              <a:buFont typeface="Arial" panose="020B0604020202020204" pitchFamily="34" charset="0"/>
              <a:buChar char="•"/>
            </a:pPr>
            <a:endParaRPr lang="en-US" sz="3200" dirty="0">
              <a:solidFill>
                <a:schemeClr val="bg1"/>
              </a:solidFill>
            </a:endParaRPr>
          </a:p>
          <a:p>
            <a:pPr marL="457200" indent="-457200">
              <a:buFont typeface="Arial" panose="020B0604020202020204" pitchFamily="34" charset="0"/>
              <a:buChar char="•"/>
            </a:pPr>
            <a:r>
              <a:rPr lang="en-US" sz="3200" dirty="0">
                <a:solidFill>
                  <a:schemeClr val="bg1"/>
                </a:solidFill>
              </a:rPr>
              <a:t>Assist with preparation of meeting agenda</a:t>
            </a:r>
          </a:p>
          <a:p>
            <a:pPr marL="457200" indent="-457200">
              <a:buFont typeface="Arial" panose="020B0604020202020204" pitchFamily="34" charset="0"/>
              <a:buChar char="•"/>
            </a:pPr>
            <a:endParaRPr lang="en-US" sz="3200" dirty="0">
              <a:solidFill>
                <a:schemeClr val="bg1"/>
              </a:solidFill>
            </a:endParaRPr>
          </a:p>
          <a:p>
            <a:pPr marL="457200" indent="-457200">
              <a:buFont typeface="Arial" panose="020B0604020202020204" pitchFamily="34" charset="0"/>
              <a:buChar char="•"/>
            </a:pPr>
            <a:r>
              <a:rPr lang="en-US" sz="3200" dirty="0">
                <a:solidFill>
                  <a:schemeClr val="bg1"/>
                </a:solidFill>
              </a:rPr>
              <a:t>Assist with preparation of weekly bulletin</a:t>
            </a:r>
          </a:p>
          <a:p>
            <a:endParaRPr lang="en-US" sz="3200" dirty="0">
              <a:solidFill>
                <a:schemeClr val="bg1"/>
              </a:solidFill>
            </a:endParaRPr>
          </a:p>
          <a:p>
            <a:endParaRPr lang="en-US" sz="3200" dirty="0">
              <a:solidFill>
                <a:schemeClr val="bg1"/>
              </a:solidFill>
            </a:endParaRPr>
          </a:p>
        </p:txBody>
      </p:sp>
    </p:spTree>
    <p:extLst>
      <p:ext uri="{BB962C8B-B14F-4D97-AF65-F5344CB8AC3E}">
        <p14:creationId xmlns:p14="http://schemas.microsoft.com/office/powerpoint/2010/main" val="742639820"/>
      </p:ext>
    </p:extLst>
  </p:cSld>
  <p:clrMapOvr>
    <a:masterClrMapping/>
  </p:clrMapOvr>
  <p:transition spd="slow">
    <p:zoom/>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E37601-9577-974C-A416-2D0FDDD8E127}"/>
              </a:ext>
            </a:extLst>
          </p:cNvPr>
          <p:cNvSpPr txBox="1"/>
          <p:nvPr/>
        </p:nvSpPr>
        <p:spPr>
          <a:xfrm flipH="1">
            <a:off x="45719" y="228600"/>
            <a:ext cx="9098281" cy="1446550"/>
          </a:xfrm>
          <a:prstGeom prst="rect">
            <a:avLst/>
          </a:prstGeom>
          <a:solidFill>
            <a:srgbClr val="00397B"/>
          </a:solidFill>
        </p:spPr>
        <p:txBody>
          <a:bodyPr wrap="square" rtlCol="0">
            <a:spAutoFit/>
          </a:bodyPr>
          <a:lstStyle/>
          <a:p>
            <a:pPr algn="ctr"/>
            <a:r>
              <a:rPr lang="en-US" sz="4400" dirty="0">
                <a:solidFill>
                  <a:srgbClr val="FFCA4D"/>
                </a:solidFill>
                <a:latin typeface="Arial" panose="020B0604020202020204" pitchFamily="34" charset="0"/>
                <a:cs typeface="Arial" panose="020B0604020202020204" pitchFamily="34" charset="0"/>
              </a:rPr>
              <a:t>Secretary’s Responsibilities - </a:t>
            </a:r>
          </a:p>
          <a:p>
            <a:pPr algn="ctr"/>
            <a:r>
              <a:rPr lang="en-US" sz="4400" dirty="0">
                <a:solidFill>
                  <a:srgbClr val="FFCA4D"/>
                </a:solidFill>
                <a:latin typeface="Arial" panose="020B0604020202020204" pitchFamily="34" charset="0"/>
                <a:cs typeface="Arial" panose="020B0604020202020204" pitchFamily="34" charset="0"/>
              </a:rPr>
              <a:t>Monthly</a:t>
            </a:r>
          </a:p>
        </p:txBody>
      </p:sp>
      <p:sp>
        <p:nvSpPr>
          <p:cNvPr id="2" name="TextBox 1">
            <a:extLst>
              <a:ext uri="{FF2B5EF4-FFF2-40B4-BE49-F238E27FC236}">
                <a16:creationId xmlns:a16="http://schemas.microsoft.com/office/drawing/2014/main" id="{64AA35F0-5492-3144-B260-0C8F7E2CA484}"/>
              </a:ext>
            </a:extLst>
          </p:cNvPr>
          <p:cNvSpPr txBox="1"/>
          <p:nvPr/>
        </p:nvSpPr>
        <p:spPr>
          <a:xfrm>
            <a:off x="419100" y="2209800"/>
            <a:ext cx="8305800" cy="4031873"/>
          </a:xfrm>
          <a:prstGeom prst="rect">
            <a:avLst/>
          </a:prstGeom>
          <a:noFill/>
        </p:spPr>
        <p:txBody>
          <a:bodyPr wrap="square" rtlCol="0">
            <a:spAutoFit/>
          </a:bodyPr>
          <a:lstStyle/>
          <a:p>
            <a:pPr marL="457200" indent="-457200">
              <a:buFont typeface="Arial" panose="020B0604020202020204" pitchFamily="34" charset="0"/>
              <a:buChar char="•"/>
            </a:pPr>
            <a:r>
              <a:rPr lang="en-US" sz="3200" dirty="0">
                <a:solidFill>
                  <a:schemeClr val="bg1"/>
                </a:solidFill>
              </a:rPr>
              <a:t>Prepare for and attend Board Meeting</a:t>
            </a:r>
          </a:p>
          <a:p>
            <a:r>
              <a:rPr lang="en-US" sz="3200" dirty="0">
                <a:solidFill>
                  <a:schemeClr val="bg1"/>
                </a:solidFill>
              </a:rPr>
              <a:t> </a:t>
            </a:r>
          </a:p>
          <a:p>
            <a:pPr marL="914400" lvl="1" indent="-457200">
              <a:buFont typeface="Wingdings" pitchFamily="2" charset="2"/>
              <a:buChar char="§"/>
            </a:pPr>
            <a:r>
              <a:rPr lang="en-US" sz="3200" dirty="0">
                <a:solidFill>
                  <a:schemeClr val="bg1"/>
                </a:solidFill>
              </a:rPr>
              <a:t>See Secretary’s Responsibilities – Board Meetings</a:t>
            </a:r>
          </a:p>
          <a:p>
            <a:pPr lvl="1"/>
            <a:endParaRPr lang="en-US" sz="3200" dirty="0">
              <a:solidFill>
                <a:schemeClr val="bg1"/>
              </a:solidFill>
            </a:endParaRPr>
          </a:p>
          <a:p>
            <a:pPr marL="914400" lvl="1" indent="-457200">
              <a:buFont typeface="Wingdings" pitchFamily="2" charset="2"/>
              <a:buChar char="§"/>
            </a:pPr>
            <a:r>
              <a:rPr lang="en-US" sz="3200" dirty="0">
                <a:solidFill>
                  <a:schemeClr val="bg1"/>
                </a:solidFill>
              </a:rPr>
              <a:t>If not delegated to Treasurer, prepare monthly financial reports</a:t>
            </a:r>
          </a:p>
          <a:p>
            <a:endParaRPr lang="en-US" sz="3200" dirty="0">
              <a:solidFill>
                <a:schemeClr val="bg1"/>
              </a:solidFill>
            </a:endParaRPr>
          </a:p>
        </p:txBody>
      </p:sp>
    </p:spTree>
    <p:extLst>
      <p:ext uri="{BB962C8B-B14F-4D97-AF65-F5344CB8AC3E}">
        <p14:creationId xmlns:p14="http://schemas.microsoft.com/office/powerpoint/2010/main" val="3705885474"/>
      </p:ext>
    </p:extLst>
  </p:cSld>
  <p:clrMapOvr>
    <a:masterClrMapping/>
  </p:clrMapOvr>
  <p:transition spd="slow">
    <p:zoom/>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E37601-9577-974C-A416-2D0FDDD8E127}"/>
              </a:ext>
            </a:extLst>
          </p:cNvPr>
          <p:cNvSpPr txBox="1"/>
          <p:nvPr/>
        </p:nvSpPr>
        <p:spPr>
          <a:xfrm flipH="1">
            <a:off x="45719" y="228600"/>
            <a:ext cx="9098281" cy="1446550"/>
          </a:xfrm>
          <a:prstGeom prst="rect">
            <a:avLst/>
          </a:prstGeom>
          <a:solidFill>
            <a:srgbClr val="00397B"/>
          </a:solidFill>
        </p:spPr>
        <p:txBody>
          <a:bodyPr wrap="square" rtlCol="0">
            <a:spAutoFit/>
          </a:bodyPr>
          <a:lstStyle/>
          <a:p>
            <a:pPr algn="ctr"/>
            <a:r>
              <a:rPr lang="en-US" sz="4400" dirty="0">
                <a:solidFill>
                  <a:srgbClr val="FFCA4D"/>
                </a:solidFill>
                <a:latin typeface="Arial" panose="020B0604020202020204" pitchFamily="34" charset="0"/>
                <a:cs typeface="Arial" panose="020B0604020202020204" pitchFamily="34" charset="0"/>
              </a:rPr>
              <a:t>Secretary’s Calendar</a:t>
            </a:r>
          </a:p>
          <a:p>
            <a:pPr algn="ctr"/>
            <a:r>
              <a:rPr lang="en-US" sz="4400" dirty="0">
                <a:solidFill>
                  <a:srgbClr val="FFCA4D"/>
                </a:solidFill>
                <a:latin typeface="Arial" panose="020B0604020202020204" pitchFamily="34" charset="0"/>
                <a:cs typeface="Arial" panose="020B0604020202020204" pitchFamily="34" charset="0"/>
              </a:rPr>
              <a:t>June</a:t>
            </a:r>
          </a:p>
        </p:txBody>
      </p:sp>
      <p:sp>
        <p:nvSpPr>
          <p:cNvPr id="5" name="TextBox 4">
            <a:extLst>
              <a:ext uri="{FF2B5EF4-FFF2-40B4-BE49-F238E27FC236}">
                <a16:creationId xmlns:a16="http://schemas.microsoft.com/office/drawing/2014/main" id="{601FD04C-0A88-5C42-83A4-1F3B998A2EF7}"/>
              </a:ext>
            </a:extLst>
          </p:cNvPr>
          <p:cNvSpPr txBox="1"/>
          <p:nvPr/>
        </p:nvSpPr>
        <p:spPr>
          <a:xfrm>
            <a:off x="58258" y="2286000"/>
            <a:ext cx="9098281" cy="4524315"/>
          </a:xfrm>
          <a:prstGeom prst="rect">
            <a:avLst/>
          </a:prstGeom>
          <a:noFill/>
        </p:spPr>
        <p:txBody>
          <a:bodyPr wrap="square" rtlCol="0">
            <a:spAutoFit/>
          </a:bodyPr>
          <a:lstStyle/>
          <a:p>
            <a:pPr marL="457200" indent="-457200">
              <a:buFont typeface="Arial" panose="020B0604020202020204" pitchFamily="34" charset="0"/>
              <a:buChar char="•"/>
            </a:pPr>
            <a:r>
              <a:rPr lang="en-US" sz="3200" dirty="0">
                <a:solidFill>
                  <a:schemeClr val="bg1"/>
                </a:solidFill>
              </a:rPr>
              <a:t>Make sure club membership is accurate in preparation for July 1 RI semi-annual invoicing:</a:t>
            </a:r>
          </a:p>
          <a:p>
            <a:pPr marL="914400" lvl="1" indent="-457200">
              <a:buFont typeface="Wingdings" pitchFamily="2" charset="2"/>
              <a:buChar char="§"/>
            </a:pPr>
            <a:r>
              <a:rPr lang="en-US" sz="3200" dirty="0">
                <a:solidFill>
                  <a:schemeClr val="bg1"/>
                </a:solidFill>
              </a:rPr>
              <a:t>Make sure new members are added</a:t>
            </a:r>
          </a:p>
          <a:p>
            <a:pPr marL="914400" lvl="1" indent="-457200">
              <a:buFont typeface="Wingdings" pitchFamily="2" charset="2"/>
              <a:buChar char="§"/>
            </a:pPr>
            <a:r>
              <a:rPr lang="en-US" sz="3200" dirty="0">
                <a:solidFill>
                  <a:schemeClr val="bg1"/>
                </a:solidFill>
              </a:rPr>
              <a:t>Make sure terminated members are terminated</a:t>
            </a:r>
          </a:p>
          <a:p>
            <a:pPr lvl="2"/>
            <a:r>
              <a:rPr lang="en-US" sz="3200" dirty="0">
                <a:solidFill>
                  <a:schemeClr val="bg1"/>
                </a:solidFill>
              </a:rPr>
              <a:t>	</a:t>
            </a:r>
          </a:p>
          <a:p>
            <a:pPr marL="457200" indent="-457200">
              <a:buFont typeface="Arial" panose="020B0604020202020204" pitchFamily="34" charset="0"/>
              <a:buChar char="•"/>
            </a:pPr>
            <a:r>
              <a:rPr lang="en-US" sz="3200" dirty="0">
                <a:solidFill>
                  <a:schemeClr val="bg1"/>
                </a:solidFill>
              </a:rPr>
              <a:t>Use Member Compare in </a:t>
            </a:r>
            <a:r>
              <a:rPr lang="en-US" sz="3200" dirty="0" err="1">
                <a:solidFill>
                  <a:schemeClr val="bg1"/>
                </a:solidFill>
              </a:rPr>
              <a:t>DACdb</a:t>
            </a:r>
            <a:r>
              <a:rPr lang="en-US" sz="3200" dirty="0">
                <a:solidFill>
                  <a:schemeClr val="bg1"/>
                </a:solidFill>
              </a:rPr>
              <a:t> to reconcile member data in the two databases </a:t>
            </a:r>
          </a:p>
          <a:p>
            <a:endParaRPr lang="en-US" sz="3200" dirty="0">
              <a:solidFill>
                <a:schemeClr val="bg1"/>
              </a:solidFill>
            </a:endParaRPr>
          </a:p>
        </p:txBody>
      </p:sp>
    </p:spTree>
    <p:extLst>
      <p:ext uri="{BB962C8B-B14F-4D97-AF65-F5344CB8AC3E}">
        <p14:creationId xmlns:p14="http://schemas.microsoft.com/office/powerpoint/2010/main" val="2197461250"/>
      </p:ext>
    </p:extLst>
  </p:cSld>
  <p:clrMapOvr>
    <a:masterClrMapping/>
  </p:clrMapOvr>
  <p:transition spd="slow">
    <p:zoom/>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E37601-9577-974C-A416-2D0FDDD8E127}"/>
              </a:ext>
            </a:extLst>
          </p:cNvPr>
          <p:cNvSpPr txBox="1"/>
          <p:nvPr/>
        </p:nvSpPr>
        <p:spPr>
          <a:xfrm flipH="1">
            <a:off x="45719" y="228600"/>
            <a:ext cx="9098281" cy="1446550"/>
          </a:xfrm>
          <a:prstGeom prst="rect">
            <a:avLst/>
          </a:prstGeom>
          <a:solidFill>
            <a:srgbClr val="00397B"/>
          </a:solidFill>
        </p:spPr>
        <p:txBody>
          <a:bodyPr wrap="square" rtlCol="0">
            <a:spAutoFit/>
          </a:bodyPr>
          <a:lstStyle/>
          <a:p>
            <a:pPr algn="ctr"/>
            <a:r>
              <a:rPr lang="en-US" sz="4400" dirty="0">
                <a:solidFill>
                  <a:srgbClr val="FFCA4D"/>
                </a:solidFill>
                <a:latin typeface="Arial" panose="020B0604020202020204" pitchFamily="34" charset="0"/>
                <a:cs typeface="Arial" panose="020B0604020202020204" pitchFamily="34" charset="0"/>
              </a:rPr>
              <a:t>Secretary’s Calendar</a:t>
            </a:r>
          </a:p>
          <a:p>
            <a:pPr algn="ctr"/>
            <a:r>
              <a:rPr lang="en-US" sz="4400" dirty="0">
                <a:solidFill>
                  <a:srgbClr val="FFCA4D"/>
                </a:solidFill>
                <a:latin typeface="Arial" panose="020B0604020202020204" pitchFamily="34" charset="0"/>
                <a:cs typeface="Arial" panose="020B0604020202020204" pitchFamily="34" charset="0"/>
              </a:rPr>
              <a:t>July</a:t>
            </a:r>
          </a:p>
        </p:txBody>
      </p:sp>
      <p:sp>
        <p:nvSpPr>
          <p:cNvPr id="5" name="TextBox 4">
            <a:extLst>
              <a:ext uri="{FF2B5EF4-FFF2-40B4-BE49-F238E27FC236}">
                <a16:creationId xmlns:a16="http://schemas.microsoft.com/office/drawing/2014/main" id="{601FD04C-0A88-5C42-83A4-1F3B998A2EF7}"/>
              </a:ext>
            </a:extLst>
          </p:cNvPr>
          <p:cNvSpPr txBox="1"/>
          <p:nvPr/>
        </p:nvSpPr>
        <p:spPr>
          <a:xfrm>
            <a:off x="219629" y="2286000"/>
            <a:ext cx="8704742" cy="4031873"/>
          </a:xfrm>
          <a:prstGeom prst="rect">
            <a:avLst/>
          </a:prstGeom>
          <a:noFill/>
        </p:spPr>
        <p:txBody>
          <a:bodyPr wrap="square" rtlCol="0">
            <a:spAutoFit/>
          </a:bodyPr>
          <a:lstStyle/>
          <a:p>
            <a:pPr marL="457200" indent="-457200">
              <a:buFont typeface="Arial" panose="020B0604020202020204" pitchFamily="34" charset="0"/>
              <a:buChar char="•"/>
            </a:pPr>
            <a:r>
              <a:rPr lang="en-US" sz="3200" dirty="0">
                <a:solidFill>
                  <a:schemeClr val="bg1"/>
                </a:solidFill>
              </a:rPr>
              <a:t>Identify members who are eligible for Rule of 85; see Attendance Rule of 85 slides</a:t>
            </a:r>
          </a:p>
          <a:p>
            <a:pPr marL="457200" indent="-457200">
              <a:buFont typeface="Arial" panose="020B0604020202020204" pitchFamily="34" charset="0"/>
              <a:buChar char="•"/>
            </a:pPr>
            <a:endParaRPr lang="en-US" sz="3200" dirty="0">
              <a:solidFill>
                <a:schemeClr val="bg1"/>
              </a:solidFill>
            </a:endParaRPr>
          </a:p>
          <a:p>
            <a:pPr marL="457200" indent="-457200">
              <a:buFont typeface="Arial" panose="020B0604020202020204" pitchFamily="34" charset="0"/>
              <a:buChar char="•"/>
            </a:pPr>
            <a:r>
              <a:rPr lang="en-US" sz="3200" dirty="0">
                <a:solidFill>
                  <a:schemeClr val="bg1"/>
                </a:solidFill>
              </a:rPr>
              <a:t>Include election of Honorary members in monthly board meeting; Honorary members are NOT counted in total membership, attendance or dues calculations</a:t>
            </a:r>
          </a:p>
          <a:p>
            <a:endParaRPr lang="en-US" sz="3200" dirty="0">
              <a:solidFill>
                <a:schemeClr val="bg1"/>
              </a:solidFill>
            </a:endParaRPr>
          </a:p>
        </p:txBody>
      </p:sp>
    </p:spTree>
    <p:extLst>
      <p:ext uri="{BB962C8B-B14F-4D97-AF65-F5344CB8AC3E}">
        <p14:creationId xmlns:p14="http://schemas.microsoft.com/office/powerpoint/2010/main" val="1220072804"/>
      </p:ext>
    </p:extLst>
  </p:cSld>
  <p:clrMapOvr>
    <a:masterClrMapping/>
  </p:clrMapOvr>
  <p:transition spd="slow">
    <p:zoom/>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E37601-9577-974C-A416-2D0FDDD8E127}"/>
              </a:ext>
            </a:extLst>
          </p:cNvPr>
          <p:cNvSpPr txBox="1"/>
          <p:nvPr/>
        </p:nvSpPr>
        <p:spPr>
          <a:xfrm flipH="1">
            <a:off x="45719" y="228600"/>
            <a:ext cx="9098281" cy="1446550"/>
          </a:xfrm>
          <a:prstGeom prst="rect">
            <a:avLst/>
          </a:prstGeom>
          <a:solidFill>
            <a:srgbClr val="00397B"/>
          </a:solidFill>
        </p:spPr>
        <p:txBody>
          <a:bodyPr wrap="square" rtlCol="0">
            <a:spAutoFit/>
          </a:bodyPr>
          <a:lstStyle/>
          <a:p>
            <a:pPr algn="ctr"/>
            <a:r>
              <a:rPr lang="en-US" sz="4400" dirty="0">
                <a:solidFill>
                  <a:srgbClr val="FFCA4D"/>
                </a:solidFill>
                <a:latin typeface="Arial" panose="020B0604020202020204" pitchFamily="34" charset="0"/>
                <a:cs typeface="Arial" panose="020B0604020202020204" pitchFamily="34" charset="0"/>
              </a:rPr>
              <a:t>Secretary’s Calendar</a:t>
            </a:r>
          </a:p>
          <a:p>
            <a:pPr algn="ctr"/>
            <a:r>
              <a:rPr lang="en-US" sz="4400" dirty="0">
                <a:solidFill>
                  <a:srgbClr val="FFCA4D"/>
                </a:solidFill>
                <a:latin typeface="Arial" panose="020B0604020202020204" pitchFamily="34" charset="0"/>
                <a:cs typeface="Arial" panose="020B0604020202020204" pitchFamily="34" charset="0"/>
              </a:rPr>
              <a:t>August</a:t>
            </a:r>
          </a:p>
        </p:txBody>
      </p:sp>
      <p:sp>
        <p:nvSpPr>
          <p:cNvPr id="5" name="TextBox 4">
            <a:extLst>
              <a:ext uri="{FF2B5EF4-FFF2-40B4-BE49-F238E27FC236}">
                <a16:creationId xmlns:a16="http://schemas.microsoft.com/office/drawing/2014/main" id="{601FD04C-0A88-5C42-83A4-1F3B998A2EF7}"/>
              </a:ext>
            </a:extLst>
          </p:cNvPr>
          <p:cNvSpPr txBox="1"/>
          <p:nvPr/>
        </p:nvSpPr>
        <p:spPr>
          <a:xfrm>
            <a:off x="579119" y="2438400"/>
            <a:ext cx="8564881" cy="3539430"/>
          </a:xfrm>
          <a:prstGeom prst="rect">
            <a:avLst/>
          </a:prstGeom>
          <a:noFill/>
        </p:spPr>
        <p:txBody>
          <a:bodyPr wrap="square" rtlCol="0">
            <a:spAutoFit/>
          </a:bodyPr>
          <a:lstStyle/>
          <a:p>
            <a:r>
              <a:rPr lang="en-US" sz="3200" dirty="0">
                <a:solidFill>
                  <a:schemeClr val="bg1"/>
                </a:solidFill>
              </a:rPr>
              <a:t>If not delegated to Treasurer:</a:t>
            </a:r>
          </a:p>
          <a:p>
            <a:pPr marL="457200" indent="-457200">
              <a:buFont typeface="Arial" panose="020B0604020202020204" pitchFamily="34" charset="0"/>
              <a:buChar char="•"/>
            </a:pPr>
            <a:r>
              <a:rPr lang="en-US" sz="3200" dirty="0">
                <a:solidFill>
                  <a:schemeClr val="bg1"/>
                </a:solidFill>
              </a:rPr>
              <a:t>Pay club’s semi –annual RI dues (usually invoiced by the end of July)</a:t>
            </a:r>
          </a:p>
          <a:p>
            <a:pPr marL="457200" indent="-457200">
              <a:buFont typeface="Arial" panose="020B0604020202020204" pitchFamily="34" charset="0"/>
              <a:buChar char="•"/>
            </a:pPr>
            <a:endParaRPr lang="en-US" sz="3200" dirty="0">
              <a:solidFill>
                <a:schemeClr val="bg1"/>
              </a:solidFill>
            </a:endParaRPr>
          </a:p>
          <a:p>
            <a:pPr marL="457200" indent="-457200">
              <a:buFont typeface="Arial" panose="020B0604020202020204" pitchFamily="34" charset="0"/>
              <a:buChar char="•"/>
            </a:pPr>
            <a:r>
              <a:rPr lang="en-US" sz="3200" dirty="0">
                <a:solidFill>
                  <a:schemeClr val="bg1"/>
                </a:solidFill>
              </a:rPr>
              <a:t>Pay club’s annual District dues (usually invoiced by the end of July)</a:t>
            </a:r>
          </a:p>
          <a:p>
            <a:endParaRPr lang="en-US" sz="3200" dirty="0">
              <a:solidFill>
                <a:schemeClr val="bg1"/>
              </a:solidFill>
            </a:endParaRPr>
          </a:p>
        </p:txBody>
      </p:sp>
    </p:spTree>
    <p:extLst>
      <p:ext uri="{BB962C8B-B14F-4D97-AF65-F5344CB8AC3E}">
        <p14:creationId xmlns:p14="http://schemas.microsoft.com/office/powerpoint/2010/main" val="451802302"/>
      </p:ext>
    </p:extLst>
  </p:cSld>
  <p:clrMapOvr>
    <a:masterClrMapping/>
  </p:clrMapOvr>
  <p:transition spd="slow">
    <p:zoom/>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E37601-9577-974C-A416-2D0FDDD8E127}"/>
              </a:ext>
            </a:extLst>
          </p:cNvPr>
          <p:cNvSpPr txBox="1"/>
          <p:nvPr/>
        </p:nvSpPr>
        <p:spPr>
          <a:xfrm flipH="1">
            <a:off x="45719" y="228600"/>
            <a:ext cx="9098281" cy="1446550"/>
          </a:xfrm>
          <a:prstGeom prst="rect">
            <a:avLst/>
          </a:prstGeom>
          <a:solidFill>
            <a:srgbClr val="00397B"/>
          </a:solidFill>
        </p:spPr>
        <p:txBody>
          <a:bodyPr wrap="square" rtlCol="0">
            <a:spAutoFit/>
          </a:bodyPr>
          <a:lstStyle/>
          <a:p>
            <a:pPr algn="ctr"/>
            <a:r>
              <a:rPr lang="en-US" sz="4400" dirty="0">
                <a:solidFill>
                  <a:srgbClr val="FFCA4D"/>
                </a:solidFill>
                <a:latin typeface="Arial" panose="020B0604020202020204" pitchFamily="34" charset="0"/>
                <a:cs typeface="Arial" panose="020B0604020202020204" pitchFamily="34" charset="0"/>
              </a:rPr>
              <a:t>Secretary’s Calendar</a:t>
            </a:r>
          </a:p>
          <a:p>
            <a:pPr algn="ctr"/>
            <a:r>
              <a:rPr lang="en-US" sz="4400" dirty="0">
                <a:solidFill>
                  <a:srgbClr val="FFCA4D"/>
                </a:solidFill>
                <a:latin typeface="Arial" panose="020B0604020202020204" pitchFamily="34" charset="0"/>
                <a:cs typeface="Arial" panose="020B0604020202020204" pitchFamily="34" charset="0"/>
              </a:rPr>
              <a:t>September</a:t>
            </a:r>
          </a:p>
        </p:txBody>
      </p:sp>
      <p:sp>
        <p:nvSpPr>
          <p:cNvPr id="5" name="TextBox 4">
            <a:extLst>
              <a:ext uri="{FF2B5EF4-FFF2-40B4-BE49-F238E27FC236}">
                <a16:creationId xmlns:a16="http://schemas.microsoft.com/office/drawing/2014/main" id="{601FD04C-0A88-5C42-83A4-1F3B998A2EF7}"/>
              </a:ext>
            </a:extLst>
          </p:cNvPr>
          <p:cNvSpPr txBox="1"/>
          <p:nvPr/>
        </p:nvSpPr>
        <p:spPr>
          <a:xfrm>
            <a:off x="579119" y="2438400"/>
            <a:ext cx="8107681" cy="3046988"/>
          </a:xfrm>
          <a:prstGeom prst="rect">
            <a:avLst/>
          </a:prstGeom>
          <a:noFill/>
        </p:spPr>
        <p:txBody>
          <a:bodyPr wrap="square" rtlCol="0">
            <a:spAutoFit/>
          </a:bodyPr>
          <a:lstStyle/>
          <a:p>
            <a:pPr marL="457200" indent="-457200">
              <a:buFont typeface="Arial" panose="020B0604020202020204" pitchFamily="34" charset="0"/>
              <a:buChar char="•"/>
            </a:pPr>
            <a:r>
              <a:rPr lang="en-US" sz="3200" dirty="0">
                <a:solidFill>
                  <a:schemeClr val="bg1"/>
                </a:solidFill>
              </a:rPr>
              <a:t>Remind President and President-Elect to begin preparing for election of officers in December (which means slate of officers needs to be presented to club members in November)</a:t>
            </a:r>
          </a:p>
          <a:p>
            <a:endParaRPr lang="en-US" sz="3200" dirty="0">
              <a:solidFill>
                <a:schemeClr val="bg1"/>
              </a:solidFill>
            </a:endParaRPr>
          </a:p>
        </p:txBody>
      </p:sp>
    </p:spTree>
    <p:extLst>
      <p:ext uri="{BB962C8B-B14F-4D97-AF65-F5344CB8AC3E}">
        <p14:creationId xmlns:p14="http://schemas.microsoft.com/office/powerpoint/2010/main" val="891383296"/>
      </p:ext>
    </p:extLst>
  </p:cSld>
  <p:clrMapOvr>
    <a:masterClrMapping/>
  </p:clrMapOvr>
  <p:transition spd="slow">
    <p:zo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07D76C8-EF64-CE42-884D-FDD810BF3A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 y="914400"/>
            <a:ext cx="9220200" cy="6026727"/>
          </a:xfrm>
          <a:prstGeom prst="rect">
            <a:avLst/>
          </a:prstGeom>
        </p:spPr>
      </p:pic>
      <p:sp>
        <p:nvSpPr>
          <p:cNvPr id="14" name="Oval 13">
            <a:extLst>
              <a:ext uri="{FF2B5EF4-FFF2-40B4-BE49-F238E27FC236}">
                <a16:creationId xmlns:a16="http://schemas.microsoft.com/office/drawing/2014/main" id="{AA708742-9AA6-2C4A-B6EC-3E5DFDD1E3C8}"/>
              </a:ext>
            </a:extLst>
          </p:cNvPr>
          <p:cNvSpPr/>
          <p:nvPr/>
        </p:nvSpPr>
        <p:spPr>
          <a:xfrm>
            <a:off x="1143000" y="838200"/>
            <a:ext cx="762000" cy="304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C4CE793-1096-7E4C-99D0-1E3188D0E71C}"/>
              </a:ext>
            </a:extLst>
          </p:cNvPr>
          <p:cNvSpPr/>
          <p:nvPr/>
        </p:nvSpPr>
        <p:spPr>
          <a:xfrm>
            <a:off x="2590800" y="838200"/>
            <a:ext cx="1066800" cy="304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18645184-BBBE-EA41-BB38-57EDA63DAF47}"/>
              </a:ext>
            </a:extLst>
          </p:cNvPr>
          <p:cNvCxnSpPr>
            <a:endCxn id="16" idx="0"/>
          </p:cNvCxnSpPr>
          <p:nvPr/>
        </p:nvCxnSpPr>
        <p:spPr>
          <a:xfrm flipH="1">
            <a:off x="3124200" y="304800"/>
            <a:ext cx="914400" cy="5334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A8D8F7FE-E26A-814B-9B5B-3F5FACF1129F}"/>
              </a:ext>
            </a:extLst>
          </p:cNvPr>
          <p:cNvCxnSpPr>
            <a:endCxn id="14" idx="0"/>
          </p:cNvCxnSpPr>
          <p:nvPr/>
        </p:nvCxnSpPr>
        <p:spPr>
          <a:xfrm flipH="1">
            <a:off x="1524000" y="304800"/>
            <a:ext cx="762000" cy="5334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9AEEAE48-DFEB-534D-A36E-21FB004B2A4D}"/>
              </a:ext>
            </a:extLst>
          </p:cNvPr>
          <p:cNvSpPr txBox="1"/>
          <p:nvPr/>
        </p:nvSpPr>
        <p:spPr>
          <a:xfrm>
            <a:off x="342900" y="2057400"/>
            <a:ext cx="8458200" cy="739754"/>
          </a:xfrm>
          <a:prstGeom prst="rect">
            <a:avLst/>
          </a:prstGeom>
          <a:noFill/>
        </p:spPr>
        <p:txBody>
          <a:bodyPr wrap="square" rtlCol="0">
            <a:spAutoFit/>
          </a:bodyPr>
          <a:lstStyle/>
          <a:p>
            <a:pPr>
              <a:lnSpc>
                <a:spcPct val="150000"/>
              </a:lnSpc>
            </a:pPr>
            <a:endParaRPr lang="en-US" sz="3200" dirty="0">
              <a:solidFill>
                <a:schemeClr val="bg1"/>
              </a:solidFill>
            </a:endParaRPr>
          </a:p>
        </p:txBody>
      </p:sp>
    </p:spTree>
    <p:extLst>
      <p:ext uri="{BB962C8B-B14F-4D97-AF65-F5344CB8AC3E}">
        <p14:creationId xmlns:p14="http://schemas.microsoft.com/office/powerpoint/2010/main" val="2565131906"/>
      </p:ext>
    </p:extLst>
  </p:cSld>
  <p:clrMapOvr>
    <a:masterClrMapping/>
  </p:clrMapOvr>
  <p:transition spd="slow">
    <p:zoom/>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E37601-9577-974C-A416-2D0FDDD8E127}"/>
              </a:ext>
            </a:extLst>
          </p:cNvPr>
          <p:cNvSpPr txBox="1"/>
          <p:nvPr/>
        </p:nvSpPr>
        <p:spPr>
          <a:xfrm flipH="1">
            <a:off x="45719" y="228600"/>
            <a:ext cx="9098281" cy="1446550"/>
          </a:xfrm>
          <a:prstGeom prst="rect">
            <a:avLst/>
          </a:prstGeom>
          <a:solidFill>
            <a:srgbClr val="00397B"/>
          </a:solidFill>
        </p:spPr>
        <p:txBody>
          <a:bodyPr wrap="square" rtlCol="0">
            <a:spAutoFit/>
          </a:bodyPr>
          <a:lstStyle/>
          <a:p>
            <a:pPr algn="ctr"/>
            <a:r>
              <a:rPr lang="en-US" sz="4400" dirty="0">
                <a:solidFill>
                  <a:srgbClr val="FFCA4D"/>
                </a:solidFill>
                <a:latin typeface="Arial" panose="020B0604020202020204" pitchFamily="34" charset="0"/>
                <a:cs typeface="Arial" panose="020B0604020202020204" pitchFamily="34" charset="0"/>
              </a:rPr>
              <a:t>Secretary’s Calendar</a:t>
            </a:r>
          </a:p>
          <a:p>
            <a:pPr algn="ctr"/>
            <a:r>
              <a:rPr lang="en-US" sz="4400" dirty="0">
                <a:solidFill>
                  <a:srgbClr val="FFCA4D"/>
                </a:solidFill>
                <a:latin typeface="Arial" panose="020B0604020202020204" pitchFamily="34" charset="0"/>
                <a:cs typeface="Arial" panose="020B0604020202020204" pitchFamily="34" charset="0"/>
              </a:rPr>
              <a:t>September</a:t>
            </a:r>
          </a:p>
        </p:txBody>
      </p:sp>
      <p:sp>
        <p:nvSpPr>
          <p:cNvPr id="5" name="TextBox 4">
            <a:extLst>
              <a:ext uri="{FF2B5EF4-FFF2-40B4-BE49-F238E27FC236}">
                <a16:creationId xmlns:a16="http://schemas.microsoft.com/office/drawing/2014/main" id="{601FD04C-0A88-5C42-83A4-1F3B998A2EF7}"/>
              </a:ext>
            </a:extLst>
          </p:cNvPr>
          <p:cNvSpPr txBox="1"/>
          <p:nvPr/>
        </p:nvSpPr>
        <p:spPr>
          <a:xfrm>
            <a:off x="579119" y="2438400"/>
            <a:ext cx="8107681" cy="4031873"/>
          </a:xfrm>
          <a:prstGeom prst="rect">
            <a:avLst/>
          </a:prstGeom>
          <a:noFill/>
        </p:spPr>
        <p:txBody>
          <a:bodyPr wrap="square" rtlCol="0">
            <a:spAutoFit/>
          </a:bodyPr>
          <a:lstStyle/>
          <a:p>
            <a:r>
              <a:rPr lang="en-US" sz="3200" dirty="0">
                <a:solidFill>
                  <a:schemeClr val="bg1"/>
                </a:solidFill>
              </a:rPr>
              <a:t>Slate of Officers to be elected in December:</a:t>
            </a:r>
          </a:p>
          <a:p>
            <a:pPr marL="457200" indent="-457200">
              <a:buFont typeface="Arial" panose="020B0604020202020204" pitchFamily="34" charset="0"/>
              <a:buChar char="•"/>
            </a:pPr>
            <a:r>
              <a:rPr lang="en-US" sz="3200" dirty="0">
                <a:solidFill>
                  <a:schemeClr val="bg1"/>
                </a:solidFill>
              </a:rPr>
              <a:t>Next year’s President (President-Elect)</a:t>
            </a:r>
          </a:p>
          <a:p>
            <a:pPr marL="457200" indent="-457200">
              <a:buFont typeface="Arial" panose="020B0604020202020204" pitchFamily="34" charset="0"/>
              <a:buChar char="•"/>
            </a:pPr>
            <a:r>
              <a:rPr lang="en-US" sz="3200" dirty="0">
                <a:solidFill>
                  <a:schemeClr val="bg1"/>
                </a:solidFill>
              </a:rPr>
              <a:t>Next year’s President-Elect (President Nominee)</a:t>
            </a:r>
          </a:p>
          <a:p>
            <a:pPr marL="457200" indent="-457200">
              <a:buFont typeface="Arial" panose="020B0604020202020204" pitchFamily="34" charset="0"/>
              <a:buChar char="•"/>
            </a:pPr>
            <a:r>
              <a:rPr lang="en-US" sz="3200" dirty="0">
                <a:solidFill>
                  <a:schemeClr val="bg1"/>
                </a:solidFill>
              </a:rPr>
              <a:t>Next year’s Secretary</a:t>
            </a:r>
          </a:p>
          <a:p>
            <a:pPr marL="457200" indent="-457200">
              <a:buFont typeface="Arial" panose="020B0604020202020204" pitchFamily="34" charset="0"/>
              <a:buChar char="•"/>
            </a:pPr>
            <a:r>
              <a:rPr lang="en-US" sz="3200" dirty="0">
                <a:solidFill>
                  <a:schemeClr val="bg1"/>
                </a:solidFill>
              </a:rPr>
              <a:t>Next year’s Treasurer</a:t>
            </a:r>
          </a:p>
          <a:p>
            <a:pPr marL="457200" indent="-457200">
              <a:buFont typeface="Arial" panose="020B0604020202020204" pitchFamily="34" charset="0"/>
              <a:buChar char="•"/>
            </a:pPr>
            <a:r>
              <a:rPr lang="en-US" sz="3200" dirty="0">
                <a:solidFill>
                  <a:schemeClr val="bg1"/>
                </a:solidFill>
              </a:rPr>
              <a:t>Next year’s Sgt At Arms</a:t>
            </a:r>
          </a:p>
          <a:p>
            <a:endParaRPr lang="en-US" sz="3200" dirty="0">
              <a:solidFill>
                <a:schemeClr val="bg1"/>
              </a:solidFill>
            </a:endParaRPr>
          </a:p>
        </p:txBody>
      </p:sp>
    </p:spTree>
    <p:extLst>
      <p:ext uri="{BB962C8B-B14F-4D97-AF65-F5344CB8AC3E}">
        <p14:creationId xmlns:p14="http://schemas.microsoft.com/office/powerpoint/2010/main" val="349435527"/>
      </p:ext>
    </p:extLst>
  </p:cSld>
  <p:clrMapOvr>
    <a:masterClrMapping/>
  </p:clrMapOvr>
  <p:transition spd="slow">
    <p:zoom/>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E37601-9577-974C-A416-2D0FDDD8E127}"/>
              </a:ext>
            </a:extLst>
          </p:cNvPr>
          <p:cNvSpPr txBox="1"/>
          <p:nvPr/>
        </p:nvSpPr>
        <p:spPr>
          <a:xfrm flipH="1">
            <a:off x="45719" y="228600"/>
            <a:ext cx="9098281" cy="1446550"/>
          </a:xfrm>
          <a:prstGeom prst="rect">
            <a:avLst/>
          </a:prstGeom>
          <a:solidFill>
            <a:srgbClr val="00397B"/>
          </a:solidFill>
        </p:spPr>
        <p:txBody>
          <a:bodyPr wrap="square" rtlCol="0">
            <a:spAutoFit/>
          </a:bodyPr>
          <a:lstStyle/>
          <a:p>
            <a:pPr algn="ctr"/>
            <a:r>
              <a:rPr lang="en-US" sz="4400" dirty="0">
                <a:solidFill>
                  <a:srgbClr val="FFCA4D"/>
                </a:solidFill>
                <a:latin typeface="Arial" panose="020B0604020202020204" pitchFamily="34" charset="0"/>
                <a:cs typeface="Arial" panose="020B0604020202020204" pitchFamily="34" charset="0"/>
              </a:rPr>
              <a:t>Secretary’s Calendar</a:t>
            </a:r>
          </a:p>
          <a:p>
            <a:pPr algn="ctr"/>
            <a:r>
              <a:rPr lang="en-US" sz="4400" dirty="0">
                <a:solidFill>
                  <a:srgbClr val="FFCA4D"/>
                </a:solidFill>
                <a:latin typeface="Arial" panose="020B0604020202020204" pitchFamily="34" charset="0"/>
                <a:cs typeface="Arial" panose="020B0604020202020204" pitchFamily="34" charset="0"/>
              </a:rPr>
              <a:t>October</a:t>
            </a:r>
          </a:p>
        </p:txBody>
      </p:sp>
      <p:sp>
        <p:nvSpPr>
          <p:cNvPr id="5" name="TextBox 4">
            <a:extLst>
              <a:ext uri="{FF2B5EF4-FFF2-40B4-BE49-F238E27FC236}">
                <a16:creationId xmlns:a16="http://schemas.microsoft.com/office/drawing/2014/main" id="{601FD04C-0A88-5C42-83A4-1F3B998A2EF7}"/>
              </a:ext>
            </a:extLst>
          </p:cNvPr>
          <p:cNvSpPr txBox="1"/>
          <p:nvPr/>
        </p:nvSpPr>
        <p:spPr>
          <a:xfrm>
            <a:off x="579119" y="2438400"/>
            <a:ext cx="8107681" cy="1077218"/>
          </a:xfrm>
          <a:prstGeom prst="rect">
            <a:avLst/>
          </a:prstGeom>
          <a:noFill/>
        </p:spPr>
        <p:txBody>
          <a:bodyPr wrap="square" rtlCol="0">
            <a:spAutoFit/>
          </a:bodyPr>
          <a:lstStyle/>
          <a:p>
            <a:endParaRPr lang="en-US" sz="3200" dirty="0">
              <a:solidFill>
                <a:schemeClr val="bg1"/>
              </a:solidFill>
            </a:endParaRPr>
          </a:p>
          <a:p>
            <a:endParaRPr lang="en-US" sz="3200" dirty="0">
              <a:solidFill>
                <a:schemeClr val="bg1"/>
              </a:solidFill>
            </a:endParaRPr>
          </a:p>
        </p:txBody>
      </p:sp>
      <p:sp>
        <p:nvSpPr>
          <p:cNvPr id="2" name="TextBox 1">
            <a:extLst>
              <a:ext uri="{FF2B5EF4-FFF2-40B4-BE49-F238E27FC236}">
                <a16:creationId xmlns:a16="http://schemas.microsoft.com/office/drawing/2014/main" id="{E043640F-42D8-534A-B1BB-9A13338BE32B}"/>
              </a:ext>
            </a:extLst>
          </p:cNvPr>
          <p:cNvSpPr txBox="1"/>
          <p:nvPr/>
        </p:nvSpPr>
        <p:spPr>
          <a:xfrm>
            <a:off x="990600" y="2743200"/>
            <a:ext cx="7162800" cy="2062103"/>
          </a:xfrm>
          <a:prstGeom prst="rect">
            <a:avLst/>
          </a:prstGeom>
          <a:noFill/>
        </p:spPr>
        <p:txBody>
          <a:bodyPr wrap="square" rtlCol="0">
            <a:spAutoFit/>
          </a:bodyPr>
          <a:lstStyle/>
          <a:p>
            <a:r>
              <a:rPr lang="en-US" sz="3200" dirty="0">
                <a:solidFill>
                  <a:schemeClr val="bg1"/>
                </a:solidFill>
              </a:rPr>
              <a:t>If not delegated to Treasurer and/or accountant, begin preparing the club’s </a:t>
            </a:r>
          </a:p>
          <a:p>
            <a:r>
              <a:rPr lang="en-US" sz="3200" dirty="0">
                <a:solidFill>
                  <a:schemeClr val="bg1"/>
                </a:solidFill>
              </a:rPr>
              <a:t>tax return (Form 990) which must be </a:t>
            </a:r>
          </a:p>
          <a:p>
            <a:r>
              <a:rPr lang="en-US" sz="3200" dirty="0">
                <a:solidFill>
                  <a:schemeClr val="bg1"/>
                </a:solidFill>
              </a:rPr>
              <a:t>filed no later than November 15</a:t>
            </a:r>
            <a:r>
              <a:rPr lang="en-US" sz="3200" baseline="30000" dirty="0">
                <a:solidFill>
                  <a:schemeClr val="bg1"/>
                </a:solidFill>
              </a:rPr>
              <a:t>th</a:t>
            </a:r>
            <a:r>
              <a:rPr lang="en-US" sz="3200" dirty="0">
                <a:solidFill>
                  <a:schemeClr val="bg1"/>
                </a:solidFill>
              </a:rPr>
              <a:t>.</a:t>
            </a:r>
          </a:p>
        </p:txBody>
      </p:sp>
    </p:spTree>
    <p:extLst>
      <p:ext uri="{BB962C8B-B14F-4D97-AF65-F5344CB8AC3E}">
        <p14:creationId xmlns:p14="http://schemas.microsoft.com/office/powerpoint/2010/main" val="449395922"/>
      </p:ext>
    </p:extLst>
  </p:cSld>
  <p:clrMapOvr>
    <a:masterClrMapping/>
  </p:clrMapOvr>
  <p:transition spd="slow">
    <p:zoom/>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E37601-9577-974C-A416-2D0FDDD8E127}"/>
              </a:ext>
            </a:extLst>
          </p:cNvPr>
          <p:cNvSpPr txBox="1"/>
          <p:nvPr/>
        </p:nvSpPr>
        <p:spPr>
          <a:xfrm flipH="1">
            <a:off x="45719" y="228600"/>
            <a:ext cx="9098281" cy="1446550"/>
          </a:xfrm>
          <a:prstGeom prst="rect">
            <a:avLst/>
          </a:prstGeom>
          <a:solidFill>
            <a:srgbClr val="00397B"/>
          </a:solidFill>
        </p:spPr>
        <p:txBody>
          <a:bodyPr wrap="square" rtlCol="0">
            <a:spAutoFit/>
          </a:bodyPr>
          <a:lstStyle/>
          <a:p>
            <a:pPr algn="ctr"/>
            <a:r>
              <a:rPr lang="en-US" sz="4400" dirty="0">
                <a:solidFill>
                  <a:srgbClr val="FFCA4D"/>
                </a:solidFill>
                <a:latin typeface="Arial" panose="020B0604020202020204" pitchFamily="34" charset="0"/>
                <a:cs typeface="Arial" panose="020B0604020202020204" pitchFamily="34" charset="0"/>
              </a:rPr>
              <a:t>Secretary’s Calendar</a:t>
            </a:r>
          </a:p>
          <a:p>
            <a:pPr algn="ctr"/>
            <a:r>
              <a:rPr lang="en-US" sz="4400" dirty="0">
                <a:solidFill>
                  <a:srgbClr val="FFCA4D"/>
                </a:solidFill>
                <a:latin typeface="Arial" panose="020B0604020202020204" pitchFamily="34" charset="0"/>
                <a:cs typeface="Arial" panose="020B0604020202020204" pitchFamily="34" charset="0"/>
              </a:rPr>
              <a:t>November</a:t>
            </a:r>
          </a:p>
        </p:txBody>
      </p:sp>
      <p:sp>
        <p:nvSpPr>
          <p:cNvPr id="5" name="TextBox 4">
            <a:extLst>
              <a:ext uri="{FF2B5EF4-FFF2-40B4-BE49-F238E27FC236}">
                <a16:creationId xmlns:a16="http://schemas.microsoft.com/office/drawing/2014/main" id="{601FD04C-0A88-5C42-83A4-1F3B998A2EF7}"/>
              </a:ext>
            </a:extLst>
          </p:cNvPr>
          <p:cNvSpPr txBox="1"/>
          <p:nvPr/>
        </p:nvSpPr>
        <p:spPr>
          <a:xfrm>
            <a:off x="579119" y="2438400"/>
            <a:ext cx="8107681" cy="1077218"/>
          </a:xfrm>
          <a:prstGeom prst="rect">
            <a:avLst/>
          </a:prstGeom>
          <a:noFill/>
        </p:spPr>
        <p:txBody>
          <a:bodyPr wrap="square" rtlCol="0">
            <a:spAutoFit/>
          </a:bodyPr>
          <a:lstStyle/>
          <a:p>
            <a:endParaRPr lang="en-US" sz="3200" dirty="0">
              <a:solidFill>
                <a:schemeClr val="bg1"/>
              </a:solidFill>
            </a:endParaRPr>
          </a:p>
          <a:p>
            <a:endParaRPr lang="en-US" sz="3200" dirty="0">
              <a:solidFill>
                <a:schemeClr val="bg1"/>
              </a:solidFill>
            </a:endParaRPr>
          </a:p>
        </p:txBody>
      </p:sp>
      <p:sp>
        <p:nvSpPr>
          <p:cNvPr id="2" name="TextBox 1">
            <a:extLst>
              <a:ext uri="{FF2B5EF4-FFF2-40B4-BE49-F238E27FC236}">
                <a16:creationId xmlns:a16="http://schemas.microsoft.com/office/drawing/2014/main" id="{E043640F-42D8-534A-B1BB-9A13338BE32B}"/>
              </a:ext>
            </a:extLst>
          </p:cNvPr>
          <p:cNvSpPr txBox="1"/>
          <p:nvPr/>
        </p:nvSpPr>
        <p:spPr>
          <a:xfrm>
            <a:off x="457201" y="1945957"/>
            <a:ext cx="8229600" cy="4031873"/>
          </a:xfrm>
          <a:prstGeom prst="rect">
            <a:avLst/>
          </a:prstGeom>
          <a:noFill/>
        </p:spPr>
        <p:txBody>
          <a:bodyPr wrap="square" rtlCol="0">
            <a:spAutoFit/>
          </a:bodyPr>
          <a:lstStyle/>
          <a:p>
            <a:pPr marL="457200" indent="-457200">
              <a:buFont typeface="Arial" panose="020B0604020202020204" pitchFamily="34" charset="0"/>
              <a:buChar char="•"/>
            </a:pPr>
            <a:r>
              <a:rPr lang="en-US" sz="3200" dirty="0">
                <a:solidFill>
                  <a:schemeClr val="bg1"/>
                </a:solidFill>
              </a:rPr>
              <a:t>If not delegated to Treasurer, ensure tax return (Form 990) is filed by the 15</a:t>
            </a:r>
            <a:r>
              <a:rPr lang="en-US" sz="3200" baseline="30000" dirty="0">
                <a:solidFill>
                  <a:schemeClr val="bg1"/>
                </a:solidFill>
              </a:rPr>
              <a:t>th</a:t>
            </a:r>
            <a:r>
              <a:rPr lang="en-US" sz="3200" dirty="0">
                <a:solidFill>
                  <a:schemeClr val="bg1"/>
                </a:solidFill>
              </a:rPr>
              <a:t>.</a:t>
            </a:r>
          </a:p>
          <a:p>
            <a:endParaRPr lang="en-US" sz="3200" dirty="0">
              <a:solidFill>
                <a:schemeClr val="bg1"/>
              </a:solidFill>
            </a:endParaRPr>
          </a:p>
          <a:p>
            <a:pPr marL="457200" indent="-457200">
              <a:buFont typeface="Arial" panose="020B0604020202020204" pitchFamily="34" charset="0"/>
              <a:buChar char="•"/>
            </a:pPr>
            <a:r>
              <a:rPr lang="en-US" sz="3200" dirty="0">
                <a:solidFill>
                  <a:schemeClr val="bg1"/>
                </a:solidFill>
              </a:rPr>
              <a:t>Remind President that nominations for next year’s Club Officers and Board of Directors must be presented to the club this month (prior to a club assembly to formally elect the nominees in December)</a:t>
            </a:r>
          </a:p>
        </p:txBody>
      </p:sp>
    </p:spTree>
    <p:extLst>
      <p:ext uri="{BB962C8B-B14F-4D97-AF65-F5344CB8AC3E}">
        <p14:creationId xmlns:p14="http://schemas.microsoft.com/office/powerpoint/2010/main" val="2518815153"/>
      </p:ext>
    </p:extLst>
  </p:cSld>
  <p:clrMapOvr>
    <a:masterClrMapping/>
  </p:clrMapOvr>
  <p:transition spd="slow">
    <p:zoom/>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E37601-9577-974C-A416-2D0FDDD8E127}"/>
              </a:ext>
            </a:extLst>
          </p:cNvPr>
          <p:cNvSpPr txBox="1"/>
          <p:nvPr/>
        </p:nvSpPr>
        <p:spPr>
          <a:xfrm flipH="1">
            <a:off x="45719" y="228600"/>
            <a:ext cx="9098281" cy="1446550"/>
          </a:xfrm>
          <a:prstGeom prst="rect">
            <a:avLst/>
          </a:prstGeom>
          <a:solidFill>
            <a:srgbClr val="00397B"/>
          </a:solidFill>
        </p:spPr>
        <p:txBody>
          <a:bodyPr wrap="square" rtlCol="0">
            <a:spAutoFit/>
          </a:bodyPr>
          <a:lstStyle/>
          <a:p>
            <a:pPr algn="ctr"/>
            <a:r>
              <a:rPr lang="en-US" sz="4400" dirty="0">
                <a:solidFill>
                  <a:srgbClr val="FFCA4D"/>
                </a:solidFill>
                <a:latin typeface="Arial" panose="020B0604020202020204" pitchFamily="34" charset="0"/>
                <a:cs typeface="Arial" panose="020B0604020202020204" pitchFamily="34" charset="0"/>
              </a:rPr>
              <a:t>Secretary’s Calendar</a:t>
            </a:r>
          </a:p>
          <a:p>
            <a:pPr algn="ctr"/>
            <a:r>
              <a:rPr lang="en-US" sz="4400" dirty="0">
                <a:solidFill>
                  <a:srgbClr val="FFCA4D"/>
                </a:solidFill>
                <a:latin typeface="Arial" panose="020B0604020202020204" pitchFamily="34" charset="0"/>
                <a:cs typeface="Arial" panose="020B0604020202020204" pitchFamily="34" charset="0"/>
              </a:rPr>
              <a:t>December</a:t>
            </a:r>
          </a:p>
        </p:txBody>
      </p:sp>
      <p:sp>
        <p:nvSpPr>
          <p:cNvPr id="5" name="TextBox 4">
            <a:extLst>
              <a:ext uri="{FF2B5EF4-FFF2-40B4-BE49-F238E27FC236}">
                <a16:creationId xmlns:a16="http://schemas.microsoft.com/office/drawing/2014/main" id="{601FD04C-0A88-5C42-83A4-1F3B998A2EF7}"/>
              </a:ext>
            </a:extLst>
          </p:cNvPr>
          <p:cNvSpPr txBox="1"/>
          <p:nvPr/>
        </p:nvSpPr>
        <p:spPr>
          <a:xfrm>
            <a:off x="579119" y="2438400"/>
            <a:ext cx="8107681" cy="1077218"/>
          </a:xfrm>
          <a:prstGeom prst="rect">
            <a:avLst/>
          </a:prstGeom>
          <a:noFill/>
        </p:spPr>
        <p:txBody>
          <a:bodyPr wrap="square" rtlCol="0">
            <a:spAutoFit/>
          </a:bodyPr>
          <a:lstStyle/>
          <a:p>
            <a:endParaRPr lang="en-US" sz="3200" dirty="0">
              <a:solidFill>
                <a:schemeClr val="bg1"/>
              </a:solidFill>
            </a:endParaRPr>
          </a:p>
          <a:p>
            <a:endParaRPr lang="en-US" sz="3200" dirty="0">
              <a:solidFill>
                <a:schemeClr val="bg1"/>
              </a:solidFill>
            </a:endParaRPr>
          </a:p>
        </p:txBody>
      </p:sp>
      <p:sp>
        <p:nvSpPr>
          <p:cNvPr id="2" name="TextBox 1">
            <a:extLst>
              <a:ext uri="{FF2B5EF4-FFF2-40B4-BE49-F238E27FC236}">
                <a16:creationId xmlns:a16="http://schemas.microsoft.com/office/drawing/2014/main" id="{E043640F-42D8-534A-B1BB-9A13338BE32B}"/>
              </a:ext>
            </a:extLst>
          </p:cNvPr>
          <p:cNvSpPr txBox="1"/>
          <p:nvPr/>
        </p:nvSpPr>
        <p:spPr>
          <a:xfrm>
            <a:off x="457200" y="2667000"/>
            <a:ext cx="8229600" cy="3539430"/>
          </a:xfrm>
          <a:prstGeom prst="rect">
            <a:avLst/>
          </a:prstGeom>
          <a:noFill/>
        </p:spPr>
        <p:txBody>
          <a:bodyPr wrap="square" rtlCol="0">
            <a:spAutoFit/>
          </a:bodyPr>
          <a:lstStyle/>
          <a:p>
            <a:pPr marL="457200" indent="-457200">
              <a:buFont typeface="Arial" panose="020B0604020202020204" pitchFamily="34" charset="0"/>
              <a:buChar char="•"/>
            </a:pPr>
            <a:r>
              <a:rPr lang="en-US" sz="3200" dirty="0">
                <a:solidFill>
                  <a:schemeClr val="bg1"/>
                </a:solidFill>
              </a:rPr>
              <a:t>Take minutes at club assembly held to elect next year’s slate of officers.</a:t>
            </a:r>
          </a:p>
          <a:p>
            <a:endParaRPr lang="en-US" sz="3200" dirty="0">
              <a:solidFill>
                <a:schemeClr val="bg1"/>
              </a:solidFill>
            </a:endParaRPr>
          </a:p>
          <a:p>
            <a:pPr marL="457200" indent="-457200">
              <a:buFont typeface="Arial" panose="020B0604020202020204" pitchFamily="34" charset="0"/>
              <a:buChar char="•"/>
            </a:pPr>
            <a:r>
              <a:rPr lang="en-US" sz="3200" dirty="0">
                <a:solidFill>
                  <a:schemeClr val="bg1"/>
                </a:solidFill>
              </a:rPr>
              <a:t>Update newly elected officers in </a:t>
            </a:r>
            <a:r>
              <a:rPr lang="en-US" sz="3200" dirty="0" err="1">
                <a:solidFill>
                  <a:schemeClr val="bg1"/>
                </a:solidFill>
              </a:rPr>
              <a:t>DACdb</a:t>
            </a:r>
            <a:r>
              <a:rPr lang="en-US" sz="3200" dirty="0">
                <a:solidFill>
                  <a:schemeClr val="bg1"/>
                </a:solidFill>
              </a:rPr>
              <a:t> (refer to slides Updating Club Positions)</a:t>
            </a:r>
          </a:p>
          <a:p>
            <a:pPr marL="457200" indent="-457200">
              <a:buFont typeface="Arial" panose="020B0604020202020204" pitchFamily="34" charset="0"/>
              <a:buChar char="•"/>
            </a:pPr>
            <a:endParaRPr lang="en-US" sz="3200" dirty="0">
              <a:solidFill>
                <a:schemeClr val="bg1"/>
              </a:solidFill>
            </a:endParaRPr>
          </a:p>
          <a:p>
            <a:pPr marL="457200" indent="-457200">
              <a:buFont typeface="Arial" panose="020B0604020202020204" pitchFamily="34" charset="0"/>
              <a:buChar char="•"/>
            </a:pPr>
            <a:endParaRPr lang="en-US" sz="3200" dirty="0">
              <a:solidFill>
                <a:schemeClr val="bg1"/>
              </a:solidFill>
            </a:endParaRPr>
          </a:p>
        </p:txBody>
      </p:sp>
    </p:spTree>
    <p:extLst>
      <p:ext uri="{BB962C8B-B14F-4D97-AF65-F5344CB8AC3E}">
        <p14:creationId xmlns:p14="http://schemas.microsoft.com/office/powerpoint/2010/main" val="74892528"/>
      </p:ext>
    </p:extLst>
  </p:cSld>
  <p:clrMapOvr>
    <a:masterClrMapping/>
  </p:clrMapOvr>
  <p:transition spd="slow">
    <p:zoom/>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E37601-9577-974C-A416-2D0FDDD8E127}"/>
              </a:ext>
            </a:extLst>
          </p:cNvPr>
          <p:cNvSpPr txBox="1"/>
          <p:nvPr/>
        </p:nvSpPr>
        <p:spPr>
          <a:xfrm flipH="1">
            <a:off x="45719" y="228600"/>
            <a:ext cx="9098281" cy="1446550"/>
          </a:xfrm>
          <a:prstGeom prst="rect">
            <a:avLst/>
          </a:prstGeom>
          <a:solidFill>
            <a:srgbClr val="00397B"/>
          </a:solidFill>
        </p:spPr>
        <p:txBody>
          <a:bodyPr wrap="square" rtlCol="0">
            <a:spAutoFit/>
          </a:bodyPr>
          <a:lstStyle/>
          <a:p>
            <a:pPr algn="ctr"/>
            <a:r>
              <a:rPr lang="en-US" sz="4400" dirty="0">
                <a:solidFill>
                  <a:srgbClr val="FFCA4D"/>
                </a:solidFill>
                <a:latin typeface="Arial" panose="020B0604020202020204" pitchFamily="34" charset="0"/>
                <a:cs typeface="Arial" panose="020B0604020202020204" pitchFamily="34" charset="0"/>
              </a:rPr>
              <a:t>Secretary’s Calendar</a:t>
            </a:r>
          </a:p>
          <a:p>
            <a:pPr algn="ctr"/>
            <a:r>
              <a:rPr lang="en-US" sz="4400" dirty="0">
                <a:solidFill>
                  <a:srgbClr val="FFCA4D"/>
                </a:solidFill>
                <a:latin typeface="Arial" panose="020B0604020202020204" pitchFamily="34" charset="0"/>
                <a:cs typeface="Arial" panose="020B0604020202020204" pitchFamily="34" charset="0"/>
              </a:rPr>
              <a:t>December</a:t>
            </a:r>
          </a:p>
        </p:txBody>
      </p:sp>
      <p:sp>
        <p:nvSpPr>
          <p:cNvPr id="5" name="TextBox 4">
            <a:extLst>
              <a:ext uri="{FF2B5EF4-FFF2-40B4-BE49-F238E27FC236}">
                <a16:creationId xmlns:a16="http://schemas.microsoft.com/office/drawing/2014/main" id="{601FD04C-0A88-5C42-83A4-1F3B998A2EF7}"/>
              </a:ext>
            </a:extLst>
          </p:cNvPr>
          <p:cNvSpPr txBox="1"/>
          <p:nvPr/>
        </p:nvSpPr>
        <p:spPr>
          <a:xfrm>
            <a:off x="579119" y="2438400"/>
            <a:ext cx="8107681" cy="1077218"/>
          </a:xfrm>
          <a:prstGeom prst="rect">
            <a:avLst/>
          </a:prstGeom>
          <a:noFill/>
        </p:spPr>
        <p:txBody>
          <a:bodyPr wrap="square" rtlCol="0">
            <a:spAutoFit/>
          </a:bodyPr>
          <a:lstStyle/>
          <a:p>
            <a:endParaRPr lang="en-US" sz="3200" dirty="0">
              <a:solidFill>
                <a:schemeClr val="bg1"/>
              </a:solidFill>
            </a:endParaRPr>
          </a:p>
          <a:p>
            <a:endParaRPr lang="en-US" sz="3200" dirty="0">
              <a:solidFill>
                <a:schemeClr val="bg1"/>
              </a:solidFill>
            </a:endParaRPr>
          </a:p>
        </p:txBody>
      </p:sp>
      <p:sp>
        <p:nvSpPr>
          <p:cNvPr id="2" name="TextBox 1">
            <a:extLst>
              <a:ext uri="{FF2B5EF4-FFF2-40B4-BE49-F238E27FC236}">
                <a16:creationId xmlns:a16="http://schemas.microsoft.com/office/drawing/2014/main" id="{E043640F-42D8-534A-B1BB-9A13338BE32B}"/>
              </a:ext>
            </a:extLst>
          </p:cNvPr>
          <p:cNvSpPr txBox="1"/>
          <p:nvPr/>
        </p:nvSpPr>
        <p:spPr>
          <a:xfrm>
            <a:off x="518159" y="1841242"/>
            <a:ext cx="8229600" cy="5016758"/>
          </a:xfrm>
          <a:prstGeom prst="rect">
            <a:avLst/>
          </a:prstGeom>
          <a:noFill/>
        </p:spPr>
        <p:txBody>
          <a:bodyPr wrap="square" rtlCol="0">
            <a:spAutoFit/>
          </a:bodyPr>
          <a:lstStyle/>
          <a:p>
            <a:pPr marL="457200" indent="-457200">
              <a:buFont typeface="Arial" panose="020B0604020202020204" pitchFamily="34" charset="0"/>
              <a:buChar char="•"/>
            </a:pPr>
            <a:r>
              <a:rPr lang="en-US" sz="3200" dirty="0">
                <a:solidFill>
                  <a:schemeClr val="bg1"/>
                </a:solidFill>
              </a:rPr>
              <a:t>Make sure club membership is accurate in preparation for January 1 RI semi-annual invoicing:</a:t>
            </a:r>
          </a:p>
          <a:p>
            <a:pPr marL="914400" lvl="1" indent="-457200">
              <a:buFont typeface="Wingdings" pitchFamily="2" charset="2"/>
              <a:buChar char="§"/>
            </a:pPr>
            <a:r>
              <a:rPr lang="en-US" sz="3200" dirty="0">
                <a:solidFill>
                  <a:schemeClr val="bg1"/>
                </a:solidFill>
              </a:rPr>
              <a:t>Make sure new members are added</a:t>
            </a:r>
          </a:p>
          <a:p>
            <a:pPr marL="914400" lvl="1" indent="-457200">
              <a:buFont typeface="Wingdings" pitchFamily="2" charset="2"/>
              <a:buChar char="§"/>
            </a:pPr>
            <a:r>
              <a:rPr lang="en-US" sz="3200" dirty="0">
                <a:solidFill>
                  <a:schemeClr val="bg1"/>
                </a:solidFill>
              </a:rPr>
              <a:t>Make sure terminated members are terminated</a:t>
            </a:r>
          </a:p>
          <a:p>
            <a:pPr lvl="2"/>
            <a:r>
              <a:rPr lang="en-US" sz="3200" dirty="0">
                <a:solidFill>
                  <a:schemeClr val="bg1"/>
                </a:solidFill>
              </a:rPr>
              <a:t>	</a:t>
            </a:r>
          </a:p>
          <a:p>
            <a:pPr marL="457200" indent="-457200">
              <a:buFont typeface="Arial" panose="020B0604020202020204" pitchFamily="34" charset="0"/>
              <a:buChar char="•"/>
            </a:pPr>
            <a:r>
              <a:rPr lang="en-US" sz="3200" dirty="0">
                <a:solidFill>
                  <a:schemeClr val="bg1"/>
                </a:solidFill>
              </a:rPr>
              <a:t>Use Member Compare in </a:t>
            </a:r>
            <a:r>
              <a:rPr lang="en-US" sz="3200" dirty="0" err="1">
                <a:solidFill>
                  <a:schemeClr val="bg1"/>
                </a:solidFill>
              </a:rPr>
              <a:t>DACdb</a:t>
            </a:r>
            <a:r>
              <a:rPr lang="en-US" sz="3200" dirty="0">
                <a:solidFill>
                  <a:schemeClr val="bg1"/>
                </a:solidFill>
              </a:rPr>
              <a:t> to reconcile member data in the two databases </a:t>
            </a:r>
          </a:p>
        </p:txBody>
      </p:sp>
    </p:spTree>
    <p:extLst>
      <p:ext uri="{BB962C8B-B14F-4D97-AF65-F5344CB8AC3E}">
        <p14:creationId xmlns:p14="http://schemas.microsoft.com/office/powerpoint/2010/main" val="2534570432"/>
      </p:ext>
    </p:extLst>
  </p:cSld>
  <p:clrMapOvr>
    <a:masterClrMapping/>
  </p:clrMapOvr>
  <p:transition spd="slow">
    <p:zoom/>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E37601-9577-974C-A416-2D0FDDD8E127}"/>
              </a:ext>
            </a:extLst>
          </p:cNvPr>
          <p:cNvSpPr txBox="1"/>
          <p:nvPr/>
        </p:nvSpPr>
        <p:spPr>
          <a:xfrm flipH="1">
            <a:off x="45719" y="228600"/>
            <a:ext cx="9098281" cy="1446550"/>
          </a:xfrm>
          <a:prstGeom prst="rect">
            <a:avLst/>
          </a:prstGeom>
          <a:solidFill>
            <a:srgbClr val="00397B"/>
          </a:solidFill>
        </p:spPr>
        <p:txBody>
          <a:bodyPr wrap="square" rtlCol="0">
            <a:spAutoFit/>
          </a:bodyPr>
          <a:lstStyle/>
          <a:p>
            <a:pPr algn="ctr"/>
            <a:r>
              <a:rPr lang="en-US" sz="4400" dirty="0">
                <a:solidFill>
                  <a:srgbClr val="FFCA4D"/>
                </a:solidFill>
                <a:latin typeface="Arial" panose="020B0604020202020204" pitchFamily="34" charset="0"/>
                <a:cs typeface="Arial" panose="020B0604020202020204" pitchFamily="34" charset="0"/>
              </a:rPr>
              <a:t>Secretary’s Calendar</a:t>
            </a:r>
          </a:p>
          <a:p>
            <a:pPr algn="ctr"/>
            <a:r>
              <a:rPr lang="en-US" sz="4400" dirty="0">
                <a:solidFill>
                  <a:srgbClr val="FFCA4D"/>
                </a:solidFill>
                <a:latin typeface="Arial" panose="020B0604020202020204" pitchFamily="34" charset="0"/>
                <a:cs typeface="Arial" panose="020B0604020202020204" pitchFamily="34" charset="0"/>
              </a:rPr>
              <a:t>January/February</a:t>
            </a:r>
          </a:p>
        </p:txBody>
      </p:sp>
      <p:sp>
        <p:nvSpPr>
          <p:cNvPr id="5" name="TextBox 4">
            <a:extLst>
              <a:ext uri="{FF2B5EF4-FFF2-40B4-BE49-F238E27FC236}">
                <a16:creationId xmlns:a16="http://schemas.microsoft.com/office/drawing/2014/main" id="{601FD04C-0A88-5C42-83A4-1F3B998A2EF7}"/>
              </a:ext>
            </a:extLst>
          </p:cNvPr>
          <p:cNvSpPr txBox="1"/>
          <p:nvPr/>
        </p:nvSpPr>
        <p:spPr>
          <a:xfrm>
            <a:off x="579119" y="2438400"/>
            <a:ext cx="8107681" cy="1077218"/>
          </a:xfrm>
          <a:prstGeom prst="rect">
            <a:avLst/>
          </a:prstGeom>
          <a:noFill/>
        </p:spPr>
        <p:txBody>
          <a:bodyPr wrap="square" rtlCol="0">
            <a:spAutoFit/>
          </a:bodyPr>
          <a:lstStyle/>
          <a:p>
            <a:endParaRPr lang="en-US" sz="3200" dirty="0">
              <a:solidFill>
                <a:schemeClr val="bg1"/>
              </a:solidFill>
            </a:endParaRPr>
          </a:p>
          <a:p>
            <a:endParaRPr lang="en-US" sz="3200" dirty="0">
              <a:solidFill>
                <a:schemeClr val="bg1"/>
              </a:solidFill>
            </a:endParaRPr>
          </a:p>
        </p:txBody>
      </p:sp>
      <p:sp>
        <p:nvSpPr>
          <p:cNvPr id="2" name="TextBox 1">
            <a:extLst>
              <a:ext uri="{FF2B5EF4-FFF2-40B4-BE49-F238E27FC236}">
                <a16:creationId xmlns:a16="http://schemas.microsoft.com/office/drawing/2014/main" id="{E043640F-42D8-534A-B1BB-9A13338BE32B}"/>
              </a:ext>
            </a:extLst>
          </p:cNvPr>
          <p:cNvSpPr txBox="1"/>
          <p:nvPr/>
        </p:nvSpPr>
        <p:spPr>
          <a:xfrm>
            <a:off x="662938" y="2977009"/>
            <a:ext cx="7863841" cy="1569660"/>
          </a:xfrm>
          <a:prstGeom prst="rect">
            <a:avLst/>
          </a:prstGeom>
          <a:noFill/>
        </p:spPr>
        <p:txBody>
          <a:bodyPr wrap="square" rtlCol="0">
            <a:spAutoFit/>
          </a:bodyPr>
          <a:lstStyle/>
          <a:p>
            <a:r>
              <a:rPr lang="en-US" sz="3200" dirty="0">
                <a:solidFill>
                  <a:schemeClr val="bg1"/>
                </a:solidFill>
              </a:rPr>
              <a:t>If not delegated to Treasurer, pay club’s semi –annual RI dues (usually invoiced by the end of January)</a:t>
            </a:r>
          </a:p>
        </p:txBody>
      </p:sp>
    </p:spTree>
    <p:extLst>
      <p:ext uri="{BB962C8B-B14F-4D97-AF65-F5344CB8AC3E}">
        <p14:creationId xmlns:p14="http://schemas.microsoft.com/office/powerpoint/2010/main" val="3008939400"/>
      </p:ext>
    </p:extLst>
  </p:cSld>
  <p:clrMapOvr>
    <a:masterClrMapping/>
  </p:clrMapOvr>
  <p:transition spd="slow">
    <p:zoom/>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E37601-9577-974C-A416-2D0FDDD8E127}"/>
              </a:ext>
            </a:extLst>
          </p:cNvPr>
          <p:cNvSpPr txBox="1"/>
          <p:nvPr/>
        </p:nvSpPr>
        <p:spPr>
          <a:xfrm flipH="1">
            <a:off x="45719" y="228600"/>
            <a:ext cx="9098281" cy="1446550"/>
          </a:xfrm>
          <a:prstGeom prst="rect">
            <a:avLst/>
          </a:prstGeom>
          <a:solidFill>
            <a:srgbClr val="00397B"/>
          </a:solidFill>
        </p:spPr>
        <p:txBody>
          <a:bodyPr wrap="square" rtlCol="0">
            <a:spAutoFit/>
          </a:bodyPr>
          <a:lstStyle/>
          <a:p>
            <a:pPr algn="ctr"/>
            <a:r>
              <a:rPr lang="en-US" sz="4400" dirty="0">
                <a:solidFill>
                  <a:srgbClr val="FFCA4D"/>
                </a:solidFill>
                <a:latin typeface="Arial" panose="020B0604020202020204" pitchFamily="34" charset="0"/>
                <a:cs typeface="Arial" panose="020B0604020202020204" pitchFamily="34" charset="0"/>
              </a:rPr>
              <a:t>Secretary’s Calendar</a:t>
            </a:r>
          </a:p>
          <a:p>
            <a:pPr algn="ctr"/>
            <a:r>
              <a:rPr lang="en-US" sz="4400" dirty="0">
                <a:solidFill>
                  <a:srgbClr val="FFCA4D"/>
                </a:solidFill>
                <a:latin typeface="Arial" panose="020B0604020202020204" pitchFamily="34" charset="0"/>
                <a:cs typeface="Arial" panose="020B0604020202020204" pitchFamily="34" charset="0"/>
              </a:rPr>
              <a:t>March/April</a:t>
            </a:r>
          </a:p>
        </p:txBody>
      </p:sp>
      <p:sp>
        <p:nvSpPr>
          <p:cNvPr id="5" name="TextBox 4">
            <a:extLst>
              <a:ext uri="{FF2B5EF4-FFF2-40B4-BE49-F238E27FC236}">
                <a16:creationId xmlns:a16="http://schemas.microsoft.com/office/drawing/2014/main" id="{601FD04C-0A88-5C42-83A4-1F3B998A2EF7}"/>
              </a:ext>
            </a:extLst>
          </p:cNvPr>
          <p:cNvSpPr txBox="1"/>
          <p:nvPr/>
        </p:nvSpPr>
        <p:spPr>
          <a:xfrm>
            <a:off x="579119" y="2438400"/>
            <a:ext cx="8107681" cy="1077218"/>
          </a:xfrm>
          <a:prstGeom prst="rect">
            <a:avLst/>
          </a:prstGeom>
          <a:noFill/>
        </p:spPr>
        <p:txBody>
          <a:bodyPr wrap="square" rtlCol="0">
            <a:spAutoFit/>
          </a:bodyPr>
          <a:lstStyle/>
          <a:p>
            <a:endParaRPr lang="en-US" sz="3200" dirty="0">
              <a:solidFill>
                <a:schemeClr val="bg1"/>
              </a:solidFill>
            </a:endParaRPr>
          </a:p>
          <a:p>
            <a:endParaRPr lang="en-US" sz="3200" dirty="0">
              <a:solidFill>
                <a:schemeClr val="bg1"/>
              </a:solidFill>
            </a:endParaRPr>
          </a:p>
        </p:txBody>
      </p:sp>
      <p:sp>
        <p:nvSpPr>
          <p:cNvPr id="2" name="TextBox 1">
            <a:extLst>
              <a:ext uri="{FF2B5EF4-FFF2-40B4-BE49-F238E27FC236}">
                <a16:creationId xmlns:a16="http://schemas.microsoft.com/office/drawing/2014/main" id="{E043640F-42D8-534A-B1BB-9A13338BE32B}"/>
              </a:ext>
            </a:extLst>
          </p:cNvPr>
          <p:cNvSpPr txBox="1"/>
          <p:nvPr/>
        </p:nvSpPr>
        <p:spPr>
          <a:xfrm>
            <a:off x="662938" y="2977009"/>
            <a:ext cx="7863841" cy="1569660"/>
          </a:xfrm>
          <a:prstGeom prst="rect">
            <a:avLst/>
          </a:prstGeom>
          <a:noFill/>
        </p:spPr>
        <p:txBody>
          <a:bodyPr wrap="square" rtlCol="0">
            <a:spAutoFit/>
          </a:bodyPr>
          <a:lstStyle/>
          <a:p>
            <a:r>
              <a:rPr lang="en-US" sz="3200" dirty="0">
                <a:solidFill>
                  <a:schemeClr val="bg1"/>
                </a:solidFill>
              </a:rPr>
              <a:t>If applicable, assist President in applying for District Designated Grant.  Application is due April 30.</a:t>
            </a:r>
          </a:p>
        </p:txBody>
      </p:sp>
    </p:spTree>
    <p:extLst>
      <p:ext uri="{BB962C8B-B14F-4D97-AF65-F5344CB8AC3E}">
        <p14:creationId xmlns:p14="http://schemas.microsoft.com/office/powerpoint/2010/main" val="374723150"/>
      </p:ext>
    </p:extLst>
  </p:cSld>
  <p:clrMapOvr>
    <a:masterClrMapping/>
  </p:clrMapOvr>
  <p:transition spd="slow">
    <p:zoom/>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E37601-9577-974C-A416-2D0FDDD8E127}"/>
              </a:ext>
            </a:extLst>
          </p:cNvPr>
          <p:cNvSpPr txBox="1"/>
          <p:nvPr/>
        </p:nvSpPr>
        <p:spPr>
          <a:xfrm flipH="1">
            <a:off x="45719" y="228600"/>
            <a:ext cx="9098281" cy="1446550"/>
          </a:xfrm>
          <a:prstGeom prst="rect">
            <a:avLst/>
          </a:prstGeom>
          <a:solidFill>
            <a:srgbClr val="00397B"/>
          </a:solidFill>
        </p:spPr>
        <p:txBody>
          <a:bodyPr wrap="square" rtlCol="0">
            <a:spAutoFit/>
          </a:bodyPr>
          <a:lstStyle/>
          <a:p>
            <a:pPr algn="ctr"/>
            <a:r>
              <a:rPr lang="en-US" sz="4400" dirty="0">
                <a:solidFill>
                  <a:srgbClr val="FFCA4D"/>
                </a:solidFill>
                <a:latin typeface="Arial" panose="020B0604020202020204" pitchFamily="34" charset="0"/>
                <a:cs typeface="Arial" panose="020B0604020202020204" pitchFamily="34" charset="0"/>
              </a:rPr>
              <a:t>Secretary’s Calendar</a:t>
            </a:r>
          </a:p>
          <a:p>
            <a:pPr algn="ctr"/>
            <a:r>
              <a:rPr lang="en-US" sz="4400" dirty="0">
                <a:solidFill>
                  <a:srgbClr val="FFCA4D"/>
                </a:solidFill>
                <a:latin typeface="Arial" panose="020B0604020202020204" pitchFamily="34" charset="0"/>
                <a:cs typeface="Arial" panose="020B0604020202020204" pitchFamily="34" charset="0"/>
              </a:rPr>
              <a:t>April/May</a:t>
            </a:r>
          </a:p>
        </p:txBody>
      </p:sp>
      <p:sp>
        <p:nvSpPr>
          <p:cNvPr id="5" name="TextBox 4">
            <a:extLst>
              <a:ext uri="{FF2B5EF4-FFF2-40B4-BE49-F238E27FC236}">
                <a16:creationId xmlns:a16="http://schemas.microsoft.com/office/drawing/2014/main" id="{601FD04C-0A88-5C42-83A4-1F3B998A2EF7}"/>
              </a:ext>
            </a:extLst>
          </p:cNvPr>
          <p:cNvSpPr txBox="1"/>
          <p:nvPr/>
        </p:nvSpPr>
        <p:spPr>
          <a:xfrm>
            <a:off x="579119" y="2438400"/>
            <a:ext cx="8107681" cy="1077218"/>
          </a:xfrm>
          <a:prstGeom prst="rect">
            <a:avLst/>
          </a:prstGeom>
          <a:noFill/>
        </p:spPr>
        <p:txBody>
          <a:bodyPr wrap="square" rtlCol="0">
            <a:spAutoFit/>
          </a:bodyPr>
          <a:lstStyle/>
          <a:p>
            <a:endParaRPr lang="en-US" sz="3200" dirty="0">
              <a:solidFill>
                <a:schemeClr val="bg1"/>
              </a:solidFill>
            </a:endParaRPr>
          </a:p>
          <a:p>
            <a:endParaRPr lang="en-US" sz="3200" dirty="0">
              <a:solidFill>
                <a:schemeClr val="bg1"/>
              </a:solidFill>
            </a:endParaRPr>
          </a:p>
        </p:txBody>
      </p:sp>
      <p:sp>
        <p:nvSpPr>
          <p:cNvPr id="2" name="TextBox 1">
            <a:extLst>
              <a:ext uri="{FF2B5EF4-FFF2-40B4-BE49-F238E27FC236}">
                <a16:creationId xmlns:a16="http://schemas.microsoft.com/office/drawing/2014/main" id="{E043640F-42D8-534A-B1BB-9A13338BE32B}"/>
              </a:ext>
            </a:extLst>
          </p:cNvPr>
          <p:cNvSpPr txBox="1"/>
          <p:nvPr/>
        </p:nvSpPr>
        <p:spPr>
          <a:xfrm>
            <a:off x="640079" y="2392234"/>
            <a:ext cx="7863841" cy="4031873"/>
          </a:xfrm>
          <a:prstGeom prst="rect">
            <a:avLst/>
          </a:prstGeom>
          <a:noFill/>
        </p:spPr>
        <p:txBody>
          <a:bodyPr wrap="square" rtlCol="0">
            <a:spAutoFit/>
          </a:bodyPr>
          <a:lstStyle/>
          <a:p>
            <a:pPr marL="457200" indent="-457200">
              <a:buFont typeface="Arial" panose="020B0604020202020204" pitchFamily="34" charset="0"/>
              <a:buChar char="•"/>
            </a:pPr>
            <a:r>
              <a:rPr lang="en-US" sz="3200" dirty="0">
                <a:solidFill>
                  <a:schemeClr val="bg1"/>
                </a:solidFill>
              </a:rPr>
              <a:t>Assist President with completion of Club Planning Guide.  Guide is due May 15.</a:t>
            </a:r>
          </a:p>
          <a:p>
            <a:pPr marL="457200" indent="-457200">
              <a:buFont typeface="Arial" panose="020B0604020202020204" pitchFamily="34" charset="0"/>
              <a:buChar char="•"/>
            </a:pPr>
            <a:endParaRPr lang="en-US" sz="3200" dirty="0">
              <a:solidFill>
                <a:schemeClr val="bg1"/>
              </a:solidFill>
            </a:endParaRPr>
          </a:p>
          <a:p>
            <a:pPr marL="457200" indent="-457200">
              <a:buFont typeface="Arial" panose="020B0604020202020204" pitchFamily="34" charset="0"/>
              <a:buChar char="•"/>
            </a:pPr>
            <a:r>
              <a:rPr lang="en-US" sz="3200" dirty="0">
                <a:solidFill>
                  <a:schemeClr val="bg1"/>
                </a:solidFill>
              </a:rPr>
              <a:t>If not delegated to Treasurer, work with President and board to develop next year’s operating budget.  Board needs to approve budget before it is presented to club members for approval.</a:t>
            </a:r>
          </a:p>
        </p:txBody>
      </p:sp>
    </p:spTree>
    <p:extLst>
      <p:ext uri="{BB962C8B-B14F-4D97-AF65-F5344CB8AC3E}">
        <p14:creationId xmlns:p14="http://schemas.microsoft.com/office/powerpoint/2010/main" val="2936640469"/>
      </p:ext>
    </p:extLst>
  </p:cSld>
  <p:clrMapOvr>
    <a:masterClrMapping/>
  </p:clrMapOvr>
  <p:transition spd="slow">
    <p:zoom/>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E37601-9577-974C-A416-2D0FDDD8E127}"/>
              </a:ext>
            </a:extLst>
          </p:cNvPr>
          <p:cNvSpPr txBox="1"/>
          <p:nvPr/>
        </p:nvSpPr>
        <p:spPr>
          <a:xfrm flipH="1">
            <a:off x="45719" y="228600"/>
            <a:ext cx="9098281" cy="1446550"/>
          </a:xfrm>
          <a:prstGeom prst="rect">
            <a:avLst/>
          </a:prstGeom>
          <a:solidFill>
            <a:srgbClr val="00397B"/>
          </a:solidFill>
        </p:spPr>
        <p:txBody>
          <a:bodyPr wrap="square" rtlCol="0">
            <a:spAutoFit/>
          </a:bodyPr>
          <a:lstStyle/>
          <a:p>
            <a:pPr algn="ctr"/>
            <a:r>
              <a:rPr lang="en-US" sz="4400" dirty="0">
                <a:solidFill>
                  <a:srgbClr val="FFCA4D"/>
                </a:solidFill>
                <a:latin typeface="Arial" panose="020B0604020202020204" pitchFamily="34" charset="0"/>
                <a:cs typeface="Arial" panose="020B0604020202020204" pitchFamily="34" charset="0"/>
              </a:rPr>
              <a:t>Secretary’s Calendar</a:t>
            </a:r>
          </a:p>
          <a:p>
            <a:pPr algn="ctr"/>
            <a:r>
              <a:rPr lang="en-US" sz="4400" dirty="0">
                <a:solidFill>
                  <a:srgbClr val="FFCA4D"/>
                </a:solidFill>
                <a:latin typeface="Arial" panose="020B0604020202020204" pitchFamily="34" charset="0"/>
                <a:cs typeface="Arial" panose="020B0604020202020204" pitchFamily="34" charset="0"/>
              </a:rPr>
              <a:t>May/June</a:t>
            </a:r>
          </a:p>
        </p:txBody>
      </p:sp>
      <p:sp>
        <p:nvSpPr>
          <p:cNvPr id="5" name="TextBox 4">
            <a:extLst>
              <a:ext uri="{FF2B5EF4-FFF2-40B4-BE49-F238E27FC236}">
                <a16:creationId xmlns:a16="http://schemas.microsoft.com/office/drawing/2014/main" id="{601FD04C-0A88-5C42-83A4-1F3B998A2EF7}"/>
              </a:ext>
            </a:extLst>
          </p:cNvPr>
          <p:cNvSpPr txBox="1"/>
          <p:nvPr/>
        </p:nvSpPr>
        <p:spPr>
          <a:xfrm>
            <a:off x="579119" y="2438400"/>
            <a:ext cx="8107681" cy="1077218"/>
          </a:xfrm>
          <a:prstGeom prst="rect">
            <a:avLst/>
          </a:prstGeom>
          <a:noFill/>
        </p:spPr>
        <p:txBody>
          <a:bodyPr wrap="square" rtlCol="0">
            <a:spAutoFit/>
          </a:bodyPr>
          <a:lstStyle/>
          <a:p>
            <a:endParaRPr lang="en-US" sz="3200" dirty="0">
              <a:solidFill>
                <a:schemeClr val="bg1"/>
              </a:solidFill>
            </a:endParaRPr>
          </a:p>
          <a:p>
            <a:endParaRPr lang="en-US" sz="3200" dirty="0">
              <a:solidFill>
                <a:schemeClr val="bg1"/>
              </a:solidFill>
            </a:endParaRPr>
          </a:p>
        </p:txBody>
      </p:sp>
      <p:sp>
        <p:nvSpPr>
          <p:cNvPr id="2" name="TextBox 1">
            <a:extLst>
              <a:ext uri="{FF2B5EF4-FFF2-40B4-BE49-F238E27FC236}">
                <a16:creationId xmlns:a16="http://schemas.microsoft.com/office/drawing/2014/main" id="{E043640F-42D8-534A-B1BB-9A13338BE32B}"/>
              </a:ext>
            </a:extLst>
          </p:cNvPr>
          <p:cNvSpPr txBox="1"/>
          <p:nvPr/>
        </p:nvSpPr>
        <p:spPr>
          <a:xfrm>
            <a:off x="640079" y="2392234"/>
            <a:ext cx="7863841" cy="2554545"/>
          </a:xfrm>
          <a:prstGeom prst="rect">
            <a:avLst/>
          </a:prstGeom>
          <a:noFill/>
        </p:spPr>
        <p:txBody>
          <a:bodyPr wrap="square" rtlCol="0">
            <a:spAutoFit/>
          </a:bodyPr>
          <a:lstStyle/>
          <a:p>
            <a:pPr marL="457200" indent="-457200">
              <a:buFont typeface="Arial" panose="020B0604020202020204" pitchFamily="34" charset="0"/>
              <a:buChar char="•"/>
            </a:pPr>
            <a:r>
              <a:rPr lang="en-US" sz="3200" dirty="0">
                <a:solidFill>
                  <a:schemeClr val="bg1"/>
                </a:solidFill>
              </a:rPr>
              <a:t>Take minutes at club assembly held to approve next year’s budget.</a:t>
            </a:r>
          </a:p>
          <a:p>
            <a:pPr marL="457200" indent="-457200">
              <a:buFont typeface="Arial" panose="020B0604020202020204" pitchFamily="34" charset="0"/>
              <a:buChar char="•"/>
            </a:pPr>
            <a:endParaRPr lang="en-US" sz="3200" dirty="0">
              <a:solidFill>
                <a:schemeClr val="bg1"/>
              </a:solidFill>
            </a:endParaRPr>
          </a:p>
          <a:p>
            <a:pPr marL="457200" indent="-457200">
              <a:buFont typeface="Arial" panose="020B0604020202020204" pitchFamily="34" charset="0"/>
              <a:buChar char="•"/>
            </a:pPr>
            <a:r>
              <a:rPr lang="en-US" sz="3200" dirty="0">
                <a:solidFill>
                  <a:schemeClr val="bg1"/>
                </a:solidFill>
              </a:rPr>
              <a:t>See earlier slide Secretary’s Calendar June</a:t>
            </a:r>
          </a:p>
        </p:txBody>
      </p:sp>
    </p:spTree>
    <p:extLst>
      <p:ext uri="{BB962C8B-B14F-4D97-AF65-F5344CB8AC3E}">
        <p14:creationId xmlns:p14="http://schemas.microsoft.com/office/powerpoint/2010/main" val="1458578799"/>
      </p:ext>
    </p:extLst>
  </p:cSld>
  <p:clrMapOvr>
    <a:masterClrMapping/>
  </p:clrMapOvr>
  <p:transition spd="slow">
    <p:zoom/>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E37601-9577-974C-A416-2D0FDDD8E127}"/>
              </a:ext>
            </a:extLst>
          </p:cNvPr>
          <p:cNvSpPr txBox="1"/>
          <p:nvPr/>
        </p:nvSpPr>
        <p:spPr>
          <a:xfrm flipH="1">
            <a:off x="45719" y="228600"/>
            <a:ext cx="9098281" cy="769441"/>
          </a:xfrm>
          <a:prstGeom prst="rect">
            <a:avLst/>
          </a:prstGeom>
          <a:solidFill>
            <a:srgbClr val="00397B"/>
          </a:solidFill>
        </p:spPr>
        <p:txBody>
          <a:bodyPr wrap="square" rtlCol="0">
            <a:spAutoFit/>
          </a:bodyPr>
          <a:lstStyle/>
          <a:p>
            <a:pPr algn="ctr"/>
            <a:r>
              <a:rPr lang="en-US" sz="4400" dirty="0">
                <a:solidFill>
                  <a:srgbClr val="FFCA4D"/>
                </a:solidFill>
                <a:latin typeface="Arial" panose="020B0604020202020204" pitchFamily="34" charset="0"/>
                <a:cs typeface="Arial" panose="020B0604020202020204" pitchFamily="34" charset="0"/>
              </a:rPr>
              <a:t>2022 Council on Legislation</a:t>
            </a:r>
          </a:p>
        </p:txBody>
      </p:sp>
      <p:sp>
        <p:nvSpPr>
          <p:cNvPr id="5" name="TextBox 4">
            <a:extLst>
              <a:ext uri="{FF2B5EF4-FFF2-40B4-BE49-F238E27FC236}">
                <a16:creationId xmlns:a16="http://schemas.microsoft.com/office/drawing/2014/main" id="{601FD04C-0A88-5C42-83A4-1F3B998A2EF7}"/>
              </a:ext>
            </a:extLst>
          </p:cNvPr>
          <p:cNvSpPr txBox="1"/>
          <p:nvPr/>
        </p:nvSpPr>
        <p:spPr>
          <a:xfrm>
            <a:off x="579119" y="2438400"/>
            <a:ext cx="8107681" cy="1077218"/>
          </a:xfrm>
          <a:prstGeom prst="rect">
            <a:avLst/>
          </a:prstGeom>
          <a:noFill/>
        </p:spPr>
        <p:txBody>
          <a:bodyPr wrap="square" rtlCol="0">
            <a:spAutoFit/>
          </a:bodyPr>
          <a:lstStyle/>
          <a:p>
            <a:endParaRPr lang="en-US" sz="3200" dirty="0">
              <a:solidFill>
                <a:schemeClr val="bg1"/>
              </a:solidFill>
            </a:endParaRPr>
          </a:p>
          <a:p>
            <a:endParaRPr lang="en-US" sz="3200" dirty="0">
              <a:solidFill>
                <a:schemeClr val="bg1"/>
              </a:solidFill>
            </a:endParaRPr>
          </a:p>
        </p:txBody>
      </p:sp>
      <p:sp>
        <p:nvSpPr>
          <p:cNvPr id="4" name="TextBox 3">
            <a:extLst>
              <a:ext uri="{FF2B5EF4-FFF2-40B4-BE49-F238E27FC236}">
                <a16:creationId xmlns:a16="http://schemas.microsoft.com/office/drawing/2014/main" id="{224EBB12-9BD7-B544-BA6A-E8242132F253}"/>
              </a:ext>
            </a:extLst>
          </p:cNvPr>
          <p:cNvSpPr txBox="1"/>
          <p:nvPr/>
        </p:nvSpPr>
        <p:spPr>
          <a:xfrm>
            <a:off x="457200" y="1828800"/>
            <a:ext cx="8534399" cy="4524315"/>
          </a:xfrm>
          <a:prstGeom prst="rect">
            <a:avLst/>
          </a:prstGeom>
          <a:noFill/>
        </p:spPr>
        <p:txBody>
          <a:bodyPr wrap="square" rtlCol="0">
            <a:spAutoFit/>
          </a:bodyPr>
          <a:lstStyle/>
          <a:p>
            <a:r>
              <a:rPr lang="en-US" sz="3200" dirty="0">
                <a:solidFill>
                  <a:schemeClr val="bg1"/>
                </a:solidFill>
              </a:rPr>
              <a:t>Brand new changes affecting Secretaries as of July 1, 2022:</a:t>
            </a:r>
          </a:p>
          <a:p>
            <a:endParaRPr lang="en-US" sz="3200" dirty="0">
              <a:solidFill>
                <a:schemeClr val="bg1"/>
              </a:solidFill>
            </a:endParaRPr>
          </a:p>
          <a:p>
            <a:pPr marL="457200" indent="-457200">
              <a:buFont typeface="Arial" panose="020B0604020202020204" pitchFamily="34" charset="0"/>
              <a:buChar char="•"/>
            </a:pPr>
            <a:r>
              <a:rPr lang="en-US" sz="3200" dirty="0">
                <a:solidFill>
                  <a:schemeClr val="bg1"/>
                </a:solidFill>
              </a:rPr>
              <a:t>Club boards now must provide meeting minutes to club members within 30 days</a:t>
            </a:r>
          </a:p>
          <a:p>
            <a:endParaRPr lang="en-US" sz="3200" dirty="0">
              <a:solidFill>
                <a:schemeClr val="bg1"/>
              </a:solidFill>
            </a:endParaRPr>
          </a:p>
          <a:p>
            <a:pPr marL="457200" indent="-457200">
              <a:buFont typeface="Arial" panose="020B0604020202020204" pitchFamily="34" charset="0"/>
              <a:buChar char="•"/>
            </a:pPr>
            <a:r>
              <a:rPr lang="en-US" sz="3200" dirty="0">
                <a:solidFill>
                  <a:schemeClr val="bg1"/>
                </a:solidFill>
              </a:rPr>
              <a:t>Clubs no longer have to report monthly attendance to the District Governor</a:t>
            </a:r>
          </a:p>
          <a:p>
            <a:endParaRPr lang="en-US" sz="3200" dirty="0">
              <a:solidFill>
                <a:schemeClr val="bg1"/>
              </a:solidFill>
            </a:endParaRPr>
          </a:p>
        </p:txBody>
      </p:sp>
    </p:spTree>
    <p:extLst>
      <p:ext uri="{BB962C8B-B14F-4D97-AF65-F5344CB8AC3E}">
        <p14:creationId xmlns:p14="http://schemas.microsoft.com/office/powerpoint/2010/main" val="3016680054"/>
      </p:ext>
    </p:extLst>
  </p:cSld>
  <p:clrMapOvr>
    <a:masterClrMapping/>
  </p:clrMapOvr>
  <p:transition spd="slow">
    <p:zo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E37601-9577-974C-A416-2D0FDDD8E127}"/>
              </a:ext>
            </a:extLst>
          </p:cNvPr>
          <p:cNvSpPr txBox="1"/>
          <p:nvPr/>
        </p:nvSpPr>
        <p:spPr>
          <a:xfrm flipH="1">
            <a:off x="45719" y="2665010"/>
            <a:ext cx="9098281" cy="1446550"/>
          </a:xfrm>
          <a:prstGeom prst="rect">
            <a:avLst/>
          </a:prstGeom>
          <a:solidFill>
            <a:srgbClr val="00397B"/>
          </a:solidFill>
        </p:spPr>
        <p:txBody>
          <a:bodyPr wrap="square" rtlCol="0">
            <a:spAutoFit/>
          </a:bodyPr>
          <a:lstStyle/>
          <a:p>
            <a:pPr algn="ctr"/>
            <a:r>
              <a:rPr lang="en-US" sz="4400" dirty="0">
                <a:solidFill>
                  <a:srgbClr val="FFCA4D"/>
                </a:solidFill>
                <a:latin typeface="Arial" panose="020B0604020202020204" pitchFamily="34" charset="0"/>
                <a:cs typeface="Arial" panose="020B0604020202020204" pitchFamily="34" charset="0"/>
              </a:rPr>
              <a:t>Keeping Membership Records / Reporting Changes in Membership</a:t>
            </a:r>
          </a:p>
        </p:txBody>
      </p:sp>
    </p:spTree>
    <p:extLst>
      <p:ext uri="{BB962C8B-B14F-4D97-AF65-F5344CB8AC3E}">
        <p14:creationId xmlns:p14="http://schemas.microsoft.com/office/powerpoint/2010/main" val="3456268090"/>
      </p:ext>
    </p:extLst>
  </p:cSld>
  <p:clrMapOvr>
    <a:masterClrMapping/>
  </p:clrMapOvr>
  <p:transition spd="slow">
    <p:zoom/>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E37601-9577-974C-A416-2D0FDDD8E127}"/>
              </a:ext>
            </a:extLst>
          </p:cNvPr>
          <p:cNvSpPr txBox="1"/>
          <p:nvPr/>
        </p:nvSpPr>
        <p:spPr>
          <a:xfrm flipH="1">
            <a:off x="45719" y="228600"/>
            <a:ext cx="9098281" cy="769441"/>
          </a:xfrm>
          <a:prstGeom prst="rect">
            <a:avLst/>
          </a:prstGeom>
          <a:solidFill>
            <a:srgbClr val="00397B"/>
          </a:solidFill>
        </p:spPr>
        <p:txBody>
          <a:bodyPr wrap="square" rtlCol="0">
            <a:spAutoFit/>
          </a:bodyPr>
          <a:lstStyle/>
          <a:p>
            <a:pPr algn="ctr"/>
            <a:r>
              <a:rPr lang="en-US" sz="4400" dirty="0">
                <a:solidFill>
                  <a:srgbClr val="FFCA4D"/>
                </a:solidFill>
                <a:latin typeface="Arial" panose="020B0604020202020204" pitchFamily="34" charset="0"/>
                <a:cs typeface="Arial" panose="020B0604020202020204" pitchFamily="34" charset="0"/>
              </a:rPr>
              <a:t>2022 Council on Legislation</a:t>
            </a:r>
          </a:p>
        </p:txBody>
      </p:sp>
      <p:sp>
        <p:nvSpPr>
          <p:cNvPr id="5" name="TextBox 4">
            <a:extLst>
              <a:ext uri="{FF2B5EF4-FFF2-40B4-BE49-F238E27FC236}">
                <a16:creationId xmlns:a16="http://schemas.microsoft.com/office/drawing/2014/main" id="{601FD04C-0A88-5C42-83A4-1F3B998A2EF7}"/>
              </a:ext>
            </a:extLst>
          </p:cNvPr>
          <p:cNvSpPr txBox="1"/>
          <p:nvPr/>
        </p:nvSpPr>
        <p:spPr>
          <a:xfrm>
            <a:off x="579119" y="2438400"/>
            <a:ext cx="8107681" cy="1077218"/>
          </a:xfrm>
          <a:prstGeom prst="rect">
            <a:avLst/>
          </a:prstGeom>
          <a:noFill/>
        </p:spPr>
        <p:txBody>
          <a:bodyPr wrap="square" rtlCol="0">
            <a:spAutoFit/>
          </a:bodyPr>
          <a:lstStyle/>
          <a:p>
            <a:endParaRPr lang="en-US" sz="3200" dirty="0">
              <a:solidFill>
                <a:schemeClr val="bg1"/>
              </a:solidFill>
            </a:endParaRPr>
          </a:p>
          <a:p>
            <a:endParaRPr lang="en-US" sz="3200" dirty="0">
              <a:solidFill>
                <a:schemeClr val="bg1"/>
              </a:solidFill>
            </a:endParaRPr>
          </a:p>
        </p:txBody>
      </p:sp>
      <p:sp>
        <p:nvSpPr>
          <p:cNvPr id="4" name="TextBox 3">
            <a:extLst>
              <a:ext uri="{FF2B5EF4-FFF2-40B4-BE49-F238E27FC236}">
                <a16:creationId xmlns:a16="http://schemas.microsoft.com/office/drawing/2014/main" id="{224EBB12-9BD7-B544-BA6A-E8242132F253}"/>
              </a:ext>
            </a:extLst>
          </p:cNvPr>
          <p:cNvSpPr txBox="1"/>
          <p:nvPr/>
        </p:nvSpPr>
        <p:spPr>
          <a:xfrm>
            <a:off x="327659" y="2351782"/>
            <a:ext cx="8534399" cy="1077218"/>
          </a:xfrm>
          <a:prstGeom prst="rect">
            <a:avLst/>
          </a:prstGeom>
          <a:noFill/>
        </p:spPr>
        <p:txBody>
          <a:bodyPr wrap="square" rtlCol="0">
            <a:spAutoFit/>
          </a:bodyPr>
          <a:lstStyle/>
          <a:p>
            <a:endParaRPr lang="en-US" sz="3200" dirty="0">
              <a:solidFill>
                <a:schemeClr val="bg1"/>
              </a:solidFill>
            </a:endParaRPr>
          </a:p>
          <a:p>
            <a:endParaRPr lang="en-US" sz="3200" dirty="0">
              <a:solidFill>
                <a:schemeClr val="bg1"/>
              </a:solidFill>
            </a:endParaRPr>
          </a:p>
        </p:txBody>
      </p:sp>
      <p:sp>
        <p:nvSpPr>
          <p:cNvPr id="2" name="TextBox 1">
            <a:extLst>
              <a:ext uri="{FF2B5EF4-FFF2-40B4-BE49-F238E27FC236}">
                <a16:creationId xmlns:a16="http://schemas.microsoft.com/office/drawing/2014/main" id="{A1931B9A-53F9-3549-BBA7-ECF761E4C762}"/>
              </a:ext>
            </a:extLst>
          </p:cNvPr>
          <p:cNvSpPr txBox="1"/>
          <p:nvPr/>
        </p:nvSpPr>
        <p:spPr>
          <a:xfrm>
            <a:off x="579119" y="1600200"/>
            <a:ext cx="7985762" cy="3046988"/>
          </a:xfrm>
          <a:prstGeom prst="rect">
            <a:avLst/>
          </a:prstGeom>
          <a:noFill/>
        </p:spPr>
        <p:txBody>
          <a:bodyPr wrap="square" rtlCol="0">
            <a:spAutoFit/>
          </a:bodyPr>
          <a:lstStyle/>
          <a:p>
            <a:pPr marL="457200" indent="-457200">
              <a:buFont typeface="Arial" panose="020B0604020202020204" pitchFamily="34" charset="0"/>
              <a:buChar char="•"/>
            </a:pPr>
            <a:r>
              <a:rPr lang="en-US" sz="3200" dirty="0">
                <a:solidFill>
                  <a:schemeClr val="bg1"/>
                </a:solidFill>
              </a:rPr>
              <a:t>Club boards no longer have to approve Rule of 85 attendance requests by members</a:t>
            </a:r>
          </a:p>
          <a:p>
            <a:endParaRPr lang="en-US" sz="3200" dirty="0">
              <a:solidFill>
                <a:schemeClr val="bg1"/>
              </a:solidFill>
            </a:endParaRPr>
          </a:p>
          <a:p>
            <a:pPr marL="457200" indent="-457200">
              <a:buFont typeface="Arial" panose="020B0604020202020204" pitchFamily="34" charset="0"/>
              <a:buChar char="•"/>
            </a:pPr>
            <a:r>
              <a:rPr lang="en-US" sz="3200" dirty="0">
                <a:solidFill>
                  <a:schemeClr val="bg1"/>
                </a:solidFill>
              </a:rPr>
              <a:t>For a complete set of adopted enactments:</a:t>
            </a:r>
          </a:p>
        </p:txBody>
      </p:sp>
      <p:sp>
        <p:nvSpPr>
          <p:cNvPr id="6" name="TextBox 5">
            <a:extLst>
              <a:ext uri="{FF2B5EF4-FFF2-40B4-BE49-F238E27FC236}">
                <a16:creationId xmlns:a16="http://schemas.microsoft.com/office/drawing/2014/main" id="{B03F522A-F443-464D-B779-D962EE50761E}"/>
              </a:ext>
            </a:extLst>
          </p:cNvPr>
          <p:cNvSpPr txBox="1"/>
          <p:nvPr/>
        </p:nvSpPr>
        <p:spPr>
          <a:xfrm>
            <a:off x="45719" y="5105400"/>
            <a:ext cx="9098281" cy="369332"/>
          </a:xfrm>
          <a:prstGeom prst="rect">
            <a:avLst/>
          </a:prstGeom>
          <a:noFill/>
        </p:spPr>
        <p:txBody>
          <a:bodyPr wrap="square" rtlCol="0">
            <a:spAutoFit/>
          </a:bodyPr>
          <a:lstStyle/>
          <a:p>
            <a:pPr algn="ctr"/>
            <a:r>
              <a:rPr lang="en-US" sz="1800" dirty="0">
                <a:solidFill>
                  <a:schemeClr val="bg1"/>
                </a:solidFill>
              </a:rPr>
              <a:t>www.rizones33-34.org/wp-content/uploads/2022/04/col22-adopted-legislation-en.pdg</a:t>
            </a:r>
          </a:p>
        </p:txBody>
      </p:sp>
    </p:spTree>
    <p:extLst>
      <p:ext uri="{BB962C8B-B14F-4D97-AF65-F5344CB8AC3E}">
        <p14:creationId xmlns:p14="http://schemas.microsoft.com/office/powerpoint/2010/main" val="483884549"/>
      </p:ext>
    </p:extLst>
  </p:cSld>
  <p:clrMapOvr>
    <a:masterClrMapping/>
  </p:clrMapOvr>
  <p:transition spd="slow">
    <p:zoom/>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E37601-9577-974C-A416-2D0FDDD8E127}"/>
              </a:ext>
            </a:extLst>
          </p:cNvPr>
          <p:cNvSpPr txBox="1"/>
          <p:nvPr/>
        </p:nvSpPr>
        <p:spPr>
          <a:xfrm flipH="1">
            <a:off x="45719" y="228600"/>
            <a:ext cx="9098281" cy="769441"/>
          </a:xfrm>
          <a:prstGeom prst="rect">
            <a:avLst/>
          </a:prstGeom>
          <a:solidFill>
            <a:srgbClr val="00397B"/>
          </a:solidFill>
        </p:spPr>
        <p:txBody>
          <a:bodyPr wrap="square" rtlCol="0">
            <a:spAutoFit/>
          </a:bodyPr>
          <a:lstStyle/>
          <a:p>
            <a:pPr algn="ctr"/>
            <a:r>
              <a:rPr lang="en-US" sz="4400" dirty="0">
                <a:solidFill>
                  <a:srgbClr val="FFCA4D"/>
                </a:solidFill>
                <a:latin typeface="Arial" panose="020B0604020202020204" pitchFamily="34" charset="0"/>
                <a:cs typeface="Arial" panose="020B0604020202020204" pitchFamily="34" charset="0"/>
              </a:rPr>
              <a:t>Questions?</a:t>
            </a:r>
          </a:p>
        </p:txBody>
      </p:sp>
      <p:sp>
        <p:nvSpPr>
          <p:cNvPr id="13" name="TextBox 12">
            <a:extLst>
              <a:ext uri="{FF2B5EF4-FFF2-40B4-BE49-F238E27FC236}">
                <a16:creationId xmlns:a16="http://schemas.microsoft.com/office/drawing/2014/main" id="{79F166C2-B116-0D44-AB9C-5CD8EACC976B}"/>
              </a:ext>
            </a:extLst>
          </p:cNvPr>
          <p:cNvSpPr txBox="1"/>
          <p:nvPr/>
        </p:nvSpPr>
        <p:spPr>
          <a:xfrm>
            <a:off x="152400" y="2362200"/>
            <a:ext cx="8839199" cy="1685846"/>
          </a:xfrm>
          <a:prstGeom prst="rect">
            <a:avLst/>
          </a:prstGeom>
          <a:noFill/>
        </p:spPr>
        <p:txBody>
          <a:bodyPr wrap="square" rtlCol="0">
            <a:spAutoFit/>
          </a:bodyPr>
          <a:lstStyle/>
          <a:p>
            <a:pPr algn="ctr">
              <a:lnSpc>
                <a:spcPct val="150000"/>
              </a:lnSpc>
            </a:pPr>
            <a:r>
              <a:rPr lang="en-US" dirty="0">
                <a:solidFill>
                  <a:schemeClr val="bg1"/>
                </a:solidFill>
              </a:rPr>
              <a:t>District Secretary – Dave Knapp </a:t>
            </a:r>
            <a:r>
              <a:rPr lang="en-US" b="1" u="sng" dirty="0">
                <a:solidFill>
                  <a:schemeClr val="bg1"/>
                </a:solidFill>
              </a:rPr>
              <a:t>Secretary@Rotary7750.org</a:t>
            </a:r>
          </a:p>
          <a:p>
            <a:pPr algn="ctr">
              <a:lnSpc>
                <a:spcPct val="150000"/>
              </a:lnSpc>
            </a:pPr>
            <a:r>
              <a:rPr lang="en-US" dirty="0">
                <a:solidFill>
                  <a:schemeClr val="bg1"/>
                </a:solidFill>
              </a:rPr>
              <a:t>District Administrator – Faith Line – </a:t>
            </a:r>
            <a:r>
              <a:rPr lang="en-US" b="1" u="sng" dirty="0">
                <a:solidFill>
                  <a:schemeClr val="bg1"/>
                </a:solidFill>
              </a:rPr>
              <a:t>Admin@Rotary7750.org</a:t>
            </a:r>
          </a:p>
          <a:p>
            <a:pPr algn="ctr">
              <a:lnSpc>
                <a:spcPct val="150000"/>
              </a:lnSpc>
            </a:pPr>
            <a:r>
              <a:rPr lang="en-US" dirty="0">
                <a:solidFill>
                  <a:schemeClr val="bg1"/>
                </a:solidFill>
              </a:rPr>
              <a:t>IT Support – Terry Weaver – </a:t>
            </a:r>
            <a:r>
              <a:rPr lang="en-US" b="1" u="sng" dirty="0">
                <a:solidFill>
                  <a:schemeClr val="bg1"/>
                </a:solidFill>
              </a:rPr>
              <a:t>ITSupport@Rotary7750.org</a:t>
            </a:r>
          </a:p>
        </p:txBody>
      </p:sp>
    </p:spTree>
    <p:extLst>
      <p:ext uri="{BB962C8B-B14F-4D97-AF65-F5344CB8AC3E}">
        <p14:creationId xmlns:p14="http://schemas.microsoft.com/office/powerpoint/2010/main" val="1612173446"/>
      </p:ext>
    </p:extLst>
  </p:cSld>
  <p:clrMapOvr>
    <a:masterClrMapping/>
  </p:clrMapOvr>
  <p:transition spd="slow">
    <p:zoom/>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E37601-9577-974C-A416-2D0FDDD8E127}"/>
              </a:ext>
            </a:extLst>
          </p:cNvPr>
          <p:cNvSpPr txBox="1"/>
          <p:nvPr/>
        </p:nvSpPr>
        <p:spPr>
          <a:xfrm flipH="1">
            <a:off x="55365" y="3076168"/>
            <a:ext cx="9098281" cy="769441"/>
          </a:xfrm>
          <a:prstGeom prst="rect">
            <a:avLst/>
          </a:prstGeom>
          <a:solidFill>
            <a:srgbClr val="00397B"/>
          </a:solidFill>
        </p:spPr>
        <p:txBody>
          <a:bodyPr wrap="square" rtlCol="0">
            <a:spAutoFit/>
          </a:bodyPr>
          <a:lstStyle/>
          <a:p>
            <a:pPr algn="ctr"/>
            <a:r>
              <a:rPr lang="en-US" sz="4400" dirty="0">
                <a:solidFill>
                  <a:srgbClr val="FFCA4D"/>
                </a:solidFill>
                <a:latin typeface="Arial" panose="020B0604020202020204" pitchFamily="34" charset="0"/>
                <a:cs typeface="Arial" panose="020B0604020202020204" pitchFamily="34" charset="0"/>
              </a:rPr>
              <a:t>Thank You for Attending!</a:t>
            </a:r>
          </a:p>
        </p:txBody>
      </p:sp>
    </p:spTree>
    <p:extLst>
      <p:ext uri="{BB962C8B-B14F-4D97-AF65-F5344CB8AC3E}">
        <p14:creationId xmlns:p14="http://schemas.microsoft.com/office/powerpoint/2010/main" val="2959340592"/>
      </p:ext>
    </p:extLst>
  </p:cSld>
  <p:clrMapOvr>
    <a:masterClrMapping/>
  </p:clrMapOvr>
  <p:transition spd="slow">
    <p:zo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E37601-9577-974C-A416-2D0FDDD8E127}"/>
              </a:ext>
            </a:extLst>
          </p:cNvPr>
          <p:cNvSpPr txBox="1"/>
          <p:nvPr/>
        </p:nvSpPr>
        <p:spPr>
          <a:xfrm flipH="1">
            <a:off x="45719" y="228600"/>
            <a:ext cx="9098281" cy="1446550"/>
          </a:xfrm>
          <a:prstGeom prst="rect">
            <a:avLst/>
          </a:prstGeom>
          <a:solidFill>
            <a:srgbClr val="00397B"/>
          </a:solidFill>
        </p:spPr>
        <p:txBody>
          <a:bodyPr wrap="square" rtlCol="0">
            <a:spAutoFit/>
          </a:bodyPr>
          <a:lstStyle/>
          <a:p>
            <a:pPr algn="ctr"/>
            <a:r>
              <a:rPr lang="en-US" sz="4400" dirty="0">
                <a:solidFill>
                  <a:srgbClr val="FFCA4D"/>
                </a:solidFill>
                <a:latin typeface="Arial" panose="020B0604020202020204" pitchFamily="34" charset="0"/>
                <a:cs typeface="Arial" panose="020B0604020202020204" pitchFamily="34" charset="0"/>
              </a:rPr>
              <a:t>Adding New Members</a:t>
            </a:r>
          </a:p>
          <a:p>
            <a:pPr algn="ctr"/>
            <a:r>
              <a:rPr lang="en-US" sz="4400" dirty="0">
                <a:solidFill>
                  <a:srgbClr val="FFCA4D"/>
                </a:solidFill>
                <a:latin typeface="Arial" panose="020B0604020202020204" pitchFamily="34" charset="0"/>
                <a:cs typeface="Arial" panose="020B0604020202020204" pitchFamily="34" charset="0"/>
              </a:rPr>
              <a:t>to RI and </a:t>
            </a:r>
            <a:r>
              <a:rPr lang="en-US" sz="4400" dirty="0" err="1">
                <a:solidFill>
                  <a:srgbClr val="FFCA4D"/>
                </a:solidFill>
                <a:latin typeface="Arial" panose="020B0604020202020204" pitchFamily="34" charset="0"/>
                <a:cs typeface="Arial" panose="020B0604020202020204" pitchFamily="34" charset="0"/>
              </a:rPr>
              <a:t>DACdb</a:t>
            </a:r>
            <a:endParaRPr lang="en-US" sz="4400" dirty="0">
              <a:solidFill>
                <a:srgbClr val="FFCA4D"/>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63848B49-66BC-0140-A418-738364980FB7}"/>
              </a:ext>
            </a:extLst>
          </p:cNvPr>
          <p:cNvSpPr txBox="1"/>
          <p:nvPr/>
        </p:nvSpPr>
        <p:spPr>
          <a:xfrm>
            <a:off x="576805" y="1905000"/>
            <a:ext cx="7990390" cy="4433073"/>
          </a:xfrm>
          <a:prstGeom prst="rect">
            <a:avLst/>
          </a:prstGeom>
          <a:noFill/>
        </p:spPr>
        <p:txBody>
          <a:bodyPr wrap="square" rtlCol="0">
            <a:spAutoFit/>
          </a:bodyPr>
          <a:lstStyle/>
          <a:p>
            <a:pPr>
              <a:lnSpc>
                <a:spcPct val="150000"/>
              </a:lnSpc>
            </a:pPr>
            <a:r>
              <a:rPr lang="en-US" sz="3200" dirty="0">
                <a:solidFill>
                  <a:schemeClr val="bg1"/>
                </a:solidFill>
              </a:rPr>
              <a:t>Adhering to these “best practices” in adding members to both RI (</a:t>
            </a:r>
            <a:r>
              <a:rPr lang="en-US" sz="3200" dirty="0" err="1">
                <a:solidFill>
                  <a:schemeClr val="bg1"/>
                </a:solidFill>
              </a:rPr>
              <a:t>my.rotary.org</a:t>
            </a:r>
            <a:r>
              <a:rPr lang="en-US" sz="3200" dirty="0">
                <a:solidFill>
                  <a:schemeClr val="bg1"/>
                </a:solidFill>
              </a:rPr>
              <a:t>) and the District (</a:t>
            </a:r>
            <a:r>
              <a:rPr lang="en-US" sz="3200" dirty="0" err="1">
                <a:solidFill>
                  <a:schemeClr val="bg1"/>
                </a:solidFill>
              </a:rPr>
              <a:t>dacdb.com</a:t>
            </a:r>
            <a:r>
              <a:rPr lang="en-US" sz="3200" dirty="0">
                <a:solidFill>
                  <a:schemeClr val="bg1"/>
                </a:solidFill>
              </a:rPr>
              <a:t>) databases will result in better data, less confusion, and easily accessible contact information for members and prospects.  </a:t>
            </a:r>
          </a:p>
        </p:txBody>
      </p:sp>
    </p:spTree>
    <p:extLst>
      <p:ext uri="{BB962C8B-B14F-4D97-AF65-F5344CB8AC3E}">
        <p14:creationId xmlns:p14="http://schemas.microsoft.com/office/powerpoint/2010/main" val="2130606052"/>
      </p:ext>
    </p:extLst>
  </p:cSld>
  <p:clrMapOvr>
    <a:masterClrMapping/>
  </p:clrMapOvr>
  <p:transition spd="slow">
    <p:zo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E37601-9577-974C-A416-2D0FDDD8E127}"/>
              </a:ext>
            </a:extLst>
          </p:cNvPr>
          <p:cNvSpPr txBox="1"/>
          <p:nvPr/>
        </p:nvSpPr>
        <p:spPr>
          <a:xfrm flipH="1">
            <a:off x="45719" y="228600"/>
            <a:ext cx="9098281" cy="1446550"/>
          </a:xfrm>
          <a:prstGeom prst="rect">
            <a:avLst/>
          </a:prstGeom>
          <a:solidFill>
            <a:srgbClr val="00397B"/>
          </a:solidFill>
        </p:spPr>
        <p:txBody>
          <a:bodyPr wrap="square" rtlCol="0">
            <a:spAutoFit/>
          </a:bodyPr>
          <a:lstStyle/>
          <a:p>
            <a:pPr algn="ctr"/>
            <a:r>
              <a:rPr lang="en-US" sz="4400" dirty="0">
                <a:solidFill>
                  <a:srgbClr val="FFCA4D"/>
                </a:solidFill>
                <a:latin typeface="Arial" panose="020B0604020202020204" pitchFamily="34" charset="0"/>
                <a:cs typeface="Arial" panose="020B0604020202020204" pitchFamily="34" charset="0"/>
              </a:rPr>
              <a:t>Adding a New Member</a:t>
            </a:r>
          </a:p>
          <a:p>
            <a:pPr algn="ctr"/>
            <a:r>
              <a:rPr lang="en-US" sz="4400" dirty="0">
                <a:solidFill>
                  <a:srgbClr val="FFCA4D"/>
                </a:solidFill>
                <a:latin typeface="Arial" panose="020B0604020202020204" pitchFamily="34" charset="0"/>
                <a:cs typeface="Arial" panose="020B0604020202020204" pitchFamily="34" charset="0"/>
              </a:rPr>
              <a:t>to Your Club</a:t>
            </a:r>
          </a:p>
        </p:txBody>
      </p:sp>
      <p:sp>
        <p:nvSpPr>
          <p:cNvPr id="4" name="TextBox 3">
            <a:extLst>
              <a:ext uri="{FF2B5EF4-FFF2-40B4-BE49-F238E27FC236}">
                <a16:creationId xmlns:a16="http://schemas.microsoft.com/office/drawing/2014/main" id="{63848B49-66BC-0140-A418-738364980FB7}"/>
              </a:ext>
            </a:extLst>
          </p:cNvPr>
          <p:cNvSpPr txBox="1"/>
          <p:nvPr/>
        </p:nvSpPr>
        <p:spPr>
          <a:xfrm>
            <a:off x="576805" y="3124200"/>
            <a:ext cx="7990390" cy="1478418"/>
          </a:xfrm>
          <a:prstGeom prst="rect">
            <a:avLst/>
          </a:prstGeom>
          <a:noFill/>
        </p:spPr>
        <p:txBody>
          <a:bodyPr wrap="square" rtlCol="0">
            <a:spAutoFit/>
          </a:bodyPr>
          <a:lstStyle/>
          <a:p>
            <a:pPr algn="ctr">
              <a:lnSpc>
                <a:spcPct val="150000"/>
              </a:lnSpc>
            </a:pPr>
            <a:r>
              <a:rPr lang="en-US" sz="3200" dirty="0">
                <a:solidFill>
                  <a:schemeClr val="bg1"/>
                </a:solidFill>
              </a:rPr>
              <a:t>ALWAYS, ALWAYS, ALWAYS begin in </a:t>
            </a:r>
            <a:r>
              <a:rPr lang="en-US" sz="3200" dirty="0" err="1">
                <a:solidFill>
                  <a:schemeClr val="bg1"/>
                </a:solidFill>
              </a:rPr>
              <a:t>my.rotary.org</a:t>
            </a:r>
            <a:r>
              <a:rPr lang="en-US" sz="3200" dirty="0">
                <a:solidFill>
                  <a:schemeClr val="bg1"/>
                </a:solidFill>
              </a:rPr>
              <a:t>!</a:t>
            </a:r>
          </a:p>
        </p:txBody>
      </p:sp>
    </p:spTree>
    <p:extLst>
      <p:ext uri="{BB962C8B-B14F-4D97-AF65-F5344CB8AC3E}">
        <p14:creationId xmlns:p14="http://schemas.microsoft.com/office/powerpoint/2010/main" val="2957894819"/>
      </p:ext>
    </p:extLst>
  </p:cSld>
  <p:clrMapOvr>
    <a:masterClrMapping/>
  </p:clrMapOvr>
  <p:transition spd="slow">
    <p:zo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E37601-9577-974C-A416-2D0FDDD8E127}"/>
              </a:ext>
            </a:extLst>
          </p:cNvPr>
          <p:cNvSpPr txBox="1"/>
          <p:nvPr/>
        </p:nvSpPr>
        <p:spPr>
          <a:xfrm flipH="1">
            <a:off x="45719" y="228600"/>
            <a:ext cx="9098281" cy="1446550"/>
          </a:xfrm>
          <a:prstGeom prst="rect">
            <a:avLst/>
          </a:prstGeom>
          <a:solidFill>
            <a:srgbClr val="00397B"/>
          </a:solidFill>
        </p:spPr>
        <p:txBody>
          <a:bodyPr wrap="square" rtlCol="0">
            <a:spAutoFit/>
          </a:bodyPr>
          <a:lstStyle/>
          <a:p>
            <a:pPr algn="ctr"/>
            <a:r>
              <a:rPr lang="en-US" sz="4400" dirty="0">
                <a:solidFill>
                  <a:srgbClr val="FFCA4D"/>
                </a:solidFill>
                <a:latin typeface="Arial" panose="020B0604020202020204" pitchFamily="34" charset="0"/>
                <a:cs typeface="Arial" panose="020B0604020202020204" pitchFamily="34" charset="0"/>
              </a:rPr>
              <a:t>Adding a New Member</a:t>
            </a:r>
          </a:p>
          <a:p>
            <a:pPr algn="ctr"/>
            <a:r>
              <a:rPr lang="en-US" sz="4400" dirty="0">
                <a:solidFill>
                  <a:srgbClr val="FFCA4D"/>
                </a:solidFill>
                <a:latin typeface="Arial" panose="020B0604020202020204" pitchFamily="34" charset="0"/>
                <a:cs typeface="Arial" panose="020B0604020202020204" pitchFamily="34" charset="0"/>
              </a:rPr>
              <a:t>to Your Club</a:t>
            </a:r>
          </a:p>
        </p:txBody>
      </p:sp>
      <p:sp>
        <p:nvSpPr>
          <p:cNvPr id="2" name="TextBox 1">
            <a:extLst>
              <a:ext uri="{FF2B5EF4-FFF2-40B4-BE49-F238E27FC236}">
                <a16:creationId xmlns:a16="http://schemas.microsoft.com/office/drawing/2014/main" id="{E6DE2152-2BB0-B843-80AA-87522C92A491}"/>
              </a:ext>
            </a:extLst>
          </p:cNvPr>
          <p:cNvSpPr txBox="1"/>
          <p:nvPr/>
        </p:nvSpPr>
        <p:spPr>
          <a:xfrm>
            <a:off x="533400" y="1717696"/>
            <a:ext cx="8305800" cy="5016758"/>
          </a:xfrm>
          <a:prstGeom prst="rect">
            <a:avLst/>
          </a:prstGeom>
          <a:noFill/>
        </p:spPr>
        <p:txBody>
          <a:bodyPr wrap="square" rtlCol="0">
            <a:spAutoFit/>
          </a:bodyPr>
          <a:lstStyle/>
          <a:p>
            <a:pPr>
              <a:lnSpc>
                <a:spcPct val="150000"/>
              </a:lnSpc>
            </a:pPr>
            <a:r>
              <a:rPr lang="en-US" sz="3200" dirty="0">
                <a:solidFill>
                  <a:schemeClr val="bg1"/>
                </a:solidFill>
              </a:rPr>
              <a:t>Step 1:  Add new Member to RI Database</a:t>
            </a:r>
          </a:p>
          <a:p>
            <a:pPr marL="914400" lvl="1" indent="-457200">
              <a:lnSpc>
                <a:spcPct val="150000"/>
              </a:lnSpc>
              <a:buFont typeface="Arial" panose="020B0604020202020204" pitchFamily="34" charset="0"/>
              <a:buChar char="•"/>
            </a:pPr>
            <a:r>
              <a:rPr lang="en-US" sz="3200" dirty="0">
                <a:solidFill>
                  <a:schemeClr val="bg1"/>
                </a:solidFill>
              </a:rPr>
              <a:t>Sign into </a:t>
            </a:r>
            <a:r>
              <a:rPr lang="en-US" sz="3200" u="sng" dirty="0">
                <a:solidFill>
                  <a:schemeClr val="bg1"/>
                </a:solidFill>
                <a:hlinkClick r:id="rId3">
                  <a:extLst>
                    <a:ext uri="{A12FA001-AC4F-418D-AE19-62706E023703}">
                      <ahyp:hlinkClr xmlns:ahyp="http://schemas.microsoft.com/office/drawing/2018/hyperlinkcolor" xmlns="" val="tx"/>
                    </a:ext>
                  </a:extLst>
                </a:hlinkClick>
              </a:rPr>
              <a:t>www.my.rotary.org</a:t>
            </a:r>
            <a:r>
              <a:rPr lang="en-US" sz="3200" u="sng" dirty="0">
                <a:solidFill>
                  <a:schemeClr val="bg1"/>
                </a:solidFill>
              </a:rPr>
              <a:t>  </a:t>
            </a:r>
            <a:endParaRPr lang="en-US" sz="3200" dirty="0">
              <a:solidFill>
                <a:schemeClr val="bg1"/>
              </a:solidFill>
            </a:endParaRPr>
          </a:p>
          <a:p>
            <a:pPr marL="914400" lvl="1" indent="-457200">
              <a:lnSpc>
                <a:spcPct val="150000"/>
              </a:lnSpc>
              <a:buFont typeface="Arial" panose="020B0604020202020204" pitchFamily="34" charset="0"/>
              <a:buChar char="•"/>
            </a:pPr>
            <a:r>
              <a:rPr lang="en-US" sz="3200" dirty="0">
                <a:solidFill>
                  <a:schemeClr val="bg1"/>
                </a:solidFill>
              </a:rPr>
              <a:t>Mouse over </a:t>
            </a:r>
            <a:r>
              <a:rPr lang="en-US" sz="3200" b="1" dirty="0">
                <a:solidFill>
                  <a:schemeClr val="bg1"/>
                </a:solidFill>
              </a:rPr>
              <a:t>MANAGE</a:t>
            </a:r>
          </a:p>
          <a:p>
            <a:pPr marL="914400" lvl="1" indent="-457200">
              <a:lnSpc>
                <a:spcPct val="150000"/>
              </a:lnSpc>
              <a:buFont typeface="Arial" panose="020B0604020202020204" pitchFamily="34" charset="0"/>
              <a:buChar char="•"/>
            </a:pPr>
            <a:r>
              <a:rPr lang="en-US" sz="3200" dirty="0">
                <a:solidFill>
                  <a:schemeClr val="bg1"/>
                </a:solidFill>
              </a:rPr>
              <a:t>Mouse over </a:t>
            </a:r>
            <a:r>
              <a:rPr lang="en-US" sz="3200" b="1" dirty="0">
                <a:solidFill>
                  <a:schemeClr val="bg1"/>
                </a:solidFill>
              </a:rPr>
              <a:t>Club &amp; District Administration</a:t>
            </a:r>
            <a:endParaRPr lang="en-US" sz="3200" dirty="0">
              <a:solidFill>
                <a:schemeClr val="bg1"/>
              </a:solidFill>
            </a:endParaRPr>
          </a:p>
          <a:p>
            <a:pPr marL="914400" lvl="1" indent="-457200">
              <a:lnSpc>
                <a:spcPct val="150000"/>
              </a:lnSpc>
              <a:buFont typeface="Arial" panose="020B0604020202020204" pitchFamily="34" charset="0"/>
              <a:buChar char="•"/>
            </a:pPr>
            <a:r>
              <a:rPr lang="en-US" sz="3200" dirty="0">
                <a:solidFill>
                  <a:schemeClr val="bg1"/>
                </a:solidFill>
              </a:rPr>
              <a:t>Click on </a:t>
            </a:r>
            <a:r>
              <a:rPr lang="en-US" sz="3200" b="1" dirty="0">
                <a:solidFill>
                  <a:schemeClr val="bg1"/>
                </a:solidFill>
              </a:rPr>
              <a:t>Club Administration</a:t>
            </a:r>
          </a:p>
          <a:p>
            <a:pPr marL="914400" lvl="1" indent="-457200">
              <a:buFont typeface="Arial" panose="020B0604020202020204" pitchFamily="34" charset="0"/>
              <a:buChar char="•"/>
            </a:pPr>
            <a:endParaRPr lang="en-US" sz="3200" b="1" dirty="0">
              <a:solidFill>
                <a:schemeClr val="bg1"/>
              </a:solidFill>
            </a:endParaRPr>
          </a:p>
        </p:txBody>
      </p:sp>
      <p:sp>
        <p:nvSpPr>
          <p:cNvPr id="5" name="TextBox 4">
            <a:extLst>
              <a:ext uri="{FF2B5EF4-FFF2-40B4-BE49-F238E27FC236}">
                <a16:creationId xmlns:a16="http://schemas.microsoft.com/office/drawing/2014/main" id="{FC37B342-1A17-3B49-B8FA-55BC02298213}"/>
              </a:ext>
            </a:extLst>
          </p:cNvPr>
          <p:cNvSpPr txBox="1"/>
          <p:nvPr/>
        </p:nvSpPr>
        <p:spPr>
          <a:xfrm>
            <a:off x="419100" y="6143892"/>
            <a:ext cx="8305800" cy="584775"/>
          </a:xfrm>
          <a:prstGeom prst="rect">
            <a:avLst/>
          </a:prstGeom>
          <a:noFill/>
        </p:spPr>
        <p:txBody>
          <a:bodyPr wrap="square" rtlCol="0">
            <a:spAutoFit/>
          </a:bodyPr>
          <a:lstStyle/>
          <a:p>
            <a:r>
              <a:rPr lang="en-US" sz="3200" dirty="0">
                <a:solidFill>
                  <a:srgbClr val="FFCA4D"/>
                </a:solidFill>
              </a:rPr>
              <a:t>These steps are illustrated on the next slide</a:t>
            </a:r>
          </a:p>
        </p:txBody>
      </p:sp>
    </p:spTree>
    <p:extLst>
      <p:ext uri="{BB962C8B-B14F-4D97-AF65-F5344CB8AC3E}">
        <p14:creationId xmlns:p14="http://schemas.microsoft.com/office/powerpoint/2010/main" val="4004268834"/>
      </p:ext>
    </p:extLst>
  </p:cSld>
  <p:clrMapOvr>
    <a:masterClrMapping/>
  </p:clrMapOvr>
  <p:transition spd="slow">
    <p:zo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88900" y="3028950"/>
            <a:ext cx="9144000" cy="1143000"/>
          </a:xfrm>
          <a:prstGeom prst="rect">
            <a:avLst/>
          </a:prstGeom>
          <a:noFill/>
          <a:ln w="9525">
            <a:noFill/>
            <a:miter lim="800000"/>
            <a:headEnd/>
            <a:tailEnd/>
          </a:ln>
        </p:spPr>
        <p:txBody>
          <a:bodyPr anchor="ctr"/>
          <a:lstStyle/>
          <a:p>
            <a:pPr algn="ctr"/>
            <a:r>
              <a:rPr lang="en-US" sz="4800" b="1" dirty="0">
                <a:solidFill>
                  <a:srgbClr val="FFCA4D"/>
                </a:solidFill>
              </a:rPr>
              <a:t>Start at: </a:t>
            </a:r>
            <a:br>
              <a:rPr lang="en-US" sz="4800" b="1" dirty="0">
                <a:solidFill>
                  <a:srgbClr val="FFCA4D"/>
                </a:solidFill>
              </a:rPr>
            </a:br>
            <a:r>
              <a:rPr lang="en-US" sz="4800" b="1" dirty="0">
                <a:solidFill>
                  <a:srgbClr val="FFCA4D"/>
                </a:solidFill>
              </a:rPr>
              <a:t>www.Rotary7750.org</a:t>
            </a:r>
          </a:p>
        </p:txBody>
      </p:sp>
      <p:pic>
        <p:nvPicPr>
          <p:cNvPr id="9" name="Picture 8"/>
          <p:cNvPicPr>
            <a:picLocks noChangeAspect="1"/>
          </p:cNvPicPr>
          <p:nvPr/>
        </p:nvPicPr>
        <p:blipFill>
          <a:blip r:embed="rId3"/>
          <a:stretch>
            <a:fillRect/>
          </a:stretch>
        </p:blipFill>
        <p:spPr>
          <a:xfrm>
            <a:off x="0" y="0"/>
            <a:ext cx="12192000" cy="6858000"/>
          </a:xfrm>
          <a:prstGeom prst="rect">
            <a:avLst/>
          </a:prstGeom>
        </p:spPr>
      </p:pic>
      <p:sp>
        <p:nvSpPr>
          <p:cNvPr id="19" name="Oval 5"/>
          <p:cNvSpPr>
            <a:spLocks noChangeArrowheads="1"/>
          </p:cNvSpPr>
          <p:nvPr/>
        </p:nvSpPr>
        <p:spPr bwMode="auto">
          <a:xfrm>
            <a:off x="1676400" y="914400"/>
            <a:ext cx="1066800" cy="485775"/>
          </a:xfrm>
          <a:prstGeom prst="ellipse">
            <a:avLst/>
          </a:prstGeom>
          <a:noFill/>
          <a:ln w="38100">
            <a:solidFill>
              <a:srgbClr val="FF0000"/>
            </a:solidFill>
            <a:round/>
            <a:headEnd/>
            <a:tailEnd/>
          </a:ln>
        </p:spPr>
        <p:txBody>
          <a:bodyPr wrap="none" anchor="ctr"/>
          <a:lstStyle/>
          <a:p>
            <a:endParaRPr lang="en-US" sz="1800"/>
          </a:p>
        </p:txBody>
      </p:sp>
      <p:pic>
        <p:nvPicPr>
          <p:cNvPr id="8" name="Picture 7"/>
          <p:cNvPicPr>
            <a:picLocks noChangeAspect="1"/>
          </p:cNvPicPr>
          <p:nvPr/>
        </p:nvPicPr>
        <p:blipFill>
          <a:blip r:embed="rId4"/>
          <a:stretch>
            <a:fillRect/>
          </a:stretch>
        </p:blipFill>
        <p:spPr>
          <a:xfrm>
            <a:off x="0" y="0"/>
            <a:ext cx="12192000" cy="6858000"/>
          </a:xfrm>
          <a:prstGeom prst="rect">
            <a:avLst/>
          </a:prstGeom>
        </p:spPr>
      </p:pic>
      <p:sp>
        <p:nvSpPr>
          <p:cNvPr id="2" name="Title 1"/>
          <p:cNvSpPr>
            <a:spLocks/>
          </p:cNvSpPr>
          <p:nvPr/>
        </p:nvSpPr>
        <p:spPr bwMode="auto">
          <a:xfrm>
            <a:off x="241300" y="42863"/>
            <a:ext cx="8839200" cy="838200"/>
          </a:xfrm>
          <a:prstGeom prst="rect">
            <a:avLst/>
          </a:prstGeom>
          <a:noFill/>
          <a:ln w="12700">
            <a:noFill/>
            <a:miter lim="800000"/>
            <a:headEnd/>
            <a:tailEnd/>
          </a:ln>
          <a:effectLst>
            <a:outerShdw dist="35921" dir="2700000" algn="ctr" rotWithShape="0">
              <a:schemeClr val="bg1"/>
            </a:outerShdw>
          </a:effectLst>
        </p:spPr>
        <p:txBody>
          <a:bodyPr lIns="90488" tIns="44450" rIns="90488" bIns="44450" anchor="ctr"/>
          <a:lstStyle/>
          <a:p>
            <a:pPr algn="ctr" eaLnBrk="0" hangingPunct="0">
              <a:defRPr/>
            </a:pPr>
            <a:r>
              <a:rPr lang="en-US" sz="4400">
                <a:solidFill>
                  <a:srgbClr val="FFCA4D"/>
                </a:solidFill>
                <a:latin typeface="Times New Roman" pitchFamily="18" charset="0"/>
              </a:rPr>
              <a:t> </a:t>
            </a:r>
          </a:p>
        </p:txBody>
      </p:sp>
      <p:sp>
        <p:nvSpPr>
          <p:cNvPr id="18" name="Oval 5"/>
          <p:cNvSpPr>
            <a:spLocks noChangeArrowheads="1"/>
          </p:cNvSpPr>
          <p:nvPr/>
        </p:nvSpPr>
        <p:spPr bwMode="auto">
          <a:xfrm>
            <a:off x="685800" y="2705100"/>
            <a:ext cx="4648200" cy="495300"/>
          </a:xfrm>
          <a:prstGeom prst="ellipse">
            <a:avLst/>
          </a:prstGeom>
          <a:noFill/>
          <a:ln w="38100">
            <a:solidFill>
              <a:srgbClr val="FF0000"/>
            </a:solidFill>
            <a:round/>
            <a:headEnd/>
            <a:tailEnd/>
          </a:ln>
        </p:spPr>
        <p:txBody>
          <a:bodyPr wrap="none" anchor="ctr"/>
          <a:lstStyle/>
          <a:p>
            <a:endParaRPr lang="en-US" sz="1800"/>
          </a:p>
        </p:txBody>
      </p:sp>
      <p:sp>
        <p:nvSpPr>
          <p:cNvPr id="13" name="Oval 5"/>
          <p:cNvSpPr>
            <a:spLocks noChangeArrowheads="1"/>
          </p:cNvSpPr>
          <p:nvPr/>
        </p:nvSpPr>
        <p:spPr bwMode="auto">
          <a:xfrm>
            <a:off x="4267200" y="2057399"/>
            <a:ext cx="838200" cy="485775"/>
          </a:xfrm>
          <a:prstGeom prst="ellipse">
            <a:avLst/>
          </a:prstGeom>
          <a:noFill/>
          <a:ln w="38100">
            <a:solidFill>
              <a:srgbClr val="FF0000"/>
            </a:solidFill>
            <a:round/>
            <a:headEnd/>
            <a:tailEnd/>
          </a:ln>
        </p:spPr>
        <p:txBody>
          <a:bodyPr wrap="none" anchor="ctr"/>
          <a:lstStyle/>
          <a:p>
            <a:endParaRPr lang="en-US" sz="1800"/>
          </a:p>
        </p:txBody>
      </p:sp>
    </p:spTree>
    <p:extLst>
      <p:ext uri="{BB962C8B-B14F-4D97-AF65-F5344CB8AC3E}">
        <p14:creationId xmlns:p14="http://schemas.microsoft.com/office/powerpoint/2010/main" val="178490819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8"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E37601-9577-974C-A416-2D0FDDD8E127}"/>
              </a:ext>
            </a:extLst>
          </p:cNvPr>
          <p:cNvSpPr txBox="1"/>
          <p:nvPr/>
        </p:nvSpPr>
        <p:spPr>
          <a:xfrm flipH="1">
            <a:off x="45719" y="228600"/>
            <a:ext cx="9098281" cy="1446550"/>
          </a:xfrm>
          <a:prstGeom prst="rect">
            <a:avLst/>
          </a:prstGeom>
          <a:solidFill>
            <a:srgbClr val="00397B"/>
          </a:solidFill>
        </p:spPr>
        <p:txBody>
          <a:bodyPr wrap="square" rtlCol="0">
            <a:spAutoFit/>
          </a:bodyPr>
          <a:lstStyle/>
          <a:p>
            <a:pPr algn="ctr"/>
            <a:r>
              <a:rPr lang="en-US" sz="4400" dirty="0">
                <a:solidFill>
                  <a:srgbClr val="FFCA4D"/>
                </a:solidFill>
                <a:latin typeface="Arial" panose="020B0604020202020204" pitchFamily="34" charset="0"/>
                <a:cs typeface="Arial" panose="020B0604020202020204" pitchFamily="34" charset="0"/>
              </a:rPr>
              <a:t>Adding a New Member</a:t>
            </a:r>
          </a:p>
          <a:p>
            <a:pPr algn="ctr"/>
            <a:r>
              <a:rPr lang="en-US" sz="4400" dirty="0">
                <a:solidFill>
                  <a:srgbClr val="FFCA4D"/>
                </a:solidFill>
                <a:latin typeface="Arial" panose="020B0604020202020204" pitchFamily="34" charset="0"/>
                <a:cs typeface="Arial" panose="020B0604020202020204" pitchFamily="34" charset="0"/>
              </a:rPr>
              <a:t>to Your Club</a:t>
            </a:r>
          </a:p>
        </p:txBody>
      </p:sp>
      <p:sp>
        <p:nvSpPr>
          <p:cNvPr id="2" name="TextBox 1">
            <a:extLst>
              <a:ext uri="{FF2B5EF4-FFF2-40B4-BE49-F238E27FC236}">
                <a16:creationId xmlns:a16="http://schemas.microsoft.com/office/drawing/2014/main" id="{E6DE2152-2BB0-B843-80AA-87522C92A491}"/>
              </a:ext>
            </a:extLst>
          </p:cNvPr>
          <p:cNvSpPr txBox="1"/>
          <p:nvPr/>
        </p:nvSpPr>
        <p:spPr>
          <a:xfrm>
            <a:off x="442249" y="2890391"/>
            <a:ext cx="8305800" cy="1077218"/>
          </a:xfrm>
          <a:prstGeom prst="rect">
            <a:avLst/>
          </a:prstGeom>
          <a:noFill/>
        </p:spPr>
        <p:txBody>
          <a:bodyPr wrap="square" rtlCol="0">
            <a:spAutoFit/>
          </a:bodyPr>
          <a:lstStyle/>
          <a:p>
            <a:pPr marL="914400" lvl="1" indent="-457200">
              <a:buFont typeface="Arial" panose="020B0604020202020204" pitchFamily="34" charset="0"/>
              <a:buChar char="•"/>
            </a:pPr>
            <a:r>
              <a:rPr lang="en-US" sz="3200" dirty="0">
                <a:solidFill>
                  <a:schemeClr val="bg1"/>
                </a:solidFill>
              </a:rPr>
              <a:t>Click on </a:t>
            </a:r>
            <a:r>
              <a:rPr lang="en-US" sz="3200" b="1" dirty="0">
                <a:solidFill>
                  <a:schemeClr val="bg1"/>
                </a:solidFill>
              </a:rPr>
              <a:t>Add, edit, or remove members</a:t>
            </a:r>
            <a:endParaRPr lang="en-US" sz="3200" dirty="0">
              <a:solidFill>
                <a:schemeClr val="bg1"/>
              </a:solidFill>
            </a:endParaRPr>
          </a:p>
        </p:txBody>
      </p:sp>
      <p:sp>
        <p:nvSpPr>
          <p:cNvPr id="5" name="TextBox 4">
            <a:extLst>
              <a:ext uri="{FF2B5EF4-FFF2-40B4-BE49-F238E27FC236}">
                <a16:creationId xmlns:a16="http://schemas.microsoft.com/office/drawing/2014/main" id="{FC37B342-1A17-3B49-B8FA-55BC02298213}"/>
              </a:ext>
            </a:extLst>
          </p:cNvPr>
          <p:cNvSpPr txBox="1"/>
          <p:nvPr/>
        </p:nvSpPr>
        <p:spPr>
          <a:xfrm>
            <a:off x="419100" y="5486400"/>
            <a:ext cx="8305800" cy="584775"/>
          </a:xfrm>
          <a:prstGeom prst="rect">
            <a:avLst/>
          </a:prstGeom>
          <a:noFill/>
        </p:spPr>
        <p:txBody>
          <a:bodyPr wrap="square" rtlCol="0">
            <a:spAutoFit/>
          </a:bodyPr>
          <a:lstStyle/>
          <a:p>
            <a:pPr algn="ctr"/>
            <a:r>
              <a:rPr lang="en-US" sz="3200" dirty="0">
                <a:solidFill>
                  <a:srgbClr val="FFCA4D"/>
                </a:solidFill>
              </a:rPr>
              <a:t>This step is illustrated on the next slide</a:t>
            </a:r>
          </a:p>
        </p:txBody>
      </p:sp>
    </p:spTree>
    <p:extLst>
      <p:ext uri="{BB962C8B-B14F-4D97-AF65-F5344CB8AC3E}">
        <p14:creationId xmlns:p14="http://schemas.microsoft.com/office/powerpoint/2010/main" val="3309658419"/>
      </p:ext>
    </p:extLst>
  </p:cSld>
  <p:clrMapOvr>
    <a:masterClrMapping/>
  </p:clrMapOvr>
  <p:transition spd="slow">
    <p:zo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12192000" cy="6858000"/>
          </a:xfrm>
          <a:prstGeom prst="rect">
            <a:avLst/>
          </a:prstGeom>
        </p:spPr>
      </p:pic>
      <p:sp>
        <p:nvSpPr>
          <p:cNvPr id="2" name="Title 1"/>
          <p:cNvSpPr>
            <a:spLocks/>
          </p:cNvSpPr>
          <p:nvPr/>
        </p:nvSpPr>
        <p:spPr bwMode="auto">
          <a:xfrm>
            <a:off x="241300" y="42863"/>
            <a:ext cx="8839200" cy="838200"/>
          </a:xfrm>
          <a:prstGeom prst="rect">
            <a:avLst/>
          </a:prstGeom>
          <a:noFill/>
          <a:ln w="12700">
            <a:noFill/>
            <a:miter lim="800000"/>
            <a:headEnd/>
            <a:tailEnd/>
          </a:ln>
          <a:effectLst>
            <a:outerShdw dist="35921" dir="2700000" algn="ctr" rotWithShape="0">
              <a:schemeClr val="bg1"/>
            </a:outerShdw>
          </a:effectLst>
        </p:spPr>
        <p:txBody>
          <a:bodyPr lIns="90488" tIns="44450" rIns="90488" bIns="44450" anchor="ctr"/>
          <a:lstStyle/>
          <a:p>
            <a:pPr algn="ctr" eaLnBrk="0" hangingPunct="0">
              <a:defRPr/>
            </a:pPr>
            <a:r>
              <a:rPr lang="en-US" sz="4400">
                <a:solidFill>
                  <a:srgbClr val="FFCA4D"/>
                </a:solidFill>
                <a:latin typeface="Times New Roman" pitchFamily="18" charset="0"/>
              </a:rPr>
              <a:t> </a:t>
            </a:r>
          </a:p>
        </p:txBody>
      </p:sp>
      <p:sp>
        <p:nvSpPr>
          <p:cNvPr id="18" name="Oval 5"/>
          <p:cNvSpPr>
            <a:spLocks noChangeArrowheads="1"/>
          </p:cNvSpPr>
          <p:nvPr/>
        </p:nvSpPr>
        <p:spPr bwMode="auto">
          <a:xfrm>
            <a:off x="914400" y="5029200"/>
            <a:ext cx="2438400" cy="457200"/>
          </a:xfrm>
          <a:prstGeom prst="ellipse">
            <a:avLst/>
          </a:prstGeom>
          <a:noFill/>
          <a:ln w="38100">
            <a:solidFill>
              <a:srgbClr val="FF0000"/>
            </a:solidFill>
            <a:round/>
            <a:headEnd/>
            <a:tailEnd/>
          </a:ln>
        </p:spPr>
        <p:txBody>
          <a:bodyPr wrap="none" anchor="ctr"/>
          <a:lstStyle/>
          <a:p>
            <a:endParaRPr lang="en-US" sz="1800"/>
          </a:p>
        </p:txBody>
      </p:sp>
    </p:spTree>
    <p:extLst>
      <p:ext uri="{BB962C8B-B14F-4D97-AF65-F5344CB8AC3E}">
        <p14:creationId xmlns:p14="http://schemas.microsoft.com/office/powerpoint/2010/main" val="13692929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E37601-9577-974C-A416-2D0FDDD8E127}"/>
              </a:ext>
            </a:extLst>
          </p:cNvPr>
          <p:cNvSpPr txBox="1"/>
          <p:nvPr/>
        </p:nvSpPr>
        <p:spPr>
          <a:xfrm flipH="1">
            <a:off x="45719" y="228600"/>
            <a:ext cx="9098281" cy="1446550"/>
          </a:xfrm>
          <a:prstGeom prst="rect">
            <a:avLst/>
          </a:prstGeom>
          <a:solidFill>
            <a:srgbClr val="00397B"/>
          </a:solidFill>
        </p:spPr>
        <p:txBody>
          <a:bodyPr wrap="square" rtlCol="0">
            <a:spAutoFit/>
          </a:bodyPr>
          <a:lstStyle/>
          <a:p>
            <a:pPr algn="ctr"/>
            <a:r>
              <a:rPr lang="en-US" sz="4400" dirty="0">
                <a:solidFill>
                  <a:srgbClr val="FFCA4D"/>
                </a:solidFill>
                <a:latin typeface="Arial" panose="020B0604020202020204" pitchFamily="34" charset="0"/>
                <a:cs typeface="Arial" panose="020B0604020202020204" pitchFamily="34" charset="0"/>
              </a:rPr>
              <a:t>Adding a New Member</a:t>
            </a:r>
          </a:p>
          <a:p>
            <a:pPr algn="ctr"/>
            <a:r>
              <a:rPr lang="en-US" sz="4400" dirty="0">
                <a:solidFill>
                  <a:srgbClr val="FFCA4D"/>
                </a:solidFill>
                <a:latin typeface="Arial" panose="020B0604020202020204" pitchFamily="34" charset="0"/>
                <a:cs typeface="Arial" panose="020B0604020202020204" pitchFamily="34" charset="0"/>
              </a:rPr>
              <a:t>to Your Club</a:t>
            </a:r>
          </a:p>
        </p:txBody>
      </p:sp>
      <p:sp>
        <p:nvSpPr>
          <p:cNvPr id="2" name="TextBox 1">
            <a:extLst>
              <a:ext uri="{FF2B5EF4-FFF2-40B4-BE49-F238E27FC236}">
                <a16:creationId xmlns:a16="http://schemas.microsoft.com/office/drawing/2014/main" id="{E6DE2152-2BB0-B843-80AA-87522C92A491}"/>
              </a:ext>
            </a:extLst>
          </p:cNvPr>
          <p:cNvSpPr txBox="1"/>
          <p:nvPr/>
        </p:nvSpPr>
        <p:spPr>
          <a:xfrm>
            <a:off x="441959" y="3136612"/>
            <a:ext cx="8305800" cy="584775"/>
          </a:xfrm>
          <a:prstGeom prst="rect">
            <a:avLst/>
          </a:prstGeom>
          <a:noFill/>
        </p:spPr>
        <p:txBody>
          <a:bodyPr wrap="square" rtlCol="0">
            <a:spAutoFit/>
          </a:bodyPr>
          <a:lstStyle/>
          <a:p>
            <a:pPr marL="914400" lvl="1" indent="-457200">
              <a:buFont typeface="Arial" panose="020B0604020202020204" pitchFamily="34" charset="0"/>
              <a:buChar char="•"/>
            </a:pPr>
            <a:r>
              <a:rPr lang="en-US" sz="3200" dirty="0">
                <a:solidFill>
                  <a:schemeClr val="bg1"/>
                </a:solidFill>
              </a:rPr>
              <a:t>Click on </a:t>
            </a:r>
            <a:r>
              <a:rPr lang="en-US" sz="3200" b="1" dirty="0">
                <a:solidFill>
                  <a:schemeClr val="bg1"/>
                </a:solidFill>
              </a:rPr>
              <a:t>ADD A MEMBER</a:t>
            </a:r>
            <a:endParaRPr lang="en-US" sz="3200" dirty="0">
              <a:solidFill>
                <a:schemeClr val="bg1"/>
              </a:solidFill>
            </a:endParaRPr>
          </a:p>
        </p:txBody>
      </p:sp>
      <p:sp>
        <p:nvSpPr>
          <p:cNvPr id="5" name="TextBox 4">
            <a:extLst>
              <a:ext uri="{FF2B5EF4-FFF2-40B4-BE49-F238E27FC236}">
                <a16:creationId xmlns:a16="http://schemas.microsoft.com/office/drawing/2014/main" id="{FC37B342-1A17-3B49-B8FA-55BC02298213}"/>
              </a:ext>
            </a:extLst>
          </p:cNvPr>
          <p:cNvSpPr txBox="1"/>
          <p:nvPr/>
        </p:nvSpPr>
        <p:spPr>
          <a:xfrm>
            <a:off x="419100" y="5486400"/>
            <a:ext cx="8305800" cy="584775"/>
          </a:xfrm>
          <a:prstGeom prst="rect">
            <a:avLst/>
          </a:prstGeom>
          <a:noFill/>
        </p:spPr>
        <p:txBody>
          <a:bodyPr wrap="square" rtlCol="0">
            <a:spAutoFit/>
          </a:bodyPr>
          <a:lstStyle/>
          <a:p>
            <a:pPr algn="ctr"/>
            <a:r>
              <a:rPr lang="en-US" sz="3200" dirty="0">
                <a:solidFill>
                  <a:srgbClr val="FFCA4D"/>
                </a:solidFill>
              </a:rPr>
              <a:t>This step is illustrated on the next slide</a:t>
            </a:r>
          </a:p>
        </p:txBody>
      </p:sp>
    </p:spTree>
    <p:extLst>
      <p:ext uri="{BB962C8B-B14F-4D97-AF65-F5344CB8AC3E}">
        <p14:creationId xmlns:p14="http://schemas.microsoft.com/office/powerpoint/2010/main" val="2177678908"/>
      </p:ext>
    </p:extLst>
  </p:cSld>
  <p:clrMapOvr>
    <a:masterClrMapping/>
  </p:clrMapOvr>
  <p:transition spd="slow">
    <p:zo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E37601-9577-974C-A416-2D0FDDD8E127}"/>
              </a:ext>
            </a:extLst>
          </p:cNvPr>
          <p:cNvSpPr txBox="1"/>
          <p:nvPr/>
        </p:nvSpPr>
        <p:spPr>
          <a:xfrm flipH="1">
            <a:off x="45719" y="228600"/>
            <a:ext cx="9098281" cy="769441"/>
          </a:xfrm>
          <a:prstGeom prst="rect">
            <a:avLst/>
          </a:prstGeom>
          <a:solidFill>
            <a:srgbClr val="00397B"/>
          </a:solidFill>
        </p:spPr>
        <p:txBody>
          <a:bodyPr wrap="square" rtlCol="0">
            <a:spAutoFit/>
          </a:bodyPr>
          <a:lstStyle/>
          <a:p>
            <a:pPr algn="ctr"/>
            <a:r>
              <a:rPr lang="en-US" sz="4400" dirty="0">
                <a:solidFill>
                  <a:srgbClr val="FFCA4D"/>
                </a:solidFill>
                <a:latin typeface="Arial" panose="020B0604020202020204" pitchFamily="34" charset="0"/>
                <a:cs typeface="Arial" panose="020B0604020202020204" pitchFamily="34" charset="0"/>
              </a:rPr>
              <a:t>Secretary’s Role</a:t>
            </a:r>
          </a:p>
        </p:txBody>
      </p:sp>
      <p:sp>
        <p:nvSpPr>
          <p:cNvPr id="5" name="TextBox 4">
            <a:extLst>
              <a:ext uri="{FF2B5EF4-FFF2-40B4-BE49-F238E27FC236}">
                <a16:creationId xmlns:a16="http://schemas.microsoft.com/office/drawing/2014/main" id="{601FD04C-0A88-5C42-83A4-1F3B998A2EF7}"/>
              </a:ext>
            </a:extLst>
          </p:cNvPr>
          <p:cNvSpPr txBox="1"/>
          <p:nvPr/>
        </p:nvSpPr>
        <p:spPr>
          <a:xfrm>
            <a:off x="58258" y="2286000"/>
            <a:ext cx="9098281" cy="3448188"/>
          </a:xfrm>
          <a:prstGeom prst="rect">
            <a:avLst/>
          </a:prstGeom>
          <a:noFill/>
        </p:spPr>
        <p:txBody>
          <a:bodyPr wrap="square" rtlCol="0">
            <a:spAutoFit/>
          </a:bodyPr>
          <a:lstStyle/>
          <a:p>
            <a:r>
              <a:rPr lang="en-US" sz="3200" dirty="0">
                <a:solidFill>
                  <a:schemeClr val="bg1"/>
                </a:solidFill>
              </a:rPr>
              <a:t>As Secretary, you are the link between your club</a:t>
            </a:r>
          </a:p>
          <a:p>
            <a:pPr>
              <a:lnSpc>
                <a:spcPct val="150000"/>
              </a:lnSpc>
            </a:pPr>
            <a:r>
              <a:rPr lang="en-US" sz="3200" dirty="0">
                <a:solidFill>
                  <a:schemeClr val="bg1"/>
                </a:solidFill>
              </a:rPr>
              <a:t>and the rest of the Rotary world.  You perform </a:t>
            </a:r>
          </a:p>
          <a:p>
            <a:pPr>
              <a:lnSpc>
                <a:spcPct val="150000"/>
              </a:lnSpc>
            </a:pPr>
            <a:r>
              <a:rPr lang="en-US" sz="3200" dirty="0">
                <a:solidFill>
                  <a:schemeClr val="bg1"/>
                </a:solidFill>
              </a:rPr>
              <a:t>many vital functions for your Club, the District and Rotary International.  It is critical that these functions are both accurate and timely.</a:t>
            </a:r>
          </a:p>
        </p:txBody>
      </p:sp>
    </p:spTree>
    <p:extLst>
      <p:ext uri="{BB962C8B-B14F-4D97-AF65-F5344CB8AC3E}">
        <p14:creationId xmlns:p14="http://schemas.microsoft.com/office/powerpoint/2010/main" val="2813524903"/>
      </p:ext>
    </p:extLst>
  </p:cSld>
  <p:clrMapOvr>
    <a:masterClrMapping/>
  </p:clrMapOvr>
  <p:transition spd="slow">
    <p:zo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12192000" cy="6858000"/>
          </a:xfrm>
          <a:prstGeom prst="rect">
            <a:avLst/>
          </a:prstGeom>
        </p:spPr>
      </p:pic>
      <p:sp>
        <p:nvSpPr>
          <p:cNvPr id="2" name="Title 1"/>
          <p:cNvSpPr>
            <a:spLocks/>
          </p:cNvSpPr>
          <p:nvPr/>
        </p:nvSpPr>
        <p:spPr bwMode="auto">
          <a:xfrm>
            <a:off x="241300" y="42863"/>
            <a:ext cx="8839200" cy="838200"/>
          </a:xfrm>
          <a:prstGeom prst="rect">
            <a:avLst/>
          </a:prstGeom>
          <a:noFill/>
          <a:ln w="12700">
            <a:noFill/>
            <a:miter lim="800000"/>
            <a:headEnd/>
            <a:tailEnd/>
          </a:ln>
          <a:effectLst>
            <a:outerShdw dist="35921" dir="2700000" algn="ctr" rotWithShape="0">
              <a:schemeClr val="bg1"/>
            </a:outerShdw>
          </a:effectLst>
        </p:spPr>
        <p:txBody>
          <a:bodyPr lIns="90488" tIns="44450" rIns="90488" bIns="44450" anchor="ctr"/>
          <a:lstStyle/>
          <a:p>
            <a:pPr algn="ctr" eaLnBrk="0" hangingPunct="0">
              <a:defRPr/>
            </a:pPr>
            <a:r>
              <a:rPr lang="en-US" sz="4400">
                <a:solidFill>
                  <a:srgbClr val="FFCA4D"/>
                </a:solidFill>
                <a:latin typeface="Times New Roman" pitchFamily="18" charset="0"/>
              </a:rPr>
              <a:t> </a:t>
            </a:r>
          </a:p>
        </p:txBody>
      </p:sp>
      <p:sp>
        <p:nvSpPr>
          <p:cNvPr id="18" name="Oval 5"/>
          <p:cNvSpPr>
            <a:spLocks noChangeArrowheads="1"/>
          </p:cNvSpPr>
          <p:nvPr/>
        </p:nvSpPr>
        <p:spPr bwMode="auto">
          <a:xfrm>
            <a:off x="762000" y="3298030"/>
            <a:ext cx="1371600" cy="435769"/>
          </a:xfrm>
          <a:prstGeom prst="ellipse">
            <a:avLst/>
          </a:prstGeom>
          <a:noFill/>
          <a:ln w="38100">
            <a:solidFill>
              <a:srgbClr val="FF0000"/>
            </a:solidFill>
            <a:round/>
            <a:headEnd/>
            <a:tailEnd/>
          </a:ln>
        </p:spPr>
        <p:txBody>
          <a:bodyPr wrap="none" anchor="ctr"/>
          <a:lstStyle/>
          <a:p>
            <a:endParaRPr lang="en-US" sz="1800"/>
          </a:p>
        </p:txBody>
      </p:sp>
    </p:spTree>
    <p:extLst>
      <p:ext uri="{BB962C8B-B14F-4D97-AF65-F5344CB8AC3E}">
        <p14:creationId xmlns:p14="http://schemas.microsoft.com/office/powerpoint/2010/main" val="337783209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E37601-9577-974C-A416-2D0FDDD8E127}"/>
              </a:ext>
            </a:extLst>
          </p:cNvPr>
          <p:cNvSpPr txBox="1"/>
          <p:nvPr/>
        </p:nvSpPr>
        <p:spPr>
          <a:xfrm flipH="1">
            <a:off x="45719" y="228600"/>
            <a:ext cx="9098281" cy="1446550"/>
          </a:xfrm>
          <a:prstGeom prst="rect">
            <a:avLst/>
          </a:prstGeom>
          <a:solidFill>
            <a:srgbClr val="00397B"/>
          </a:solidFill>
        </p:spPr>
        <p:txBody>
          <a:bodyPr wrap="square" rtlCol="0">
            <a:spAutoFit/>
          </a:bodyPr>
          <a:lstStyle/>
          <a:p>
            <a:pPr algn="ctr"/>
            <a:r>
              <a:rPr lang="en-US" sz="4400" dirty="0">
                <a:solidFill>
                  <a:srgbClr val="FFCA4D"/>
                </a:solidFill>
                <a:latin typeface="Arial" panose="020B0604020202020204" pitchFamily="34" charset="0"/>
                <a:cs typeface="Arial" panose="020B0604020202020204" pitchFamily="34" charset="0"/>
              </a:rPr>
              <a:t>Adding a New Member</a:t>
            </a:r>
          </a:p>
          <a:p>
            <a:pPr algn="ctr"/>
            <a:r>
              <a:rPr lang="en-US" sz="4400" dirty="0">
                <a:solidFill>
                  <a:srgbClr val="FFCA4D"/>
                </a:solidFill>
                <a:latin typeface="Arial" panose="020B0604020202020204" pitchFamily="34" charset="0"/>
                <a:cs typeface="Arial" panose="020B0604020202020204" pitchFamily="34" charset="0"/>
              </a:rPr>
              <a:t>to Your Club</a:t>
            </a:r>
          </a:p>
        </p:txBody>
      </p:sp>
      <p:sp>
        <p:nvSpPr>
          <p:cNvPr id="2" name="TextBox 1">
            <a:extLst>
              <a:ext uri="{FF2B5EF4-FFF2-40B4-BE49-F238E27FC236}">
                <a16:creationId xmlns:a16="http://schemas.microsoft.com/office/drawing/2014/main" id="{E6DE2152-2BB0-B843-80AA-87522C92A491}"/>
              </a:ext>
            </a:extLst>
          </p:cNvPr>
          <p:cNvSpPr txBox="1"/>
          <p:nvPr/>
        </p:nvSpPr>
        <p:spPr>
          <a:xfrm>
            <a:off x="457200" y="2286000"/>
            <a:ext cx="8305800" cy="3539430"/>
          </a:xfrm>
          <a:prstGeom prst="rect">
            <a:avLst/>
          </a:prstGeom>
          <a:noFill/>
        </p:spPr>
        <p:txBody>
          <a:bodyPr wrap="square" rtlCol="0">
            <a:spAutoFit/>
          </a:bodyPr>
          <a:lstStyle/>
          <a:p>
            <a:pPr>
              <a:lnSpc>
                <a:spcPct val="150000"/>
              </a:lnSpc>
            </a:pPr>
            <a:r>
              <a:rPr lang="en-US" sz="3200" dirty="0">
                <a:solidFill>
                  <a:schemeClr val="bg1"/>
                </a:solidFill>
              </a:rPr>
              <a:t>Identify Member</a:t>
            </a:r>
          </a:p>
          <a:p>
            <a:pPr marL="914400" lvl="1" indent="-457200">
              <a:lnSpc>
                <a:spcPct val="150000"/>
              </a:lnSpc>
              <a:buFont typeface="Arial" panose="020B0604020202020204" pitchFamily="34" charset="0"/>
              <a:buChar char="•"/>
            </a:pPr>
            <a:r>
              <a:rPr lang="en-US" sz="3200" dirty="0">
                <a:solidFill>
                  <a:schemeClr val="bg1"/>
                </a:solidFill>
              </a:rPr>
              <a:t>Search by last name</a:t>
            </a:r>
          </a:p>
          <a:p>
            <a:pPr marL="914400" lvl="1" indent="-457200">
              <a:lnSpc>
                <a:spcPct val="150000"/>
              </a:lnSpc>
              <a:buFont typeface="Arial" panose="020B0604020202020204" pitchFamily="34" charset="0"/>
              <a:buChar char="•"/>
            </a:pPr>
            <a:r>
              <a:rPr lang="en-US" sz="3200" dirty="0">
                <a:solidFill>
                  <a:schemeClr val="bg1"/>
                </a:solidFill>
              </a:rPr>
              <a:t>Further narrow the search by entering an email address if you have it</a:t>
            </a:r>
            <a:r>
              <a:rPr lang="en-US" sz="3200" b="1" dirty="0">
                <a:solidFill>
                  <a:schemeClr val="bg1"/>
                </a:solidFill>
              </a:rPr>
              <a:t>	</a:t>
            </a:r>
          </a:p>
          <a:p>
            <a:pPr marL="1371600" lvl="2" indent="-457200">
              <a:buFont typeface="Arial" panose="020B0604020202020204" pitchFamily="34" charset="0"/>
              <a:buChar char="•"/>
            </a:pPr>
            <a:endParaRPr lang="en-US" sz="3200" b="1" dirty="0">
              <a:solidFill>
                <a:schemeClr val="bg1"/>
              </a:solidFill>
            </a:endParaRPr>
          </a:p>
        </p:txBody>
      </p:sp>
      <p:sp>
        <p:nvSpPr>
          <p:cNvPr id="5" name="TextBox 4">
            <a:extLst>
              <a:ext uri="{FF2B5EF4-FFF2-40B4-BE49-F238E27FC236}">
                <a16:creationId xmlns:a16="http://schemas.microsoft.com/office/drawing/2014/main" id="{FC37B342-1A17-3B49-B8FA-55BC02298213}"/>
              </a:ext>
            </a:extLst>
          </p:cNvPr>
          <p:cNvSpPr txBox="1"/>
          <p:nvPr/>
        </p:nvSpPr>
        <p:spPr>
          <a:xfrm>
            <a:off x="419100" y="6143892"/>
            <a:ext cx="8305800" cy="584775"/>
          </a:xfrm>
          <a:prstGeom prst="rect">
            <a:avLst/>
          </a:prstGeom>
          <a:noFill/>
        </p:spPr>
        <p:txBody>
          <a:bodyPr wrap="square" rtlCol="0">
            <a:spAutoFit/>
          </a:bodyPr>
          <a:lstStyle/>
          <a:p>
            <a:r>
              <a:rPr lang="en-US" sz="3200" dirty="0">
                <a:solidFill>
                  <a:srgbClr val="FFCA4D"/>
                </a:solidFill>
              </a:rPr>
              <a:t>These steps are illustrated on the next slide</a:t>
            </a:r>
          </a:p>
        </p:txBody>
      </p:sp>
    </p:spTree>
    <p:extLst>
      <p:ext uri="{BB962C8B-B14F-4D97-AF65-F5344CB8AC3E}">
        <p14:creationId xmlns:p14="http://schemas.microsoft.com/office/powerpoint/2010/main" val="6168778"/>
      </p:ext>
    </p:extLst>
  </p:cSld>
  <p:clrMapOvr>
    <a:masterClrMapping/>
  </p:clrMapOvr>
  <p:transition spd="slow">
    <p:zo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4844" y="0"/>
            <a:ext cx="12192000" cy="6858000"/>
          </a:xfrm>
          <a:prstGeom prst="rect">
            <a:avLst/>
          </a:prstGeom>
        </p:spPr>
      </p:pic>
      <p:sp>
        <p:nvSpPr>
          <p:cNvPr id="2" name="Title 1"/>
          <p:cNvSpPr>
            <a:spLocks/>
          </p:cNvSpPr>
          <p:nvPr/>
        </p:nvSpPr>
        <p:spPr bwMode="auto">
          <a:xfrm>
            <a:off x="241300" y="42863"/>
            <a:ext cx="8839200" cy="838200"/>
          </a:xfrm>
          <a:prstGeom prst="rect">
            <a:avLst/>
          </a:prstGeom>
          <a:noFill/>
          <a:ln w="12700">
            <a:noFill/>
            <a:miter lim="800000"/>
            <a:headEnd/>
            <a:tailEnd/>
          </a:ln>
          <a:effectLst>
            <a:outerShdw dist="35921" dir="2700000" algn="ctr" rotWithShape="0">
              <a:schemeClr val="bg1"/>
            </a:outerShdw>
          </a:effectLst>
        </p:spPr>
        <p:txBody>
          <a:bodyPr lIns="90488" tIns="44450" rIns="90488" bIns="44450" anchor="ctr"/>
          <a:lstStyle/>
          <a:p>
            <a:pPr algn="ctr" eaLnBrk="0" hangingPunct="0">
              <a:defRPr/>
            </a:pPr>
            <a:r>
              <a:rPr lang="en-US" sz="4400">
                <a:solidFill>
                  <a:srgbClr val="FFCA4D"/>
                </a:solidFill>
                <a:latin typeface="Times New Roman" pitchFamily="18" charset="0"/>
              </a:rPr>
              <a:t> </a:t>
            </a:r>
          </a:p>
        </p:txBody>
      </p:sp>
      <p:sp>
        <p:nvSpPr>
          <p:cNvPr id="18" name="Oval 5"/>
          <p:cNvSpPr>
            <a:spLocks noChangeArrowheads="1"/>
          </p:cNvSpPr>
          <p:nvPr/>
        </p:nvSpPr>
        <p:spPr bwMode="auto">
          <a:xfrm>
            <a:off x="457200" y="2819400"/>
            <a:ext cx="1841500" cy="381000"/>
          </a:xfrm>
          <a:prstGeom prst="ellipse">
            <a:avLst/>
          </a:prstGeom>
          <a:noFill/>
          <a:ln w="38100">
            <a:solidFill>
              <a:srgbClr val="FF0000"/>
            </a:solidFill>
            <a:round/>
            <a:headEnd/>
            <a:tailEnd/>
          </a:ln>
        </p:spPr>
        <p:txBody>
          <a:bodyPr wrap="none" anchor="ctr"/>
          <a:lstStyle/>
          <a:p>
            <a:endParaRPr lang="en-US" sz="1800"/>
          </a:p>
        </p:txBody>
      </p:sp>
      <p:sp>
        <p:nvSpPr>
          <p:cNvPr id="4" name="TextBox 3"/>
          <p:cNvSpPr txBox="1"/>
          <p:nvPr/>
        </p:nvSpPr>
        <p:spPr>
          <a:xfrm>
            <a:off x="1124825" y="3170712"/>
            <a:ext cx="1645919" cy="457200"/>
          </a:xfrm>
          <a:prstGeom prst="rect">
            <a:avLst/>
          </a:prstGeom>
          <a:noFill/>
        </p:spPr>
        <p:txBody>
          <a:bodyPr wrap="square" rtlCol="0">
            <a:spAutoFit/>
          </a:bodyPr>
          <a:lstStyle/>
          <a:p>
            <a:r>
              <a:rPr lang="en-US" dirty="0"/>
              <a:t>Weaver</a:t>
            </a:r>
          </a:p>
        </p:txBody>
      </p:sp>
      <p:sp>
        <p:nvSpPr>
          <p:cNvPr id="8" name="Oval 5"/>
          <p:cNvSpPr>
            <a:spLocks noChangeArrowheads="1"/>
          </p:cNvSpPr>
          <p:nvPr/>
        </p:nvSpPr>
        <p:spPr bwMode="auto">
          <a:xfrm>
            <a:off x="304800" y="4114800"/>
            <a:ext cx="2971800" cy="381000"/>
          </a:xfrm>
          <a:prstGeom prst="ellipse">
            <a:avLst/>
          </a:prstGeom>
          <a:noFill/>
          <a:ln w="38100">
            <a:solidFill>
              <a:srgbClr val="FF0000"/>
            </a:solidFill>
            <a:round/>
            <a:headEnd/>
            <a:tailEnd/>
          </a:ln>
        </p:spPr>
        <p:txBody>
          <a:bodyPr wrap="none" anchor="ctr"/>
          <a:lstStyle/>
          <a:p>
            <a:endParaRPr lang="en-US" sz="1800"/>
          </a:p>
        </p:txBody>
      </p:sp>
      <p:sp>
        <p:nvSpPr>
          <p:cNvPr id="9" name="TextBox 8"/>
          <p:cNvSpPr txBox="1"/>
          <p:nvPr/>
        </p:nvSpPr>
        <p:spPr>
          <a:xfrm>
            <a:off x="972425" y="4542312"/>
            <a:ext cx="3066175" cy="461665"/>
          </a:xfrm>
          <a:prstGeom prst="rect">
            <a:avLst/>
          </a:prstGeom>
          <a:noFill/>
        </p:spPr>
        <p:txBody>
          <a:bodyPr wrap="square" rtlCol="0">
            <a:spAutoFit/>
          </a:bodyPr>
          <a:lstStyle/>
          <a:p>
            <a:r>
              <a:rPr lang="en-US" dirty="0"/>
              <a:t>terry@tweaver.com</a:t>
            </a:r>
          </a:p>
        </p:txBody>
      </p:sp>
      <p:sp>
        <p:nvSpPr>
          <p:cNvPr id="10" name="Oval 5"/>
          <p:cNvSpPr>
            <a:spLocks noChangeArrowheads="1"/>
          </p:cNvSpPr>
          <p:nvPr/>
        </p:nvSpPr>
        <p:spPr bwMode="auto">
          <a:xfrm>
            <a:off x="533400" y="5334000"/>
            <a:ext cx="3505200" cy="533400"/>
          </a:xfrm>
          <a:prstGeom prst="ellipse">
            <a:avLst/>
          </a:prstGeom>
          <a:noFill/>
          <a:ln w="38100">
            <a:solidFill>
              <a:srgbClr val="FF0000"/>
            </a:solidFill>
            <a:round/>
            <a:headEnd/>
            <a:tailEnd/>
          </a:ln>
        </p:spPr>
        <p:txBody>
          <a:bodyPr wrap="none" anchor="ctr"/>
          <a:lstStyle/>
          <a:p>
            <a:endParaRPr lang="en-US" sz="1800"/>
          </a:p>
        </p:txBody>
      </p:sp>
    </p:spTree>
    <p:extLst>
      <p:ext uri="{BB962C8B-B14F-4D97-AF65-F5344CB8AC3E}">
        <p14:creationId xmlns:p14="http://schemas.microsoft.com/office/powerpoint/2010/main" val="238990296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20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4" grpId="0"/>
      <p:bldP spid="8" grpId="0" animBg="1"/>
      <p:bldP spid="9" grpId="0"/>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E37601-9577-974C-A416-2D0FDDD8E127}"/>
              </a:ext>
            </a:extLst>
          </p:cNvPr>
          <p:cNvSpPr txBox="1"/>
          <p:nvPr/>
        </p:nvSpPr>
        <p:spPr>
          <a:xfrm flipH="1">
            <a:off x="45719" y="228600"/>
            <a:ext cx="9098281" cy="1446550"/>
          </a:xfrm>
          <a:prstGeom prst="rect">
            <a:avLst/>
          </a:prstGeom>
          <a:solidFill>
            <a:srgbClr val="00397B"/>
          </a:solidFill>
        </p:spPr>
        <p:txBody>
          <a:bodyPr wrap="square" rtlCol="0">
            <a:spAutoFit/>
          </a:bodyPr>
          <a:lstStyle/>
          <a:p>
            <a:pPr algn="ctr"/>
            <a:r>
              <a:rPr lang="en-US" sz="4400" dirty="0">
                <a:solidFill>
                  <a:srgbClr val="FFCA4D"/>
                </a:solidFill>
                <a:latin typeface="Arial" panose="020B0604020202020204" pitchFamily="34" charset="0"/>
                <a:cs typeface="Arial" panose="020B0604020202020204" pitchFamily="34" charset="0"/>
              </a:rPr>
              <a:t>Adding a New Member</a:t>
            </a:r>
          </a:p>
          <a:p>
            <a:pPr algn="ctr"/>
            <a:r>
              <a:rPr lang="en-US" sz="4400" dirty="0">
                <a:solidFill>
                  <a:srgbClr val="FFCA4D"/>
                </a:solidFill>
                <a:latin typeface="Arial" panose="020B0604020202020204" pitchFamily="34" charset="0"/>
                <a:cs typeface="Arial" panose="020B0604020202020204" pitchFamily="34" charset="0"/>
              </a:rPr>
              <a:t>to Your Club</a:t>
            </a:r>
          </a:p>
        </p:txBody>
      </p:sp>
      <p:sp>
        <p:nvSpPr>
          <p:cNvPr id="2" name="TextBox 1">
            <a:extLst>
              <a:ext uri="{FF2B5EF4-FFF2-40B4-BE49-F238E27FC236}">
                <a16:creationId xmlns:a16="http://schemas.microsoft.com/office/drawing/2014/main" id="{E6DE2152-2BB0-B843-80AA-87522C92A491}"/>
              </a:ext>
            </a:extLst>
          </p:cNvPr>
          <p:cNvSpPr txBox="1"/>
          <p:nvPr/>
        </p:nvSpPr>
        <p:spPr>
          <a:xfrm>
            <a:off x="441959" y="2362200"/>
            <a:ext cx="8305800" cy="3539430"/>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sz="3200" dirty="0">
                <a:solidFill>
                  <a:schemeClr val="bg1"/>
                </a:solidFill>
              </a:rPr>
              <a:t>If the search does not find your new member, click </a:t>
            </a:r>
            <a:r>
              <a:rPr lang="en-US" sz="3200" b="1" dirty="0">
                <a:solidFill>
                  <a:schemeClr val="bg1"/>
                </a:solidFill>
              </a:rPr>
              <a:t>ADD AS A NEW MEMBER</a:t>
            </a:r>
            <a:r>
              <a:rPr lang="en-US" sz="3200" dirty="0">
                <a:solidFill>
                  <a:schemeClr val="bg1"/>
                </a:solidFill>
              </a:rPr>
              <a:t> and follow the prompts to enter the minimal required fields.</a:t>
            </a:r>
          </a:p>
          <a:p>
            <a:pPr marL="1371600" lvl="2" indent="-457200">
              <a:buFont typeface="Arial" panose="020B0604020202020204" pitchFamily="34" charset="0"/>
              <a:buChar char="•"/>
            </a:pPr>
            <a:endParaRPr lang="en-US" sz="3200" b="1" dirty="0">
              <a:solidFill>
                <a:schemeClr val="bg1"/>
              </a:solidFill>
            </a:endParaRPr>
          </a:p>
        </p:txBody>
      </p:sp>
    </p:spTree>
    <p:extLst>
      <p:ext uri="{BB962C8B-B14F-4D97-AF65-F5344CB8AC3E}">
        <p14:creationId xmlns:p14="http://schemas.microsoft.com/office/powerpoint/2010/main" val="3135120535"/>
      </p:ext>
    </p:extLst>
  </p:cSld>
  <p:clrMapOvr>
    <a:masterClrMapping/>
  </p:clrMapOvr>
  <p:transition spd="slow">
    <p:zo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E37601-9577-974C-A416-2D0FDDD8E127}"/>
              </a:ext>
            </a:extLst>
          </p:cNvPr>
          <p:cNvSpPr txBox="1"/>
          <p:nvPr/>
        </p:nvSpPr>
        <p:spPr>
          <a:xfrm flipH="1">
            <a:off x="45719" y="228600"/>
            <a:ext cx="9098281" cy="1446550"/>
          </a:xfrm>
          <a:prstGeom prst="rect">
            <a:avLst/>
          </a:prstGeom>
          <a:solidFill>
            <a:srgbClr val="00397B"/>
          </a:solidFill>
        </p:spPr>
        <p:txBody>
          <a:bodyPr wrap="square" rtlCol="0">
            <a:spAutoFit/>
          </a:bodyPr>
          <a:lstStyle/>
          <a:p>
            <a:pPr algn="ctr"/>
            <a:r>
              <a:rPr lang="en-US" sz="4400" dirty="0">
                <a:solidFill>
                  <a:srgbClr val="FFCA4D"/>
                </a:solidFill>
                <a:latin typeface="Arial" panose="020B0604020202020204" pitchFamily="34" charset="0"/>
                <a:cs typeface="Arial" panose="020B0604020202020204" pitchFamily="34" charset="0"/>
              </a:rPr>
              <a:t>Adding a New Member</a:t>
            </a:r>
          </a:p>
          <a:p>
            <a:pPr algn="ctr"/>
            <a:r>
              <a:rPr lang="en-US" sz="4400" dirty="0">
                <a:solidFill>
                  <a:srgbClr val="FFCA4D"/>
                </a:solidFill>
                <a:latin typeface="Arial" panose="020B0604020202020204" pitchFamily="34" charset="0"/>
                <a:cs typeface="Arial" panose="020B0604020202020204" pitchFamily="34" charset="0"/>
              </a:rPr>
              <a:t>to Your Club</a:t>
            </a:r>
          </a:p>
        </p:txBody>
      </p:sp>
      <p:sp>
        <p:nvSpPr>
          <p:cNvPr id="2" name="TextBox 1">
            <a:extLst>
              <a:ext uri="{FF2B5EF4-FFF2-40B4-BE49-F238E27FC236}">
                <a16:creationId xmlns:a16="http://schemas.microsoft.com/office/drawing/2014/main" id="{E6DE2152-2BB0-B843-80AA-87522C92A491}"/>
              </a:ext>
            </a:extLst>
          </p:cNvPr>
          <p:cNvSpPr txBox="1"/>
          <p:nvPr/>
        </p:nvSpPr>
        <p:spPr>
          <a:xfrm>
            <a:off x="228600" y="2362200"/>
            <a:ext cx="8305800" cy="3694409"/>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sz="3200" dirty="0">
                <a:solidFill>
                  <a:schemeClr val="bg1"/>
                </a:solidFill>
              </a:rPr>
              <a:t>You have successfully added your new member to RI, when you receive the following message:</a:t>
            </a:r>
          </a:p>
          <a:p>
            <a:pPr>
              <a:lnSpc>
                <a:spcPct val="150000"/>
              </a:lnSpc>
            </a:pPr>
            <a:r>
              <a:rPr lang="en-US" sz="3200" dirty="0">
                <a:solidFill>
                  <a:schemeClr val="bg1"/>
                </a:solidFill>
              </a:rPr>
              <a:t>    </a:t>
            </a:r>
            <a:r>
              <a:rPr lang="en-US" sz="3200" dirty="0">
                <a:solidFill>
                  <a:srgbClr val="FFCA4D"/>
                </a:solidFill>
              </a:rPr>
              <a:t>Successfully added </a:t>
            </a:r>
            <a:r>
              <a:rPr lang="en-US" sz="3200" u="sng" dirty="0">
                <a:solidFill>
                  <a:srgbClr val="FFCA4D"/>
                </a:solidFill>
              </a:rPr>
              <a:t>(Name)</a:t>
            </a:r>
            <a:r>
              <a:rPr lang="en-US" sz="3200" dirty="0">
                <a:solidFill>
                  <a:srgbClr val="FFCA4D"/>
                </a:solidFill>
              </a:rPr>
              <a:t> to club with</a:t>
            </a:r>
          </a:p>
          <a:p>
            <a:pPr>
              <a:lnSpc>
                <a:spcPct val="150000"/>
              </a:lnSpc>
            </a:pPr>
            <a:r>
              <a:rPr lang="en-US" sz="3200" dirty="0">
                <a:solidFill>
                  <a:srgbClr val="FFCA4D"/>
                </a:solidFill>
              </a:rPr>
              <a:t>    member ID #######.</a:t>
            </a:r>
            <a:endParaRPr lang="en-US" sz="3200" dirty="0">
              <a:solidFill>
                <a:schemeClr val="bg1"/>
              </a:solidFill>
            </a:endParaRPr>
          </a:p>
        </p:txBody>
      </p:sp>
    </p:spTree>
    <p:extLst>
      <p:ext uri="{BB962C8B-B14F-4D97-AF65-F5344CB8AC3E}">
        <p14:creationId xmlns:p14="http://schemas.microsoft.com/office/powerpoint/2010/main" val="61588181"/>
      </p:ext>
    </p:extLst>
  </p:cSld>
  <p:clrMapOvr>
    <a:masterClrMapping/>
  </p:clrMapOvr>
  <p:transition spd="slow">
    <p:zo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E37601-9577-974C-A416-2D0FDDD8E127}"/>
              </a:ext>
            </a:extLst>
          </p:cNvPr>
          <p:cNvSpPr txBox="1"/>
          <p:nvPr/>
        </p:nvSpPr>
        <p:spPr>
          <a:xfrm flipH="1">
            <a:off x="45719" y="228600"/>
            <a:ext cx="9098281" cy="1446550"/>
          </a:xfrm>
          <a:prstGeom prst="rect">
            <a:avLst/>
          </a:prstGeom>
          <a:solidFill>
            <a:srgbClr val="00397B"/>
          </a:solidFill>
        </p:spPr>
        <p:txBody>
          <a:bodyPr wrap="square" rtlCol="0">
            <a:spAutoFit/>
          </a:bodyPr>
          <a:lstStyle/>
          <a:p>
            <a:pPr algn="ctr"/>
            <a:r>
              <a:rPr lang="en-US" sz="4400" dirty="0">
                <a:solidFill>
                  <a:srgbClr val="FFCA4D"/>
                </a:solidFill>
                <a:latin typeface="Arial" panose="020B0604020202020204" pitchFamily="34" charset="0"/>
                <a:cs typeface="Arial" panose="020B0604020202020204" pitchFamily="34" charset="0"/>
              </a:rPr>
              <a:t>When Your New Member </a:t>
            </a:r>
          </a:p>
          <a:p>
            <a:pPr algn="ctr"/>
            <a:r>
              <a:rPr lang="en-US" sz="4400" dirty="0">
                <a:solidFill>
                  <a:srgbClr val="FFCA4D"/>
                </a:solidFill>
                <a:latin typeface="Arial" panose="020B0604020202020204" pitchFamily="34" charset="0"/>
                <a:cs typeface="Arial" panose="020B0604020202020204" pitchFamily="34" charset="0"/>
              </a:rPr>
              <a:t>is a Prior Rotarian</a:t>
            </a:r>
          </a:p>
        </p:txBody>
      </p:sp>
      <p:sp>
        <p:nvSpPr>
          <p:cNvPr id="2" name="TextBox 1">
            <a:extLst>
              <a:ext uri="{FF2B5EF4-FFF2-40B4-BE49-F238E27FC236}">
                <a16:creationId xmlns:a16="http://schemas.microsoft.com/office/drawing/2014/main" id="{E6DE2152-2BB0-B843-80AA-87522C92A491}"/>
              </a:ext>
            </a:extLst>
          </p:cNvPr>
          <p:cNvSpPr txBox="1"/>
          <p:nvPr/>
        </p:nvSpPr>
        <p:spPr>
          <a:xfrm>
            <a:off x="441959" y="2568773"/>
            <a:ext cx="8305800" cy="3539430"/>
          </a:xfrm>
          <a:prstGeom prst="rect">
            <a:avLst/>
          </a:prstGeom>
          <a:noFill/>
        </p:spPr>
        <p:txBody>
          <a:bodyPr wrap="square" rtlCol="0">
            <a:spAutoFit/>
          </a:bodyPr>
          <a:lstStyle/>
          <a:p>
            <a:pPr marL="914400" lvl="1" indent="-457200">
              <a:lnSpc>
                <a:spcPct val="150000"/>
              </a:lnSpc>
              <a:buFont typeface="Arial" panose="020B0604020202020204" pitchFamily="34" charset="0"/>
              <a:buChar char="•"/>
            </a:pPr>
            <a:r>
              <a:rPr lang="en-US" sz="3200" dirty="0">
                <a:solidFill>
                  <a:schemeClr val="bg1"/>
                </a:solidFill>
              </a:rPr>
              <a:t>If the search finds that your new member</a:t>
            </a:r>
            <a:r>
              <a:rPr lang="en-US" sz="3200" b="1" dirty="0">
                <a:solidFill>
                  <a:schemeClr val="bg1"/>
                </a:solidFill>
              </a:rPr>
              <a:t> </a:t>
            </a:r>
            <a:r>
              <a:rPr lang="en-US" sz="3200" dirty="0">
                <a:solidFill>
                  <a:schemeClr val="bg1"/>
                </a:solidFill>
              </a:rPr>
              <a:t>has been a member of another Rotary club, do NOT create another record.</a:t>
            </a:r>
            <a:endParaRPr lang="en-US" sz="3200" b="1" dirty="0">
              <a:solidFill>
                <a:schemeClr val="bg1"/>
              </a:solidFill>
            </a:endParaRPr>
          </a:p>
          <a:p>
            <a:pPr marL="1828800" lvl="3" indent="-457200">
              <a:buFont typeface="Arial" panose="020B0604020202020204" pitchFamily="34" charset="0"/>
              <a:buChar char="•"/>
            </a:pPr>
            <a:endParaRPr lang="en-US" sz="3200" b="1" dirty="0">
              <a:solidFill>
                <a:schemeClr val="bg1"/>
              </a:solidFill>
            </a:endParaRPr>
          </a:p>
        </p:txBody>
      </p:sp>
    </p:spTree>
    <p:extLst>
      <p:ext uri="{BB962C8B-B14F-4D97-AF65-F5344CB8AC3E}">
        <p14:creationId xmlns:p14="http://schemas.microsoft.com/office/powerpoint/2010/main" val="872880544"/>
      </p:ext>
    </p:extLst>
  </p:cSld>
  <p:clrMapOvr>
    <a:masterClrMapping/>
  </p:clrMapOvr>
  <p:transition spd="slow">
    <p:zo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E37601-9577-974C-A416-2D0FDDD8E127}"/>
              </a:ext>
            </a:extLst>
          </p:cNvPr>
          <p:cNvSpPr txBox="1"/>
          <p:nvPr/>
        </p:nvSpPr>
        <p:spPr>
          <a:xfrm flipH="1">
            <a:off x="45719" y="228600"/>
            <a:ext cx="9098281" cy="1446550"/>
          </a:xfrm>
          <a:prstGeom prst="rect">
            <a:avLst/>
          </a:prstGeom>
          <a:solidFill>
            <a:srgbClr val="00397B"/>
          </a:solidFill>
        </p:spPr>
        <p:txBody>
          <a:bodyPr wrap="square" rtlCol="0">
            <a:spAutoFit/>
          </a:bodyPr>
          <a:lstStyle/>
          <a:p>
            <a:pPr algn="ctr"/>
            <a:r>
              <a:rPr lang="en-US" sz="4400" dirty="0">
                <a:solidFill>
                  <a:srgbClr val="FFCA4D"/>
                </a:solidFill>
                <a:latin typeface="Arial" panose="020B0604020202020204" pitchFamily="34" charset="0"/>
                <a:cs typeface="Arial" panose="020B0604020202020204" pitchFamily="34" charset="0"/>
              </a:rPr>
              <a:t>When Your New Member </a:t>
            </a:r>
          </a:p>
          <a:p>
            <a:pPr algn="ctr"/>
            <a:r>
              <a:rPr lang="en-US" sz="4400" dirty="0">
                <a:solidFill>
                  <a:srgbClr val="FFCA4D"/>
                </a:solidFill>
                <a:latin typeface="Arial" panose="020B0604020202020204" pitchFamily="34" charset="0"/>
                <a:cs typeface="Arial" panose="020B0604020202020204" pitchFamily="34" charset="0"/>
              </a:rPr>
              <a:t>is a Prior Rotarian</a:t>
            </a:r>
          </a:p>
        </p:txBody>
      </p:sp>
      <p:sp>
        <p:nvSpPr>
          <p:cNvPr id="2" name="TextBox 1">
            <a:extLst>
              <a:ext uri="{FF2B5EF4-FFF2-40B4-BE49-F238E27FC236}">
                <a16:creationId xmlns:a16="http://schemas.microsoft.com/office/drawing/2014/main" id="{E6DE2152-2BB0-B843-80AA-87522C92A491}"/>
              </a:ext>
            </a:extLst>
          </p:cNvPr>
          <p:cNvSpPr txBox="1"/>
          <p:nvPr/>
        </p:nvSpPr>
        <p:spPr>
          <a:xfrm>
            <a:off x="419100" y="1981200"/>
            <a:ext cx="8305800" cy="5016758"/>
          </a:xfrm>
          <a:prstGeom prst="rect">
            <a:avLst/>
          </a:prstGeom>
          <a:noFill/>
        </p:spPr>
        <p:txBody>
          <a:bodyPr wrap="square" rtlCol="0">
            <a:spAutoFit/>
          </a:bodyPr>
          <a:lstStyle/>
          <a:p>
            <a:pPr marL="914400" lvl="1" indent="-457200">
              <a:lnSpc>
                <a:spcPct val="150000"/>
              </a:lnSpc>
              <a:buFont typeface="Arial" panose="020B0604020202020204" pitchFamily="34" charset="0"/>
              <a:buChar char="•"/>
            </a:pPr>
            <a:r>
              <a:rPr lang="en-US" sz="3200" dirty="0">
                <a:solidFill>
                  <a:schemeClr val="bg1"/>
                </a:solidFill>
              </a:rPr>
              <a:t>Look at the information provided for </a:t>
            </a:r>
            <a:r>
              <a:rPr lang="en-US" sz="3200" b="1" dirty="0">
                <a:solidFill>
                  <a:schemeClr val="bg1"/>
                </a:solidFill>
              </a:rPr>
              <a:t>OTHER CLUB AFFILIATION</a:t>
            </a:r>
            <a:endParaRPr lang="en-US" sz="3200" dirty="0">
              <a:solidFill>
                <a:schemeClr val="bg1"/>
              </a:solidFill>
            </a:endParaRPr>
          </a:p>
          <a:p>
            <a:pPr marL="914400" lvl="1" indent="-457200">
              <a:lnSpc>
                <a:spcPct val="150000"/>
              </a:lnSpc>
              <a:buFont typeface="Arial" panose="020B0604020202020204" pitchFamily="34" charset="0"/>
              <a:buChar char="•"/>
            </a:pPr>
            <a:r>
              <a:rPr lang="en-US" sz="3200" dirty="0">
                <a:solidFill>
                  <a:schemeClr val="bg1"/>
                </a:solidFill>
              </a:rPr>
              <a:t>If (Terminated) appears beside the club name, you may click </a:t>
            </a:r>
            <a:r>
              <a:rPr lang="en-US" sz="3200" b="1" dirty="0">
                <a:solidFill>
                  <a:schemeClr val="bg1"/>
                </a:solidFill>
              </a:rPr>
              <a:t>CONTINUE WITH THIS PERSON </a:t>
            </a:r>
            <a:r>
              <a:rPr lang="en-US" sz="3200" dirty="0">
                <a:solidFill>
                  <a:schemeClr val="bg1"/>
                </a:solidFill>
              </a:rPr>
              <a:t>to add this person to your club in RI.</a:t>
            </a:r>
          </a:p>
          <a:p>
            <a:pPr marL="1828800" lvl="3" indent="-457200">
              <a:buFont typeface="Arial" panose="020B0604020202020204" pitchFamily="34" charset="0"/>
              <a:buChar char="•"/>
            </a:pPr>
            <a:endParaRPr lang="en-US" sz="3200" b="1" dirty="0">
              <a:solidFill>
                <a:schemeClr val="bg1"/>
              </a:solidFill>
            </a:endParaRPr>
          </a:p>
        </p:txBody>
      </p:sp>
    </p:spTree>
    <p:extLst>
      <p:ext uri="{BB962C8B-B14F-4D97-AF65-F5344CB8AC3E}">
        <p14:creationId xmlns:p14="http://schemas.microsoft.com/office/powerpoint/2010/main" val="3182162706"/>
      </p:ext>
    </p:extLst>
  </p:cSld>
  <p:clrMapOvr>
    <a:masterClrMapping/>
  </p:clrMapOvr>
  <p:transition spd="slow">
    <p:zo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E37601-9577-974C-A416-2D0FDDD8E127}"/>
              </a:ext>
            </a:extLst>
          </p:cNvPr>
          <p:cNvSpPr txBox="1"/>
          <p:nvPr/>
        </p:nvSpPr>
        <p:spPr>
          <a:xfrm flipH="1">
            <a:off x="45719" y="228600"/>
            <a:ext cx="9098281" cy="1446550"/>
          </a:xfrm>
          <a:prstGeom prst="rect">
            <a:avLst/>
          </a:prstGeom>
          <a:solidFill>
            <a:srgbClr val="00397B"/>
          </a:solidFill>
        </p:spPr>
        <p:txBody>
          <a:bodyPr wrap="square" rtlCol="0">
            <a:spAutoFit/>
          </a:bodyPr>
          <a:lstStyle/>
          <a:p>
            <a:pPr algn="ctr"/>
            <a:r>
              <a:rPr lang="en-US" sz="4400" dirty="0">
                <a:solidFill>
                  <a:srgbClr val="FFCA4D"/>
                </a:solidFill>
                <a:latin typeface="Arial" panose="020B0604020202020204" pitchFamily="34" charset="0"/>
                <a:cs typeface="Arial" panose="020B0604020202020204" pitchFamily="34" charset="0"/>
              </a:rPr>
              <a:t>When Your New Member </a:t>
            </a:r>
          </a:p>
          <a:p>
            <a:pPr algn="ctr"/>
            <a:r>
              <a:rPr lang="en-US" sz="4400" dirty="0">
                <a:solidFill>
                  <a:srgbClr val="FFCA4D"/>
                </a:solidFill>
                <a:latin typeface="Arial" panose="020B0604020202020204" pitchFamily="34" charset="0"/>
                <a:cs typeface="Arial" panose="020B0604020202020204" pitchFamily="34" charset="0"/>
              </a:rPr>
              <a:t>is a Prior Rotarian</a:t>
            </a:r>
          </a:p>
        </p:txBody>
      </p:sp>
      <p:sp>
        <p:nvSpPr>
          <p:cNvPr id="2" name="TextBox 1">
            <a:extLst>
              <a:ext uri="{FF2B5EF4-FFF2-40B4-BE49-F238E27FC236}">
                <a16:creationId xmlns:a16="http://schemas.microsoft.com/office/drawing/2014/main" id="{E6DE2152-2BB0-B843-80AA-87522C92A491}"/>
              </a:ext>
            </a:extLst>
          </p:cNvPr>
          <p:cNvSpPr txBox="1"/>
          <p:nvPr/>
        </p:nvSpPr>
        <p:spPr>
          <a:xfrm>
            <a:off x="419100" y="2114570"/>
            <a:ext cx="8305800" cy="3694409"/>
          </a:xfrm>
          <a:prstGeom prst="rect">
            <a:avLst/>
          </a:prstGeom>
          <a:noFill/>
        </p:spPr>
        <p:txBody>
          <a:bodyPr wrap="square" rtlCol="0">
            <a:spAutoFit/>
          </a:bodyPr>
          <a:lstStyle/>
          <a:p>
            <a:pPr marL="914400" lvl="1" indent="-457200">
              <a:lnSpc>
                <a:spcPct val="150000"/>
              </a:lnSpc>
              <a:buFont typeface="Arial" panose="020B0604020202020204" pitchFamily="34" charset="0"/>
              <a:buChar char="•"/>
            </a:pPr>
            <a:r>
              <a:rPr lang="en-US" sz="3200" dirty="0">
                <a:solidFill>
                  <a:schemeClr val="bg1"/>
                </a:solidFill>
              </a:rPr>
              <a:t>If (Member) appears beside the club name, you will need to contact that club secretary to have your new member</a:t>
            </a:r>
            <a:r>
              <a:rPr lang="en-US" sz="3200" b="1" dirty="0">
                <a:solidFill>
                  <a:schemeClr val="bg1"/>
                </a:solidFill>
              </a:rPr>
              <a:t> </a:t>
            </a:r>
            <a:r>
              <a:rPr lang="en-US" sz="3200" dirty="0">
                <a:solidFill>
                  <a:schemeClr val="bg1"/>
                </a:solidFill>
              </a:rPr>
              <a:t>terminated from that club before you can add this Rotarian to your club.</a:t>
            </a:r>
          </a:p>
        </p:txBody>
      </p:sp>
      <p:sp>
        <p:nvSpPr>
          <p:cNvPr id="4" name="TextBox 3">
            <a:extLst>
              <a:ext uri="{FF2B5EF4-FFF2-40B4-BE49-F238E27FC236}">
                <a16:creationId xmlns:a16="http://schemas.microsoft.com/office/drawing/2014/main" id="{0C8159CF-C152-6649-98B2-2756CDF1EC06}"/>
              </a:ext>
            </a:extLst>
          </p:cNvPr>
          <p:cNvSpPr txBox="1"/>
          <p:nvPr/>
        </p:nvSpPr>
        <p:spPr>
          <a:xfrm>
            <a:off x="266700" y="6248399"/>
            <a:ext cx="8610600" cy="584775"/>
          </a:xfrm>
          <a:prstGeom prst="rect">
            <a:avLst/>
          </a:prstGeom>
          <a:noFill/>
        </p:spPr>
        <p:txBody>
          <a:bodyPr wrap="square" rtlCol="0">
            <a:spAutoFit/>
          </a:bodyPr>
          <a:lstStyle/>
          <a:p>
            <a:pPr algn="ctr"/>
            <a:r>
              <a:rPr lang="en-US" sz="3200" dirty="0">
                <a:solidFill>
                  <a:srgbClr val="FFCA4D"/>
                </a:solidFill>
              </a:rPr>
              <a:t>This scenario is illustrated on the next slide</a:t>
            </a:r>
          </a:p>
        </p:txBody>
      </p:sp>
    </p:spTree>
    <p:extLst>
      <p:ext uri="{BB962C8B-B14F-4D97-AF65-F5344CB8AC3E}">
        <p14:creationId xmlns:p14="http://schemas.microsoft.com/office/powerpoint/2010/main" val="328140720"/>
      </p:ext>
    </p:extLst>
  </p:cSld>
  <p:clrMapOvr>
    <a:masterClrMapping/>
  </p:clrMapOvr>
  <p:transition spd="slow">
    <p:zo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12192000" cy="6858000"/>
          </a:xfrm>
          <a:prstGeom prst="rect">
            <a:avLst/>
          </a:prstGeom>
        </p:spPr>
      </p:pic>
      <p:sp>
        <p:nvSpPr>
          <p:cNvPr id="2" name="Title 1"/>
          <p:cNvSpPr>
            <a:spLocks/>
          </p:cNvSpPr>
          <p:nvPr/>
        </p:nvSpPr>
        <p:spPr bwMode="auto">
          <a:xfrm>
            <a:off x="241300" y="42863"/>
            <a:ext cx="8839200" cy="838200"/>
          </a:xfrm>
          <a:prstGeom prst="rect">
            <a:avLst/>
          </a:prstGeom>
          <a:noFill/>
          <a:ln w="12700">
            <a:noFill/>
            <a:miter lim="800000"/>
            <a:headEnd/>
            <a:tailEnd/>
          </a:ln>
          <a:effectLst>
            <a:outerShdw dist="35921" dir="2700000" algn="ctr" rotWithShape="0">
              <a:schemeClr val="bg1"/>
            </a:outerShdw>
          </a:effectLst>
        </p:spPr>
        <p:txBody>
          <a:bodyPr lIns="90488" tIns="44450" rIns="90488" bIns="44450" anchor="ctr"/>
          <a:lstStyle/>
          <a:p>
            <a:pPr algn="ctr" eaLnBrk="0" hangingPunct="0">
              <a:defRPr/>
            </a:pPr>
            <a:r>
              <a:rPr lang="en-US" sz="4400">
                <a:solidFill>
                  <a:srgbClr val="FFCA4D"/>
                </a:solidFill>
                <a:latin typeface="Times New Roman" pitchFamily="18" charset="0"/>
              </a:rPr>
              <a:t> </a:t>
            </a:r>
          </a:p>
        </p:txBody>
      </p:sp>
      <p:sp>
        <p:nvSpPr>
          <p:cNvPr id="3" name="Oval 5"/>
          <p:cNvSpPr>
            <a:spLocks noChangeArrowheads="1"/>
          </p:cNvSpPr>
          <p:nvPr/>
        </p:nvSpPr>
        <p:spPr bwMode="auto">
          <a:xfrm>
            <a:off x="4873337" y="5029200"/>
            <a:ext cx="1454727" cy="304800"/>
          </a:xfrm>
          <a:prstGeom prst="ellipse">
            <a:avLst/>
          </a:prstGeom>
          <a:noFill/>
          <a:ln w="38100">
            <a:solidFill>
              <a:srgbClr val="FF0000"/>
            </a:solidFill>
            <a:round/>
            <a:headEnd/>
            <a:tailEnd/>
          </a:ln>
        </p:spPr>
        <p:txBody>
          <a:bodyPr wrap="none" anchor="ctr"/>
          <a:lstStyle/>
          <a:p>
            <a:endParaRPr lang="en-US" sz="1800"/>
          </a:p>
        </p:txBody>
      </p:sp>
      <p:sp>
        <p:nvSpPr>
          <p:cNvPr id="8" name="Oval 5"/>
          <p:cNvSpPr>
            <a:spLocks noChangeArrowheads="1"/>
          </p:cNvSpPr>
          <p:nvPr/>
        </p:nvSpPr>
        <p:spPr bwMode="auto">
          <a:xfrm>
            <a:off x="6546273" y="4876800"/>
            <a:ext cx="1607127" cy="457200"/>
          </a:xfrm>
          <a:prstGeom prst="ellipse">
            <a:avLst/>
          </a:prstGeom>
          <a:noFill/>
          <a:ln w="38100">
            <a:solidFill>
              <a:srgbClr val="FF0000"/>
            </a:solidFill>
            <a:round/>
            <a:headEnd/>
            <a:tailEnd/>
          </a:ln>
        </p:spPr>
        <p:txBody>
          <a:bodyPr wrap="none" anchor="ctr"/>
          <a:lstStyle/>
          <a:p>
            <a:endParaRPr lang="en-US" sz="1800"/>
          </a:p>
        </p:txBody>
      </p:sp>
      <p:cxnSp>
        <p:nvCxnSpPr>
          <p:cNvPr id="6" name="Elbow Connector 5">
            <a:extLst>
              <a:ext uri="{FF2B5EF4-FFF2-40B4-BE49-F238E27FC236}">
                <a16:creationId xmlns:a16="http://schemas.microsoft.com/office/drawing/2014/main" id="{6CBC62D9-96BE-8B4B-882E-9717D6435EE8}"/>
              </a:ext>
            </a:extLst>
          </p:cNvPr>
          <p:cNvCxnSpPr>
            <a:cxnSpLocks/>
          </p:cNvCxnSpPr>
          <p:nvPr/>
        </p:nvCxnSpPr>
        <p:spPr>
          <a:xfrm rot="16200000" flipV="1">
            <a:off x="6420198" y="4057998"/>
            <a:ext cx="944879" cy="692726"/>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3D7A744-37FD-2941-B71A-33F8DFDD165B}"/>
              </a:ext>
            </a:extLst>
          </p:cNvPr>
          <p:cNvSpPr txBox="1"/>
          <p:nvPr/>
        </p:nvSpPr>
        <p:spPr>
          <a:xfrm>
            <a:off x="5524501" y="3223200"/>
            <a:ext cx="3124200" cy="646331"/>
          </a:xfrm>
          <a:prstGeom prst="rect">
            <a:avLst/>
          </a:prstGeom>
          <a:noFill/>
        </p:spPr>
        <p:txBody>
          <a:bodyPr wrap="square" rtlCol="0">
            <a:spAutoFit/>
          </a:bodyPr>
          <a:lstStyle/>
          <a:p>
            <a:r>
              <a:rPr lang="en-US" sz="1200" b="1" dirty="0">
                <a:solidFill>
                  <a:srgbClr val="FF0000"/>
                </a:solidFill>
              </a:rPr>
              <a:t>Click this button only if OTHER CLUB AFFILIATION has (Terminated) beside the club name.</a:t>
            </a:r>
          </a:p>
        </p:txBody>
      </p:sp>
      <p:cxnSp>
        <p:nvCxnSpPr>
          <p:cNvPr id="14" name="Elbow Connector 13">
            <a:extLst>
              <a:ext uri="{FF2B5EF4-FFF2-40B4-BE49-F238E27FC236}">
                <a16:creationId xmlns:a16="http://schemas.microsoft.com/office/drawing/2014/main" id="{95112263-8D68-7948-A80E-5F3572E1C1E5}"/>
              </a:ext>
            </a:extLst>
          </p:cNvPr>
          <p:cNvCxnSpPr/>
          <p:nvPr/>
        </p:nvCxnSpPr>
        <p:spPr>
          <a:xfrm rot="16200000" flipV="1">
            <a:off x="3998769" y="3693968"/>
            <a:ext cx="2209800" cy="460663"/>
          </a:xfrm>
          <a:prstGeom prst="bentConnector3">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EB75150-0F3F-454C-83AB-0D3AB4D4C107}"/>
              </a:ext>
            </a:extLst>
          </p:cNvPr>
          <p:cNvSpPr txBox="1"/>
          <p:nvPr/>
        </p:nvSpPr>
        <p:spPr>
          <a:xfrm>
            <a:off x="4414976" y="2039034"/>
            <a:ext cx="4230831" cy="830997"/>
          </a:xfrm>
          <a:prstGeom prst="rect">
            <a:avLst/>
          </a:prstGeom>
          <a:noFill/>
        </p:spPr>
        <p:txBody>
          <a:bodyPr wrap="square" rtlCol="0">
            <a:spAutoFit/>
          </a:bodyPr>
          <a:lstStyle/>
          <a:p>
            <a:r>
              <a:rPr lang="en-US" sz="1200" b="1" dirty="0">
                <a:solidFill>
                  <a:srgbClr val="FF0000"/>
                </a:solidFill>
              </a:rPr>
              <a:t>If (Member) appears beside the club name, you must contact that club secretary and have your new member terminated from that club before you can add to your club</a:t>
            </a:r>
          </a:p>
        </p:txBody>
      </p:sp>
    </p:spTree>
    <p:extLst>
      <p:ext uri="{BB962C8B-B14F-4D97-AF65-F5344CB8AC3E}">
        <p14:creationId xmlns:p14="http://schemas.microsoft.com/office/powerpoint/2010/main" val="422706764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E37601-9577-974C-A416-2D0FDDD8E127}"/>
              </a:ext>
            </a:extLst>
          </p:cNvPr>
          <p:cNvSpPr txBox="1"/>
          <p:nvPr/>
        </p:nvSpPr>
        <p:spPr>
          <a:xfrm flipH="1">
            <a:off x="45719" y="228600"/>
            <a:ext cx="9098281" cy="1446550"/>
          </a:xfrm>
          <a:prstGeom prst="rect">
            <a:avLst/>
          </a:prstGeom>
          <a:solidFill>
            <a:srgbClr val="00397B"/>
          </a:solidFill>
        </p:spPr>
        <p:txBody>
          <a:bodyPr wrap="square" rtlCol="0">
            <a:spAutoFit/>
          </a:bodyPr>
          <a:lstStyle/>
          <a:p>
            <a:pPr algn="ctr"/>
            <a:r>
              <a:rPr lang="en-US" sz="4400" dirty="0">
                <a:solidFill>
                  <a:srgbClr val="FFCA4D"/>
                </a:solidFill>
                <a:latin typeface="Arial" panose="020B0604020202020204" pitchFamily="34" charset="0"/>
                <a:cs typeface="Arial" panose="020B0604020202020204" pitchFamily="34" charset="0"/>
              </a:rPr>
              <a:t>Adding a New Member</a:t>
            </a:r>
          </a:p>
          <a:p>
            <a:pPr algn="ctr"/>
            <a:r>
              <a:rPr lang="en-US" sz="4400" dirty="0">
                <a:solidFill>
                  <a:srgbClr val="FFCA4D"/>
                </a:solidFill>
                <a:latin typeface="Arial" panose="020B0604020202020204" pitchFamily="34" charset="0"/>
                <a:cs typeface="Arial" panose="020B0604020202020204" pitchFamily="34" charset="0"/>
              </a:rPr>
              <a:t>to Your Club</a:t>
            </a:r>
          </a:p>
        </p:txBody>
      </p:sp>
      <p:sp>
        <p:nvSpPr>
          <p:cNvPr id="2" name="TextBox 1">
            <a:extLst>
              <a:ext uri="{FF2B5EF4-FFF2-40B4-BE49-F238E27FC236}">
                <a16:creationId xmlns:a16="http://schemas.microsoft.com/office/drawing/2014/main" id="{E6DE2152-2BB0-B843-80AA-87522C92A491}"/>
              </a:ext>
            </a:extLst>
          </p:cNvPr>
          <p:cNvSpPr txBox="1"/>
          <p:nvPr/>
        </p:nvSpPr>
        <p:spPr>
          <a:xfrm>
            <a:off x="533400" y="1717696"/>
            <a:ext cx="8305800" cy="5755422"/>
          </a:xfrm>
          <a:prstGeom prst="rect">
            <a:avLst/>
          </a:prstGeom>
          <a:noFill/>
        </p:spPr>
        <p:txBody>
          <a:bodyPr wrap="square" rtlCol="0">
            <a:spAutoFit/>
          </a:bodyPr>
          <a:lstStyle/>
          <a:p>
            <a:pPr>
              <a:lnSpc>
                <a:spcPct val="150000"/>
              </a:lnSpc>
            </a:pPr>
            <a:r>
              <a:rPr lang="en-US" sz="3200" dirty="0">
                <a:solidFill>
                  <a:schemeClr val="bg1"/>
                </a:solidFill>
              </a:rPr>
              <a:t>Step 2:  Add new Member to </a:t>
            </a:r>
            <a:r>
              <a:rPr lang="en-US" sz="3200" dirty="0" err="1">
                <a:solidFill>
                  <a:schemeClr val="bg1"/>
                </a:solidFill>
              </a:rPr>
              <a:t>DACdb</a:t>
            </a:r>
            <a:endParaRPr lang="en-US" sz="3200" dirty="0">
              <a:solidFill>
                <a:schemeClr val="bg1"/>
              </a:solidFill>
            </a:endParaRPr>
          </a:p>
          <a:p>
            <a:pPr marL="914400" lvl="1" indent="-457200">
              <a:lnSpc>
                <a:spcPct val="150000"/>
              </a:lnSpc>
              <a:buFont typeface="Arial" panose="020B0604020202020204" pitchFamily="34" charset="0"/>
              <a:buChar char="•"/>
            </a:pPr>
            <a:r>
              <a:rPr lang="en-US" sz="3200" dirty="0">
                <a:solidFill>
                  <a:schemeClr val="bg1"/>
                </a:solidFill>
              </a:rPr>
              <a:t>Sign into </a:t>
            </a:r>
            <a:r>
              <a:rPr lang="en-US" sz="3200" u="sng" dirty="0" err="1">
                <a:solidFill>
                  <a:schemeClr val="bg1"/>
                </a:solidFill>
              </a:rPr>
              <a:t>dacdb.com</a:t>
            </a:r>
            <a:r>
              <a:rPr lang="en-US" sz="3200" u="sng" dirty="0">
                <a:solidFill>
                  <a:schemeClr val="bg1"/>
                </a:solidFill>
              </a:rPr>
              <a:t>  </a:t>
            </a:r>
            <a:endParaRPr lang="en-US" sz="3200" dirty="0">
              <a:solidFill>
                <a:schemeClr val="bg1"/>
              </a:solidFill>
            </a:endParaRPr>
          </a:p>
          <a:p>
            <a:pPr marL="914400" lvl="1" indent="-457200">
              <a:lnSpc>
                <a:spcPct val="150000"/>
              </a:lnSpc>
              <a:buFont typeface="Arial" panose="020B0604020202020204" pitchFamily="34" charset="0"/>
              <a:buChar char="•"/>
            </a:pPr>
            <a:r>
              <a:rPr lang="en-US" sz="3200" dirty="0">
                <a:solidFill>
                  <a:schemeClr val="bg1"/>
                </a:solidFill>
              </a:rPr>
              <a:t>Click the </a:t>
            </a:r>
            <a:r>
              <a:rPr lang="en-US" sz="3200" b="1" dirty="0">
                <a:solidFill>
                  <a:schemeClr val="bg1"/>
                </a:solidFill>
              </a:rPr>
              <a:t>My CLUB </a:t>
            </a:r>
            <a:r>
              <a:rPr lang="en-US" sz="3200" dirty="0">
                <a:solidFill>
                  <a:schemeClr val="bg1"/>
                </a:solidFill>
              </a:rPr>
              <a:t>tab</a:t>
            </a:r>
            <a:endParaRPr lang="en-US" sz="3200" b="1" dirty="0">
              <a:solidFill>
                <a:schemeClr val="bg1"/>
              </a:solidFill>
            </a:endParaRPr>
          </a:p>
          <a:p>
            <a:pPr marL="914400" lvl="1" indent="-457200">
              <a:lnSpc>
                <a:spcPct val="150000"/>
              </a:lnSpc>
              <a:buFont typeface="Arial" panose="020B0604020202020204" pitchFamily="34" charset="0"/>
              <a:buChar char="•"/>
            </a:pPr>
            <a:r>
              <a:rPr lang="en-US" sz="3200" dirty="0">
                <a:solidFill>
                  <a:schemeClr val="bg1"/>
                </a:solidFill>
              </a:rPr>
              <a:t>Click </a:t>
            </a:r>
            <a:r>
              <a:rPr lang="en-US" sz="3200" b="1" dirty="0">
                <a:solidFill>
                  <a:schemeClr val="bg1"/>
                </a:solidFill>
              </a:rPr>
              <a:t>Club Members</a:t>
            </a:r>
            <a:r>
              <a:rPr lang="en-US" sz="3200" dirty="0">
                <a:solidFill>
                  <a:schemeClr val="bg1"/>
                </a:solidFill>
              </a:rPr>
              <a:t> icon</a:t>
            </a:r>
          </a:p>
          <a:p>
            <a:pPr marL="914400" lvl="1" indent="-457200">
              <a:lnSpc>
                <a:spcPct val="150000"/>
              </a:lnSpc>
              <a:buFont typeface="Arial" panose="020B0604020202020204" pitchFamily="34" charset="0"/>
              <a:buChar char="•"/>
            </a:pPr>
            <a:r>
              <a:rPr lang="en-US" sz="3200" dirty="0">
                <a:solidFill>
                  <a:schemeClr val="bg1"/>
                </a:solidFill>
              </a:rPr>
              <a:t>Click </a:t>
            </a:r>
            <a:r>
              <a:rPr lang="en-US" sz="3200" b="1" dirty="0">
                <a:solidFill>
                  <a:schemeClr val="bg1"/>
                </a:solidFill>
              </a:rPr>
              <a:t>RI Integration </a:t>
            </a:r>
            <a:r>
              <a:rPr lang="en-US" sz="3200" dirty="0">
                <a:solidFill>
                  <a:schemeClr val="bg1"/>
                </a:solidFill>
              </a:rPr>
              <a:t>in left panel</a:t>
            </a:r>
          </a:p>
          <a:p>
            <a:pPr marL="914400" lvl="1" indent="-457200">
              <a:lnSpc>
                <a:spcPct val="150000"/>
              </a:lnSpc>
              <a:buFont typeface="Arial" panose="020B0604020202020204" pitchFamily="34" charset="0"/>
              <a:buChar char="•"/>
            </a:pPr>
            <a:r>
              <a:rPr lang="en-US" sz="3200" dirty="0">
                <a:solidFill>
                  <a:schemeClr val="bg1"/>
                </a:solidFill>
              </a:rPr>
              <a:t>Click </a:t>
            </a:r>
            <a:r>
              <a:rPr lang="en-US" sz="3200" b="1" dirty="0">
                <a:solidFill>
                  <a:schemeClr val="bg1"/>
                </a:solidFill>
              </a:rPr>
              <a:t>Member Compare</a:t>
            </a:r>
            <a:endParaRPr lang="en-US" sz="3200" dirty="0">
              <a:solidFill>
                <a:schemeClr val="bg1"/>
              </a:solidFill>
            </a:endParaRPr>
          </a:p>
          <a:p>
            <a:pPr marL="914400" lvl="1" indent="-457200">
              <a:lnSpc>
                <a:spcPct val="150000"/>
              </a:lnSpc>
              <a:buFont typeface="Arial" panose="020B0604020202020204" pitchFamily="34" charset="0"/>
              <a:buChar char="•"/>
            </a:pPr>
            <a:endParaRPr lang="en-US" sz="3200" b="1" dirty="0">
              <a:solidFill>
                <a:schemeClr val="bg1"/>
              </a:solidFill>
            </a:endParaRPr>
          </a:p>
          <a:p>
            <a:pPr marL="914400" lvl="1" indent="-457200">
              <a:buFont typeface="Arial" panose="020B0604020202020204" pitchFamily="34" charset="0"/>
              <a:buChar char="•"/>
            </a:pPr>
            <a:endParaRPr lang="en-US" sz="3200" b="1" dirty="0">
              <a:solidFill>
                <a:schemeClr val="bg1"/>
              </a:solidFill>
            </a:endParaRPr>
          </a:p>
        </p:txBody>
      </p:sp>
      <p:sp>
        <p:nvSpPr>
          <p:cNvPr id="5" name="TextBox 4">
            <a:extLst>
              <a:ext uri="{FF2B5EF4-FFF2-40B4-BE49-F238E27FC236}">
                <a16:creationId xmlns:a16="http://schemas.microsoft.com/office/drawing/2014/main" id="{FC37B342-1A17-3B49-B8FA-55BC02298213}"/>
              </a:ext>
            </a:extLst>
          </p:cNvPr>
          <p:cNvSpPr txBox="1"/>
          <p:nvPr/>
        </p:nvSpPr>
        <p:spPr>
          <a:xfrm>
            <a:off x="419100" y="6143892"/>
            <a:ext cx="8305800" cy="584775"/>
          </a:xfrm>
          <a:prstGeom prst="rect">
            <a:avLst/>
          </a:prstGeom>
          <a:noFill/>
        </p:spPr>
        <p:txBody>
          <a:bodyPr wrap="square" rtlCol="0">
            <a:spAutoFit/>
          </a:bodyPr>
          <a:lstStyle/>
          <a:p>
            <a:r>
              <a:rPr lang="en-US" sz="3200" dirty="0">
                <a:solidFill>
                  <a:srgbClr val="FFCA4D"/>
                </a:solidFill>
              </a:rPr>
              <a:t>These steps are illustrated on the next slide</a:t>
            </a:r>
          </a:p>
        </p:txBody>
      </p:sp>
    </p:spTree>
    <p:extLst>
      <p:ext uri="{BB962C8B-B14F-4D97-AF65-F5344CB8AC3E}">
        <p14:creationId xmlns:p14="http://schemas.microsoft.com/office/powerpoint/2010/main" val="1880734912"/>
      </p:ext>
    </p:extLst>
  </p:cSld>
  <p:clrMapOvr>
    <a:masterClrMapping/>
  </p:clrMapOvr>
  <p:transition spd="slow">
    <p:zo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E37601-9577-974C-A416-2D0FDDD8E127}"/>
              </a:ext>
            </a:extLst>
          </p:cNvPr>
          <p:cNvSpPr txBox="1"/>
          <p:nvPr/>
        </p:nvSpPr>
        <p:spPr>
          <a:xfrm flipH="1">
            <a:off x="45719" y="228600"/>
            <a:ext cx="9098281" cy="769441"/>
          </a:xfrm>
          <a:prstGeom prst="rect">
            <a:avLst/>
          </a:prstGeom>
          <a:solidFill>
            <a:srgbClr val="00397B"/>
          </a:solidFill>
        </p:spPr>
        <p:txBody>
          <a:bodyPr wrap="square" rtlCol="0">
            <a:spAutoFit/>
          </a:bodyPr>
          <a:lstStyle/>
          <a:p>
            <a:pPr algn="ctr"/>
            <a:r>
              <a:rPr lang="en-US" sz="4400" dirty="0">
                <a:solidFill>
                  <a:srgbClr val="FFCA4D"/>
                </a:solidFill>
                <a:latin typeface="Arial" panose="020B0604020202020204" pitchFamily="34" charset="0"/>
                <a:cs typeface="Arial" panose="020B0604020202020204" pitchFamily="34" charset="0"/>
              </a:rPr>
              <a:t> Learning Resources</a:t>
            </a:r>
          </a:p>
        </p:txBody>
      </p:sp>
      <p:sp>
        <p:nvSpPr>
          <p:cNvPr id="5" name="TextBox 4">
            <a:extLst>
              <a:ext uri="{FF2B5EF4-FFF2-40B4-BE49-F238E27FC236}">
                <a16:creationId xmlns:a16="http://schemas.microsoft.com/office/drawing/2014/main" id="{601FD04C-0A88-5C42-83A4-1F3B998A2EF7}"/>
              </a:ext>
            </a:extLst>
          </p:cNvPr>
          <p:cNvSpPr txBox="1"/>
          <p:nvPr/>
        </p:nvSpPr>
        <p:spPr>
          <a:xfrm>
            <a:off x="152400" y="1981200"/>
            <a:ext cx="9098281" cy="3694409"/>
          </a:xfrm>
          <a:prstGeom prst="rect">
            <a:avLst/>
          </a:prstGeom>
          <a:noFill/>
        </p:spPr>
        <p:txBody>
          <a:bodyPr wrap="square" rtlCol="0">
            <a:spAutoFit/>
          </a:bodyPr>
          <a:lstStyle/>
          <a:p>
            <a:pPr>
              <a:lnSpc>
                <a:spcPct val="150000"/>
              </a:lnSpc>
            </a:pPr>
            <a:r>
              <a:rPr lang="en-US" sz="3200" dirty="0">
                <a:solidFill>
                  <a:schemeClr val="bg1"/>
                </a:solidFill>
              </a:rPr>
              <a:t>You have several resources available to assist you in learning about your role and duties:</a:t>
            </a:r>
          </a:p>
          <a:p>
            <a:pPr algn="ctr">
              <a:lnSpc>
                <a:spcPct val="150000"/>
              </a:lnSpc>
            </a:pPr>
            <a:endParaRPr lang="en-US" sz="3200" dirty="0">
              <a:solidFill>
                <a:schemeClr val="bg1"/>
              </a:solidFill>
            </a:endParaRPr>
          </a:p>
          <a:p>
            <a:pPr algn="ctr">
              <a:lnSpc>
                <a:spcPct val="150000"/>
              </a:lnSpc>
            </a:pPr>
            <a:r>
              <a:rPr lang="en-US" sz="3200" dirty="0">
                <a:solidFill>
                  <a:schemeClr val="bg1"/>
                </a:solidFill>
              </a:rPr>
              <a:t> </a:t>
            </a:r>
            <a:r>
              <a:rPr lang="en-US" sz="3200" dirty="0" err="1">
                <a:solidFill>
                  <a:schemeClr val="bg1"/>
                </a:solidFill>
              </a:rPr>
              <a:t>my.rotary.org</a:t>
            </a:r>
            <a:r>
              <a:rPr lang="en-US" sz="3200" dirty="0">
                <a:solidFill>
                  <a:schemeClr val="bg1"/>
                </a:solidFill>
              </a:rPr>
              <a:t> =&gt; Learning &amp; Reference =&gt;</a:t>
            </a:r>
          </a:p>
          <a:p>
            <a:pPr algn="ctr">
              <a:lnSpc>
                <a:spcPct val="150000"/>
              </a:lnSpc>
            </a:pPr>
            <a:r>
              <a:rPr lang="en-US" sz="3200" dirty="0">
                <a:solidFill>
                  <a:schemeClr val="bg1"/>
                </a:solidFill>
              </a:rPr>
              <a:t>Learn by Topic =&gt; Club Roles =&gt; Secretary</a:t>
            </a:r>
          </a:p>
        </p:txBody>
      </p:sp>
    </p:spTree>
    <p:extLst>
      <p:ext uri="{BB962C8B-B14F-4D97-AF65-F5344CB8AC3E}">
        <p14:creationId xmlns:p14="http://schemas.microsoft.com/office/powerpoint/2010/main" val="3131729431"/>
      </p:ext>
    </p:extLst>
  </p:cSld>
  <p:clrMapOvr>
    <a:masterClrMapping/>
  </p:clrMapOvr>
  <p:transition spd="slow">
    <p:zo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12192000" cy="6858000"/>
          </a:xfrm>
          <a:prstGeom prst="rect">
            <a:avLst/>
          </a:prstGeom>
        </p:spPr>
      </p:pic>
      <p:sp>
        <p:nvSpPr>
          <p:cNvPr id="18" name="Oval 5"/>
          <p:cNvSpPr>
            <a:spLocks noChangeArrowheads="1"/>
          </p:cNvSpPr>
          <p:nvPr/>
        </p:nvSpPr>
        <p:spPr bwMode="auto">
          <a:xfrm>
            <a:off x="0" y="4114800"/>
            <a:ext cx="1981200" cy="457200"/>
          </a:xfrm>
          <a:prstGeom prst="ellipse">
            <a:avLst/>
          </a:prstGeom>
          <a:noFill/>
          <a:ln w="38100">
            <a:solidFill>
              <a:srgbClr val="FF0000"/>
            </a:solidFill>
            <a:round/>
            <a:headEnd/>
            <a:tailEnd/>
          </a:ln>
        </p:spPr>
        <p:txBody>
          <a:bodyPr wrap="none" anchor="ctr"/>
          <a:lstStyle/>
          <a:p>
            <a:endParaRPr lang="en-US" sz="1800"/>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4"/>
          <a:stretch>
            <a:fillRect/>
          </a:stretch>
        </p:blipFill>
        <p:spPr>
          <a:xfrm>
            <a:off x="7315200" y="2765881"/>
            <a:ext cx="1419225" cy="358319"/>
          </a:xfrm>
          <a:prstGeom prst="rect">
            <a:avLst/>
          </a:prstGeom>
        </p:spPr>
      </p:pic>
      <p:sp>
        <p:nvSpPr>
          <p:cNvPr id="2" name="Oval 5"/>
          <p:cNvSpPr>
            <a:spLocks noChangeArrowheads="1"/>
          </p:cNvSpPr>
          <p:nvPr/>
        </p:nvSpPr>
        <p:spPr bwMode="auto">
          <a:xfrm>
            <a:off x="7239000" y="2743200"/>
            <a:ext cx="1637355" cy="457200"/>
          </a:xfrm>
          <a:prstGeom prst="ellipse">
            <a:avLst/>
          </a:prstGeom>
          <a:noFill/>
          <a:ln w="38100">
            <a:solidFill>
              <a:srgbClr val="FF0000"/>
            </a:solidFill>
            <a:round/>
            <a:headEnd/>
            <a:tailEnd/>
          </a:ln>
        </p:spPr>
        <p:txBody>
          <a:bodyPr wrap="none" anchor="ctr"/>
          <a:lstStyle/>
          <a:p>
            <a:endParaRPr lang="en-US" sz="1800"/>
          </a:p>
        </p:txBody>
      </p:sp>
      <p:sp>
        <p:nvSpPr>
          <p:cNvPr id="11" name="Oval 5"/>
          <p:cNvSpPr>
            <a:spLocks noChangeArrowheads="1"/>
          </p:cNvSpPr>
          <p:nvPr/>
        </p:nvSpPr>
        <p:spPr bwMode="auto">
          <a:xfrm>
            <a:off x="2133600" y="1146916"/>
            <a:ext cx="951555" cy="453284"/>
          </a:xfrm>
          <a:prstGeom prst="ellipse">
            <a:avLst/>
          </a:prstGeom>
          <a:noFill/>
          <a:ln w="38100">
            <a:solidFill>
              <a:srgbClr val="FF0000"/>
            </a:solidFill>
            <a:round/>
            <a:headEnd/>
            <a:tailEnd/>
          </a:ln>
        </p:spPr>
        <p:txBody>
          <a:bodyPr wrap="none" anchor="ctr"/>
          <a:lstStyle/>
          <a:p>
            <a:endParaRPr lang="en-US" sz="1800"/>
          </a:p>
        </p:txBody>
      </p:sp>
    </p:spTree>
    <p:extLst>
      <p:ext uri="{BB962C8B-B14F-4D97-AF65-F5344CB8AC3E}">
        <p14:creationId xmlns:p14="http://schemas.microsoft.com/office/powerpoint/2010/main" val="85475205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10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 grpId="0" animBg="1"/>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E37601-9577-974C-A416-2D0FDDD8E127}"/>
              </a:ext>
            </a:extLst>
          </p:cNvPr>
          <p:cNvSpPr txBox="1"/>
          <p:nvPr/>
        </p:nvSpPr>
        <p:spPr>
          <a:xfrm flipH="1">
            <a:off x="45719" y="228600"/>
            <a:ext cx="9098281" cy="1446550"/>
          </a:xfrm>
          <a:prstGeom prst="rect">
            <a:avLst/>
          </a:prstGeom>
          <a:solidFill>
            <a:srgbClr val="00397B"/>
          </a:solidFill>
        </p:spPr>
        <p:txBody>
          <a:bodyPr wrap="square" rtlCol="0">
            <a:spAutoFit/>
          </a:bodyPr>
          <a:lstStyle/>
          <a:p>
            <a:pPr algn="ctr"/>
            <a:r>
              <a:rPr lang="en-US" sz="4400" dirty="0">
                <a:solidFill>
                  <a:srgbClr val="FFCA4D"/>
                </a:solidFill>
                <a:latin typeface="Arial" panose="020B0604020202020204" pitchFamily="34" charset="0"/>
                <a:cs typeface="Arial" panose="020B0604020202020204" pitchFamily="34" charset="0"/>
              </a:rPr>
              <a:t>Adding a New Member</a:t>
            </a:r>
          </a:p>
          <a:p>
            <a:pPr algn="ctr"/>
            <a:r>
              <a:rPr lang="en-US" sz="4400" dirty="0">
                <a:solidFill>
                  <a:srgbClr val="FFCA4D"/>
                </a:solidFill>
                <a:latin typeface="Arial" panose="020B0604020202020204" pitchFamily="34" charset="0"/>
                <a:cs typeface="Arial" panose="020B0604020202020204" pitchFamily="34" charset="0"/>
              </a:rPr>
              <a:t>to Your Club</a:t>
            </a:r>
          </a:p>
        </p:txBody>
      </p:sp>
      <p:sp>
        <p:nvSpPr>
          <p:cNvPr id="2" name="TextBox 1">
            <a:extLst>
              <a:ext uri="{FF2B5EF4-FFF2-40B4-BE49-F238E27FC236}">
                <a16:creationId xmlns:a16="http://schemas.microsoft.com/office/drawing/2014/main" id="{E6DE2152-2BB0-B843-80AA-87522C92A491}"/>
              </a:ext>
            </a:extLst>
          </p:cNvPr>
          <p:cNvSpPr txBox="1"/>
          <p:nvPr/>
        </p:nvSpPr>
        <p:spPr>
          <a:xfrm>
            <a:off x="419100" y="2133600"/>
            <a:ext cx="8305800" cy="4031873"/>
          </a:xfrm>
          <a:prstGeom prst="rect">
            <a:avLst/>
          </a:prstGeom>
          <a:noFill/>
        </p:spPr>
        <p:txBody>
          <a:bodyPr wrap="square" rtlCol="0">
            <a:spAutoFit/>
          </a:bodyPr>
          <a:lstStyle/>
          <a:p>
            <a:pPr lvl="1"/>
            <a:r>
              <a:rPr lang="en-US" sz="3200" dirty="0">
                <a:solidFill>
                  <a:schemeClr val="bg1"/>
                </a:solidFill>
              </a:rPr>
              <a:t>NOTE: If you have been tracking this new member in </a:t>
            </a:r>
            <a:r>
              <a:rPr lang="en-US" sz="3200" dirty="0" err="1">
                <a:solidFill>
                  <a:schemeClr val="bg1"/>
                </a:solidFill>
              </a:rPr>
              <a:t>DACdb</a:t>
            </a:r>
            <a:r>
              <a:rPr lang="en-US" sz="3200" dirty="0">
                <a:solidFill>
                  <a:schemeClr val="bg1"/>
                </a:solidFill>
              </a:rPr>
              <a:t>, first as a potential member, then as a proposed member, do NOT follow these instructions to officially add this person as a new member in </a:t>
            </a:r>
            <a:r>
              <a:rPr lang="en-US" sz="3200" dirty="0" err="1">
                <a:solidFill>
                  <a:schemeClr val="bg1"/>
                </a:solidFill>
              </a:rPr>
              <a:t>DACdb</a:t>
            </a:r>
            <a:r>
              <a:rPr lang="en-US" sz="3200" dirty="0">
                <a:solidFill>
                  <a:schemeClr val="bg1"/>
                </a:solidFill>
              </a:rPr>
              <a:t>.  Refer to the slides “</a:t>
            </a:r>
            <a:r>
              <a:rPr lang="en-US" sz="3200" dirty="0">
                <a:solidFill>
                  <a:srgbClr val="FFCA4D"/>
                </a:solidFill>
              </a:rPr>
              <a:t>When a Proposed Member Becomes a New Member</a:t>
            </a:r>
            <a:r>
              <a:rPr lang="en-US" sz="3200" dirty="0">
                <a:solidFill>
                  <a:schemeClr val="bg1"/>
                </a:solidFill>
              </a:rPr>
              <a:t>” for those instructions.</a:t>
            </a:r>
          </a:p>
        </p:txBody>
      </p:sp>
    </p:spTree>
    <p:extLst>
      <p:ext uri="{BB962C8B-B14F-4D97-AF65-F5344CB8AC3E}">
        <p14:creationId xmlns:p14="http://schemas.microsoft.com/office/powerpoint/2010/main" val="849296042"/>
      </p:ext>
    </p:extLst>
  </p:cSld>
  <p:clrMapOvr>
    <a:masterClrMapping/>
  </p:clrMapOvr>
  <p:transition spd="slow">
    <p:zo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E37601-9577-974C-A416-2D0FDDD8E127}"/>
              </a:ext>
            </a:extLst>
          </p:cNvPr>
          <p:cNvSpPr txBox="1"/>
          <p:nvPr/>
        </p:nvSpPr>
        <p:spPr>
          <a:xfrm flipH="1">
            <a:off x="45719" y="228600"/>
            <a:ext cx="9098281" cy="1446550"/>
          </a:xfrm>
          <a:prstGeom prst="rect">
            <a:avLst/>
          </a:prstGeom>
          <a:solidFill>
            <a:srgbClr val="00397B"/>
          </a:solidFill>
        </p:spPr>
        <p:txBody>
          <a:bodyPr wrap="square" rtlCol="0">
            <a:spAutoFit/>
          </a:bodyPr>
          <a:lstStyle/>
          <a:p>
            <a:pPr algn="ctr"/>
            <a:r>
              <a:rPr lang="en-US" sz="4400" dirty="0">
                <a:solidFill>
                  <a:srgbClr val="FFCA4D"/>
                </a:solidFill>
                <a:latin typeface="Arial" panose="020B0604020202020204" pitchFamily="34" charset="0"/>
                <a:cs typeface="Arial" panose="020B0604020202020204" pitchFamily="34" charset="0"/>
              </a:rPr>
              <a:t>Adding a New Member</a:t>
            </a:r>
          </a:p>
          <a:p>
            <a:pPr algn="ctr"/>
            <a:r>
              <a:rPr lang="en-US" sz="4400" dirty="0">
                <a:solidFill>
                  <a:srgbClr val="FFCA4D"/>
                </a:solidFill>
                <a:latin typeface="Arial" panose="020B0604020202020204" pitchFamily="34" charset="0"/>
                <a:cs typeface="Arial" panose="020B0604020202020204" pitchFamily="34" charset="0"/>
              </a:rPr>
              <a:t>to Your Club</a:t>
            </a:r>
          </a:p>
        </p:txBody>
      </p:sp>
      <p:sp>
        <p:nvSpPr>
          <p:cNvPr id="2" name="TextBox 1">
            <a:extLst>
              <a:ext uri="{FF2B5EF4-FFF2-40B4-BE49-F238E27FC236}">
                <a16:creationId xmlns:a16="http://schemas.microsoft.com/office/drawing/2014/main" id="{E6DE2152-2BB0-B843-80AA-87522C92A491}"/>
              </a:ext>
            </a:extLst>
          </p:cNvPr>
          <p:cNvSpPr txBox="1"/>
          <p:nvPr/>
        </p:nvSpPr>
        <p:spPr>
          <a:xfrm>
            <a:off x="419100" y="2438400"/>
            <a:ext cx="8305800" cy="2955746"/>
          </a:xfrm>
          <a:prstGeom prst="rect">
            <a:avLst/>
          </a:prstGeom>
          <a:noFill/>
        </p:spPr>
        <p:txBody>
          <a:bodyPr wrap="square" rtlCol="0">
            <a:spAutoFit/>
          </a:bodyPr>
          <a:lstStyle/>
          <a:p>
            <a:pPr lvl="1">
              <a:lnSpc>
                <a:spcPct val="150000"/>
              </a:lnSpc>
            </a:pPr>
            <a:r>
              <a:rPr lang="en-US" sz="3200" dirty="0">
                <a:solidFill>
                  <a:schemeClr val="bg1"/>
                </a:solidFill>
              </a:rPr>
              <a:t>Club members who have records in the RI database will be displayed on the left; members with records in the </a:t>
            </a:r>
            <a:r>
              <a:rPr lang="en-US" sz="3200" dirty="0" err="1">
                <a:solidFill>
                  <a:schemeClr val="bg1"/>
                </a:solidFill>
              </a:rPr>
              <a:t>DACdb</a:t>
            </a:r>
            <a:r>
              <a:rPr lang="en-US" sz="3200" dirty="0">
                <a:solidFill>
                  <a:schemeClr val="bg1"/>
                </a:solidFill>
              </a:rPr>
              <a:t> database will be displayed on the right.</a:t>
            </a:r>
          </a:p>
        </p:txBody>
      </p:sp>
    </p:spTree>
    <p:extLst>
      <p:ext uri="{BB962C8B-B14F-4D97-AF65-F5344CB8AC3E}">
        <p14:creationId xmlns:p14="http://schemas.microsoft.com/office/powerpoint/2010/main" val="3656445972"/>
      </p:ext>
    </p:extLst>
  </p:cSld>
  <p:clrMapOvr>
    <a:masterClrMapping/>
  </p:clrMapOvr>
  <p:transition spd="slow">
    <p:zo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E37601-9577-974C-A416-2D0FDDD8E127}"/>
              </a:ext>
            </a:extLst>
          </p:cNvPr>
          <p:cNvSpPr txBox="1"/>
          <p:nvPr/>
        </p:nvSpPr>
        <p:spPr>
          <a:xfrm flipH="1">
            <a:off x="45719" y="228600"/>
            <a:ext cx="9098281" cy="1446550"/>
          </a:xfrm>
          <a:prstGeom prst="rect">
            <a:avLst/>
          </a:prstGeom>
          <a:solidFill>
            <a:srgbClr val="00397B"/>
          </a:solidFill>
        </p:spPr>
        <p:txBody>
          <a:bodyPr wrap="square" rtlCol="0">
            <a:spAutoFit/>
          </a:bodyPr>
          <a:lstStyle/>
          <a:p>
            <a:pPr algn="ctr"/>
            <a:r>
              <a:rPr lang="en-US" sz="4400" dirty="0">
                <a:solidFill>
                  <a:srgbClr val="FFCA4D"/>
                </a:solidFill>
                <a:latin typeface="Arial" panose="020B0604020202020204" pitchFamily="34" charset="0"/>
                <a:cs typeface="Arial" panose="020B0604020202020204" pitchFamily="34" charset="0"/>
              </a:rPr>
              <a:t>Adding a New Member</a:t>
            </a:r>
          </a:p>
          <a:p>
            <a:pPr algn="ctr"/>
            <a:r>
              <a:rPr lang="en-US" sz="4400" dirty="0">
                <a:solidFill>
                  <a:srgbClr val="FFCA4D"/>
                </a:solidFill>
                <a:latin typeface="Arial" panose="020B0604020202020204" pitchFamily="34" charset="0"/>
                <a:cs typeface="Arial" panose="020B0604020202020204" pitchFamily="34" charset="0"/>
              </a:rPr>
              <a:t>to Your Club</a:t>
            </a:r>
          </a:p>
        </p:txBody>
      </p:sp>
      <p:sp>
        <p:nvSpPr>
          <p:cNvPr id="2" name="TextBox 1">
            <a:extLst>
              <a:ext uri="{FF2B5EF4-FFF2-40B4-BE49-F238E27FC236}">
                <a16:creationId xmlns:a16="http://schemas.microsoft.com/office/drawing/2014/main" id="{E6DE2152-2BB0-B843-80AA-87522C92A491}"/>
              </a:ext>
            </a:extLst>
          </p:cNvPr>
          <p:cNvSpPr txBox="1"/>
          <p:nvPr/>
        </p:nvSpPr>
        <p:spPr>
          <a:xfrm>
            <a:off x="394022" y="2578134"/>
            <a:ext cx="8305800" cy="3539430"/>
          </a:xfrm>
          <a:prstGeom prst="rect">
            <a:avLst/>
          </a:prstGeom>
          <a:noFill/>
        </p:spPr>
        <p:txBody>
          <a:bodyPr wrap="square" rtlCol="0">
            <a:spAutoFit/>
          </a:bodyPr>
          <a:lstStyle/>
          <a:p>
            <a:pPr marL="914400" lvl="1" indent="-457200">
              <a:lnSpc>
                <a:spcPct val="150000"/>
              </a:lnSpc>
              <a:buFont typeface="Arial" panose="020B0604020202020204" pitchFamily="34" charset="0"/>
              <a:buChar char="•"/>
            </a:pPr>
            <a:r>
              <a:rPr lang="en-US" sz="3200" dirty="0">
                <a:solidFill>
                  <a:schemeClr val="bg1"/>
                </a:solidFill>
              </a:rPr>
              <a:t>Locate your new member alphabetically in the Members in Rotary list on the left</a:t>
            </a:r>
          </a:p>
          <a:p>
            <a:pPr marL="914400" lvl="1" indent="-457200">
              <a:lnSpc>
                <a:spcPct val="150000"/>
              </a:lnSpc>
              <a:buFont typeface="Arial" panose="020B0604020202020204" pitchFamily="34" charset="0"/>
              <a:buChar char="•"/>
            </a:pPr>
            <a:r>
              <a:rPr lang="en-US" sz="3200" dirty="0">
                <a:solidFill>
                  <a:schemeClr val="bg1"/>
                </a:solidFill>
              </a:rPr>
              <a:t>Click </a:t>
            </a:r>
            <a:r>
              <a:rPr lang="en-US" sz="3200" b="1" dirty="0">
                <a:solidFill>
                  <a:schemeClr val="bg1"/>
                </a:solidFill>
              </a:rPr>
              <a:t>Add to </a:t>
            </a:r>
            <a:r>
              <a:rPr lang="en-US" sz="3200" b="1" dirty="0" err="1">
                <a:solidFill>
                  <a:schemeClr val="bg1"/>
                </a:solidFill>
              </a:rPr>
              <a:t>DACdb</a:t>
            </a:r>
            <a:endParaRPr lang="en-US" sz="3200" dirty="0">
              <a:solidFill>
                <a:schemeClr val="bg1"/>
              </a:solidFill>
            </a:endParaRPr>
          </a:p>
          <a:p>
            <a:pPr marL="1371600" lvl="2" indent="-457200">
              <a:lnSpc>
                <a:spcPct val="150000"/>
              </a:lnSpc>
              <a:buFont typeface="Arial" panose="020B0604020202020204" pitchFamily="34" charset="0"/>
              <a:buChar char="•"/>
            </a:pPr>
            <a:endParaRPr lang="en-US" sz="3200" b="1" dirty="0">
              <a:solidFill>
                <a:schemeClr val="bg1"/>
              </a:solidFill>
            </a:endParaRPr>
          </a:p>
          <a:p>
            <a:pPr marL="1371600" lvl="2" indent="-457200">
              <a:buFont typeface="Arial" panose="020B0604020202020204" pitchFamily="34" charset="0"/>
              <a:buChar char="•"/>
            </a:pPr>
            <a:endParaRPr lang="en-US" sz="3200" b="1" dirty="0">
              <a:solidFill>
                <a:schemeClr val="bg1"/>
              </a:solidFill>
            </a:endParaRPr>
          </a:p>
        </p:txBody>
      </p:sp>
      <p:sp>
        <p:nvSpPr>
          <p:cNvPr id="5" name="TextBox 4">
            <a:extLst>
              <a:ext uri="{FF2B5EF4-FFF2-40B4-BE49-F238E27FC236}">
                <a16:creationId xmlns:a16="http://schemas.microsoft.com/office/drawing/2014/main" id="{FC37B342-1A17-3B49-B8FA-55BC02298213}"/>
              </a:ext>
            </a:extLst>
          </p:cNvPr>
          <p:cNvSpPr txBox="1"/>
          <p:nvPr/>
        </p:nvSpPr>
        <p:spPr>
          <a:xfrm>
            <a:off x="419100" y="6143892"/>
            <a:ext cx="8305800" cy="584775"/>
          </a:xfrm>
          <a:prstGeom prst="rect">
            <a:avLst/>
          </a:prstGeom>
          <a:noFill/>
        </p:spPr>
        <p:txBody>
          <a:bodyPr wrap="square" rtlCol="0">
            <a:spAutoFit/>
          </a:bodyPr>
          <a:lstStyle/>
          <a:p>
            <a:r>
              <a:rPr lang="en-US" sz="3200" dirty="0">
                <a:solidFill>
                  <a:srgbClr val="FFCA4D"/>
                </a:solidFill>
              </a:rPr>
              <a:t>These steps are illustrated on the next slide</a:t>
            </a:r>
          </a:p>
        </p:txBody>
      </p:sp>
    </p:spTree>
    <p:extLst>
      <p:ext uri="{BB962C8B-B14F-4D97-AF65-F5344CB8AC3E}">
        <p14:creationId xmlns:p14="http://schemas.microsoft.com/office/powerpoint/2010/main" val="78335447"/>
      </p:ext>
    </p:extLst>
  </p:cSld>
  <p:clrMapOvr>
    <a:masterClrMapping/>
  </p:clrMapOvr>
  <p:transition spd="slow">
    <p:zo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12192000" cy="6858000"/>
          </a:xfrm>
          <a:prstGeom prst="rect">
            <a:avLst/>
          </a:prstGeom>
        </p:spPr>
      </p:pic>
      <p:sp>
        <p:nvSpPr>
          <p:cNvPr id="41989" name="Oval 5"/>
          <p:cNvSpPr>
            <a:spLocks noChangeArrowheads="1"/>
          </p:cNvSpPr>
          <p:nvPr/>
        </p:nvSpPr>
        <p:spPr bwMode="auto">
          <a:xfrm>
            <a:off x="7086600" y="1447800"/>
            <a:ext cx="1981200" cy="457200"/>
          </a:xfrm>
          <a:prstGeom prst="ellipse">
            <a:avLst/>
          </a:prstGeom>
          <a:noFill/>
          <a:ln w="38100">
            <a:solidFill>
              <a:srgbClr val="FF0000"/>
            </a:solidFill>
            <a:round/>
            <a:headEnd/>
            <a:tailEnd/>
          </a:ln>
        </p:spPr>
        <p:txBody>
          <a:bodyPr wrap="none" anchor="ctr"/>
          <a:lstStyle/>
          <a:p>
            <a:endParaRPr lang="en-US" sz="1800"/>
          </a:p>
        </p:txBody>
      </p:sp>
      <p:sp>
        <p:nvSpPr>
          <p:cNvPr id="3" name="Oval 5"/>
          <p:cNvSpPr>
            <a:spLocks noChangeArrowheads="1"/>
          </p:cNvSpPr>
          <p:nvPr/>
        </p:nvSpPr>
        <p:spPr bwMode="auto">
          <a:xfrm>
            <a:off x="3124200" y="1447800"/>
            <a:ext cx="1828800" cy="457200"/>
          </a:xfrm>
          <a:prstGeom prst="ellipse">
            <a:avLst/>
          </a:prstGeom>
          <a:noFill/>
          <a:ln w="38100">
            <a:solidFill>
              <a:srgbClr val="FF0000"/>
            </a:solidFill>
            <a:round/>
            <a:headEnd/>
            <a:tailEnd/>
          </a:ln>
        </p:spPr>
        <p:txBody>
          <a:bodyPr wrap="none" anchor="ctr"/>
          <a:lstStyle/>
          <a:p>
            <a:endParaRPr lang="en-US" sz="1800"/>
          </a:p>
        </p:txBody>
      </p:sp>
      <p:sp>
        <p:nvSpPr>
          <p:cNvPr id="4" name="Oval 5"/>
          <p:cNvSpPr>
            <a:spLocks noChangeArrowheads="1"/>
          </p:cNvSpPr>
          <p:nvPr/>
        </p:nvSpPr>
        <p:spPr bwMode="auto">
          <a:xfrm>
            <a:off x="1630878" y="4572000"/>
            <a:ext cx="1069769" cy="330530"/>
          </a:xfrm>
          <a:prstGeom prst="ellipse">
            <a:avLst/>
          </a:prstGeom>
          <a:noFill/>
          <a:ln w="38100">
            <a:solidFill>
              <a:srgbClr val="FF0000"/>
            </a:solidFill>
            <a:round/>
            <a:headEnd/>
            <a:tailEnd/>
          </a:ln>
        </p:spPr>
        <p:txBody>
          <a:bodyPr wrap="none" anchor="ctr"/>
          <a:lstStyle/>
          <a:p>
            <a:endParaRPr lang="en-US" sz="1800"/>
          </a:p>
        </p:txBody>
      </p:sp>
      <p:sp>
        <p:nvSpPr>
          <p:cNvPr id="7" name="Rectangle 6"/>
          <p:cNvSpPr/>
          <p:nvPr/>
        </p:nvSpPr>
        <p:spPr>
          <a:xfrm>
            <a:off x="1630878" y="4648200"/>
            <a:ext cx="3550722" cy="346364"/>
          </a:xfrm>
          <a:prstGeom prst="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099341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1989"/>
                                        </p:tgtEl>
                                        <p:attrNameLst>
                                          <p:attrName>style.visibility</p:attrName>
                                        </p:attrNameLst>
                                      </p:cBhvr>
                                      <p:to>
                                        <p:strVal val="visible"/>
                                      </p:to>
                                    </p:set>
                                    <p:anim calcmode="lin" valueType="num">
                                      <p:cBhvr additive="base">
                                        <p:cTn id="13" dur="500" fill="hold"/>
                                        <p:tgtEl>
                                          <p:spTgt spid="41989"/>
                                        </p:tgtEl>
                                        <p:attrNameLst>
                                          <p:attrName>ppt_x</p:attrName>
                                        </p:attrNameLst>
                                      </p:cBhvr>
                                      <p:tavLst>
                                        <p:tav tm="0">
                                          <p:val>
                                            <p:strVal val="#ppt_x"/>
                                          </p:val>
                                        </p:tav>
                                        <p:tav tm="100000">
                                          <p:val>
                                            <p:strVal val="#ppt_x"/>
                                          </p:val>
                                        </p:tav>
                                      </p:tavLst>
                                    </p:anim>
                                    <p:anim calcmode="lin" valueType="num">
                                      <p:cBhvr additive="base">
                                        <p:cTn id="14" dur="500" fill="hold"/>
                                        <p:tgtEl>
                                          <p:spTgt spid="4198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9" grpId="0" animBg="1"/>
      <p:bldP spid="3" grpId="0" animBg="1"/>
      <p:bldP spid="4" grpId="0" animBg="1"/>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E37601-9577-974C-A416-2D0FDDD8E127}"/>
              </a:ext>
            </a:extLst>
          </p:cNvPr>
          <p:cNvSpPr txBox="1"/>
          <p:nvPr/>
        </p:nvSpPr>
        <p:spPr>
          <a:xfrm flipH="1">
            <a:off x="45719" y="228600"/>
            <a:ext cx="9098281" cy="1446550"/>
          </a:xfrm>
          <a:prstGeom prst="rect">
            <a:avLst/>
          </a:prstGeom>
          <a:solidFill>
            <a:srgbClr val="00397B"/>
          </a:solidFill>
        </p:spPr>
        <p:txBody>
          <a:bodyPr wrap="square" rtlCol="0">
            <a:spAutoFit/>
          </a:bodyPr>
          <a:lstStyle/>
          <a:p>
            <a:pPr algn="ctr"/>
            <a:r>
              <a:rPr lang="en-US" sz="4400" dirty="0">
                <a:solidFill>
                  <a:srgbClr val="FFCA4D"/>
                </a:solidFill>
                <a:latin typeface="Arial" panose="020B0604020202020204" pitchFamily="34" charset="0"/>
                <a:cs typeface="Arial" panose="020B0604020202020204" pitchFamily="34" charset="0"/>
              </a:rPr>
              <a:t>Adding a New Member</a:t>
            </a:r>
          </a:p>
          <a:p>
            <a:pPr algn="ctr"/>
            <a:r>
              <a:rPr lang="en-US" sz="4400" dirty="0">
                <a:solidFill>
                  <a:srgbClr val="FFCA4D"/>
                </a:solidFill>
                <a:latin typeface="Arial" panose="020B0604020202020204" pitchFamily="34" charset="0"/>
                <a:cs typeface="Arial" panose="020B0604020202020204" pitchFamily="34" charset="0"/>
              </a:rPr>
              <a:t>to Your Club</a:t>
            </a:r>
          </a:p>
        </p:txBody>
      </p:sp>
      <p:sp>
        <p:nvSpPr>
          <p:cNvPr id="2" name="TextBox 1">
            <a:extLst>
              <a:ext uri="{FF2B5EF4-FFF2-40B4-BE49-F238E27FC236}">
                <a16:creationId xmlns:a16="http://schemas.microsoft.com/office/drawing/2014/main" id="{E6DE2152-2BB0-B843-80AA-87522C92A491}"/>
              </a:ext>
            </a:extLst>
          </p:cNvPr>
          <p:cNvSpPr txBox="1"/>
          <p:nvPr/>
        </p:nvSpPr>
        <p:spPr>
          <a:xfrm>
            <a:off x="304800" y="3276600"/>
            <a:ext cx="8305800" cy="1478418"/>
          </a:xfrm>
          <a:prstGeom prst="rect">
            <a:avLst/>
          </a:prstGeom>
          <a:noFill/>
        </p:spPr>
        <p:txBody>
          <a:bodyPr wrap="square" rtlCol="0">
            <a:spAutoFit/>
          </a:bodyPr>
          <a:lstStyle/>
          <a:p>
            <a:pPr lvl="1">
              <a:lnSpc>
                <a:spcPct val="150000"/>
              </a:lnSpc>
            </a:pPr>
            <a:r>
              <a:rPr lang="en-US" sz="3200" dirty="0">
                <a:solidFill>
                  <a:schemeClr val="bg1"/>
                </a:solidFill>
              </a:rPr>
              <a:t>You have now successfully added the new member to your club!!</a:t>
            </a:r>
          </a:p>
        </p:txBody>
      </p:sp>
    </p:spTree>
    <p:extLst>
      <p:ext uri="{BB962C8B-B14F-4D97-AF65-F5344CB8AC3E}">
        <p14:creationId xmlns:p14="http://schemas.microsoft.com/office/powerpoint/2010/main" val="839564682"/>
      </p:ext>
    </p:extLst>
  </p:cSld>
  <p:clrMapOvr>
    <a:masterClrMapping/>
  </p:clrMapOvr>
  <p:transition spd="slow">
    <p:zo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E37601-9577-974C-A416-2D0FDDD8E127}"/>
              </a:ext>
            </a:extLst>
          </p:cNvPr>
          <p:cNvSpPr txBox="1"/>
          <p:nvPr/>
        </p:nvSpPr>
        <p:spPr>
          <a:xfrm flipH="1">
            <a:off x="45719" y="228600"/>
            <a:ext cx="9098281" cy="1446550"/>
          </a:xfrm>
          <a:prstGeom prst="rect">
            <a:avLst/>
          </a:prstGeom>
          <a:solidFill>
            <a:srgbClr val="00397B"/>
          </a:solidFill>
        </p:spPr>
        <p:txBody>
          <a:bodyPr wrap="square" rtlCol="0">
            <a:spAutoFit/>
          </a:bodyPr>
          <a:lstStyle/>
          <a:p>
            <a:pPr algn="ctr"/>
            <a:r>
              <a:rPr lang="en-US" sz="4400" dirty="0">
                <a:solidFill>
                  <a:srgbClr val="FFCA4D"/>
                </a:solidFill>
                <a:latin typeface="Arial" panose="020B0604020202020204" pitchFamily="34" charset="0"/>
                <a:cs typeface="Arial" panose="020B0604020202020204" pitchFamily="34" charset="0"/>
              </a:rPr>
              <a:t>Adding a New Member</a:t>
            </a:r>
          </a:p>
          <a:p>
            <a:pPr algn="ctr"/>
            <a:r>
              <a:rPr lang="en-US" sz="4400" dirty="0">
                <a:solidFill>
                  <a:srgbClr val="FFCA4D"/>
                </a:solidFill>
                <a:latin typeface="Arial" panose="020B0604020202020204" pitchFamily="34" charset="0"/>
                <a:cs typeface="Arial" panose="020B0604020202020204" pitchFamily="34" charset="0"/>
              </a:rPr>
              <a:t>to Your Club</a:t>
            </a:r>
          </a:p>
        </p:txBody>
      </p:sp>
      <p:sp>
        <p:nvSpPr>
          <p:cNvPr id="4" name="TextBox 3">
            <a:extLst>
              <a:ext uri="{FF2B5EF4-FFF2-40B4-BE49-F238E27FC236}">
                <a16:creationId xmlns:a16="http://schemas.microsoft.com/office/drawing/2014/main" id="{4DCA62A8-71AB-1046-B29A-D3B0947B11F7}"/>
              </a:ext>
            </a:extLst>
          </p:cNvPr>
          <p:cNvSpPr txBox="1"/>
          <p:nvPr/>
        </p:nvSpPr>
        <p:spPr>
          <a:xfrm>
            <a:off x="327659" y="1752600"/>
            <a:ext cx="8534400" cy="5171737"/>
          </a:xfrm>
          <a:prstGeom prst="rect">
            <a:avLst/>
          </a:prstGeom>
          <a:noFill/>
        </p:spPr>
        <p:txBody>
          <a:bodyPr wrap="square" rtlCol="0">
            <a:spAutoFit/>
          </a:bodyPr>
          <a:lstStyle/>
          <a:p>
            <a:pPr>
              <a:lnSpc>
                <a:spcPct val="150000"/>
              </a:lnSpc>
            </a:pPr>
            <a:r>
              <a:rPr lang="en-US" sz="3200" dirty="0">
                <a:solidFill>
                  <a:schemeClr val="bg1"/>
                </a:solidFill>
              </a:rPr>
              <a:t>All future updates to the member’s record (e.g. address change/termination of membership) should be made in </a:t>
            </a:r>
            <a:r>
              <a:rPr lang="en-US" sz="3200" dirty="0" err="1">
                <a:solidFill>
                  <a:schemeClr val="bg1"/>
                </a:solidFill>
              </a:rPr>
              <a:t>DACdb</a:t>
            </a:r>
            <a:r>
              <a:rPr lang="en-US" sz="3200" dirty="0">
                <a:solidFill>
                  <a:schemeClr val="bg1"/>
                </a:solidFill>
              </a:rPr>
              <a:t> as these changes are automatically sent to RI.</a:t>
            </a:r>
          </a:p>
          <a:p>
            <a:pPr>
              <a:lnSpc>
                <a:spcPct val="150000"/>
              </a:lnSpc>
            </a:pPr>
            <a:endParaRPr lang="en-US" sz="3200" dirty="0">
              <a:solidFill>
                <a:schemeClr val="bg1"/>
              </a:solidFill>
            </a:endParaRPr>
          </a:p>
          <a:p>
            <a:pPr>
              <a:lnSpc>
                <a:spcPct val="150000"/>
              </a:lnSpc>
            </a:pPr>
            <a:r>
              <a:rPr lang="en-US" sz="3200" dirty="0">
                <a:solidFill>
                  <a:schemeClr val="bg1"/>
                </a:solidFill>
              </a:rPr>
              <a:t>You never need to open the member’s record in RI again.</a:t>
            </a:r>
          </a:p>
        </p:txBody>
      </p:sp>
    </p:spTree>
    <p:extLst>
      <p:ext uri="{BB962C8B-B14F-4D97-AF65-F5344CB8AC3E}">
        <p14:creationId xmlns:p14="http://schemas.microsoft.com/office/powerpoint/2010/main" val="2968820535"/>
      </p:ext>
    </p:extLst>
  </p:cSld>
  <p:clrMapOvr>
    <a:masterClrMapping/>
  </p:clrMapOvr>
  <p:transition spd="slow">
    <p:zo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E37601-9577-974C-A416-2D0FDDD8E127}"/>
              </a:ext>
            </a:extLst>
          </p:cNvPr>
          <p:cNvSpPr txBox="1"/>
          <p:nvPr/>
        </p:nvSpPr>
        <p:spPr>
          <a:xfrm flipH="1">
            <a:off x="45719" y="228600"/>
            <a:ext cx="9098281" cy="769441"/>
          </a:xfrm>
          <a:prstGeom prst="rect">
            <a:avLst/>
          </a:prstGeom>
          <a:solidFill>
            <a:srgbClr val="00397B"/>
          </a:solidFill>
        </p:spPr>
        <p:txBody>
          <a:bodyPr wrap="square" rtlCol="0">
            <a:spAutoFit/>
          </a:bodyPr>
          <a:lstStyle/>
          <a:p>
            <a:pPr algn="ctr"/>
            <a:r>
              <a:rPr lang="en-US" sz="4400" dirty="0">
                <a:solidFill>
                  <a:srgbClr val="FFCA4D"/>
                </a:solidFill>
                <a:latin typeface="Arial" panose="020B0604020202020204" pitchFamily="34" charset="0"/>
                <a:cs typeface="Arial" panose="020B0604020202020204" pitchFamily="34" charset="0"/>
              </a:rPr>
              <a:t>As an Aside:  Member Compare</a:t>
            </a:r>
          </a:p>
        </p:txBody>
      </p:sp>
      <p:sp>
        <p:nvSpPr>
          <p:cNvPr id="2" name="TextBox 1">
            <a:extLst>
              <a:ext uri="{FF2B5EF4-FFF2-40B4-BE49-F238E27FC236}">
                <a16:creationId xmlns:a16="http://schemas.microsoft.com/office/drawing/2014/main" id="{E6DE2152-2BB0-B843-80AA-87522C92A491}"/>
              </a:ext>
            </a:extLst>
          </p:cNvPr>
          <p:cNvSpPr txBox="1"/>
          <p:nvPr/>
        </p:nvSpPr>
        <p:spPr>
          <a:xfrm>
            <a:off x="419100" y="1600200"/>
            <a:ext cx="8305800" cy="4433073"/>
          </a:xfrm>
          <a:prstGeom prst="rect">
            <a:avLst/>
          </a:prstGeom>
          <a:noFill/>
        </p:spPr>
        <p:txBody>
          <a:bodyPr wrap="square" rtlCol="0">
            <a:spAutoFit/>
          </a:bodyPr>
          <a:lstStyle/>
          <a:p>
            <a:pPr lvl="1">
              <a:lnSpc>
                <a:spcPct val="150000"/>
              </a:lnSpc>
            </a:pPr>
            <a:r>
              <a:rPr lang="en-US" sz="3200" dirty="0">
                <a:solidFill>
                  <a:schemeClr val="bg1"/>
                </a:solidFill>
              </a:rPr>
              <a:t>You should routinely use this feature to identify discrepancies in member records between the two databases.</a:t>
            </a:r>
          </a:p>
          <a:p>
            <a:pPr lvl="1">
              <a:lnSpc>
                <a:spcPct val="150000"/>
              </a:lnSpc>
            </a:pPr>
            <a:endParaRPr lang="en-US" sz="3200" dirty="0">
              <a:solidFill>
                <a:schemeClr val="bg1"/>
              </a:solidFill>
            </a:endParaRPr>
          </a:p>
          <a:p>
            <a:pPr lvl="1">
              <a:lnSpc>
                <a:spcPct val="150000"/>
              </a:lnSpc>
            </a:pPr>
            <a:r>
              <a:rPr lang="en-US" sz="3200" dirty="0">
                <a:solidFill>
                  <a:schemeClr val="bg1"/>
                </a:solidFill>
              </a:rPr>
              <a:t>The </a:t>
            </a:r>
            <a:r>
              <a:rPr lang="en-US" sz="3200" b="1" dirty="0">
                <a:solidFill>
                  <a:schemeClr val="bg1"/>
                </a:solidFill>
              </a:rPr>
              <a:t>!=</a:t>
            </a:r>
            <a:r>
              <a:rPr lang="en-US" sz="3200" dirty="0">
                <a:solidFill>
                  <a:schemeClr val="bg1"/>
                </a:solidFill>
              </a:rPr>
              <a:t> column in the middle identifies data fields that do not match.</a:t>
            </a:r>
          </a:p>
        </p:txBody>
      </p:sp>
    </p:spTree>
    <p:extLst>
      <p:ext uri="{BB962C8B-B14F-4D97-AF65-F5344CB8AC3E}">
        <p14:creationId xmlns:p14="http://schemas.microsoft.com/office/powerpoint/2010/main" val="1554407459"/>
      </p:ext>
    </p:extLst>
  </p:cSld>
  <p:clrMapOvr>
    <a:masterClrMapping/>
  </p:clrMapOvr>
  <p:transition spd="slow">
    <p:zo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E37601-9577-974C-A416-2D0FDDD8E127}"/>
              </a:ext>
            </a:extLst>
          </p:cNvPr>
          <p:cNvSpPr txBox="1"/>
          <p:nvPr/>
        </p:nvSpPr>
        <p:spPr>
          <a:xfrm flipH="1">
            <a:off x="45719" y="228600"/>
            <a:ext cx="9098281" cy="1446550"/>
          </a:xfrm>
          <a:prstGeom prst="rect">
            <a:avLst/>
          </a:prstGeom>
          <a:solidFill>
            <a:srgbClr val="00397B"/>
          </a:solidFill>
        </p:spPr>
        <p:txBody>
          <a:bodyPr wrap="square" rtlCol="0">
            <a:spAutoFit/>
          </a:bodyPr>
          <a:lstStyle/>
          <a:p>
            <a:pPr algn="ctr"/>
            <a:r>
              <a:rPr lang="en-US" sz="4400" dirty="0">
                <a:solidFill>
                  <a:srgbClr val="FFCA4D"/>
                </a:solidFill>
                <a:latin typeface="Arial" panose="020B0604020202020204" pitchFamily="34" charset="0"/>
                <a:cs typeface="Arial" panose="020B0604020202020204" pitchFamily="34" charset="0"/>
              </a:rPr>
              <a:t>Using </a:t>
            </a:r>
            <a:r>
              <a:rPr lang="en-US" sz="4400" dirty="0" err="1">
                <a:solidFill>
                  <a:srgbClr val="FFCA4D"/>
                </a:solidFill>
                <a:latin typeface="Arial" panose="020B0604020202020204" pitchFamily="34" charset="0"/>
                <a:cs typeface="Arial" panose="020B0604020202020204" pitchFamily="34" charset="0"/>
              </a:rPr>
              <a:t>DACdb</a:t>
            </a:r>
            <a:r>
              <a:rPr lang="en-US" sz="4400" dirty="0">
                <a:solidFill>
                  <a:srgbClr val="FFCA4D"/>
                </a:solidFill>
                <a:latin typeface="Arial" panose="020B0604020202020204" pitchFamily="34" charset="0"/>
                <a:cs typeface="Arial" panose="020B0604020202020204" pitchFamily="34" charset="0"/>
              </a:rPr>
              <a:t> to Track &amp;</a:t>
            </a:r>
          </a:p>
          <a:p>
            <a:pPr algn="ctr"/>
            <a:r>
              <a:rPr lang="en-US" sz="4400" dirty="0">
                <a:solidFill>
                  <a:srgbClr val="FFCA4D"/>
                </a:solidFill>
                <a:latin typeface="Arial" panose="020B0604020202020204" pitchFamily="34" charset="0"/>
                <a:cs typeface="Arial" panose="020B0604020202020204" pitchFamily="34" charset="0"/>
              </a:rPr>
              <a:t>Market to Potential Members</a:t>
            </a:r>
          </a:p>
        </p:txBody>
      </p:sp>
      <p:sp>
        <p:nvSpPr>
          <p:cNvPr id="4" name="TextBox 3">
            <a:extLst>
              <a:ext uri="{FF2B5EF4-FFF2-40B4-BE49-F238E27FC236}">
                <a16:creationId xmlns:a16="http://schemas.microsoft.com/office/drawing/2014/main" id="{69C7873D-1D0B-3F44-9989-B13CE2978E38}"/>
              </a:ext>
            </a:extLst>
          </p:cNvPr>
          <p:cNvSpPr txBox="1"/>
          <p:nvPr/>
        </p:nvSpPr>
        <p:spPr>
          <a:xfrm>
            <a:off x="533400" y="2209800"/>
            <a:ext cx="8382000" cy="3694409"/>
          </a:xfrm>
          <a:prstGeom prst="rect">
            <a:avLst/>
          </a:prstGeom>
          <a:noFill/>
        </p:spPr>
        <p:txBody>
          <a:bodyPr wrap="square" rtlCol="0">
            <a:spAutoFit/>
          </a:bodyPr>
          <a:lstStyle/>
          <a:p>
            <a:pPr>
              <a:lnSpc>
                <a:spcPct val="150000"/>
              </a:lnSpc>
            </a:pPr>
            <a:r>
              <a:rPr lang="en-US" sz="3200" dirty="0">
                <a:solidFill>
                  <a:schemeClr val="bg1"/>
                </a:solidFill>
              </a:rPr>
              <a:t>Anytime a non-member visits your club, attends a Discover Rotary event, participates in a service project, attends a fundraiser, etc., collect his/her contact information on a form similar to the one illustrated on the next slide.</a:t>
            </a:r>
          </a:p>
        </p:txBody>
      </p:sp>
    </p:spTree>
    <p:extLst>
      <p:ext uri="{BB962C8B-B14F-4D97-AF65-F5344CB8AC3E}">
        <p14:creationId xmlns:p14="http://schemas.microsoft.com/office/powerpoint/2010/main" val="2441998925"/>
      </p:ext>
    </p:extLst>
  </p:cSld>
  <p:clrMapOvr>
    <a:masterClrMapping/>
  </p:clrMapOvr>
  <p:transition spd="slow">
    <p:zo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E37601-9577-974C-A416-2D0FDDD8E127}"/>
              </a:ext>
            </a:extLst>
          </p:cNvPr>
          <p:cNvSpPr txBox="1"/>
          <p:nvPr/>
        </p:nvSpPr>
        <p:spPr>
          <a:xfrm flipH="1">
            <a:off x="45719" y="228600"/>
            <a:ext cx="9098281" cy="1446550"/>
          </a:xfrm>
          <a:prstGeom prst="rect">
            <a:avLst/>
          </a:prstGeom>
          <a:solidFill>
            <a:srgbClr val="00397B"/>
          </a:solidFill>
        </p:spPr>
        <p:txBody>
          <a:bodyPr wrap="square" rtlCol="0">
            <a:spAutoFit/>
          </a:bodyPr>
          <a:lstStyle/>
          <a:p>
            <a:pPr algn="ctr"/>
            <a:r>
              <a:rPr lang="en-US" sz="4400" dirty="0">
                <a:solidFill>
                  <a:srgbClr val="FFCA4D"/>
                </a:solidFill>
                <a:latin typeface="Arial" panose="020B0604020202020204" pitchFamily="34" charset="0"/>
                <a:cs typeface="Arial" panose="020B0604020202020204" pitchFamily="34" charset="0"/>
              </a:rPr>
              <a:t>Using </a:t>
            </a:r>
            <a:r>
              <a:rPr lang="en-US" sz="4400" dirty="0" err="1">
                <a:solidFill>
                  <a:srgbClr val="FFCA4D"/>
                </a:solidFill>
                <a:latin typeface="Arial" panose="020B0604020202020204" pitchFamily="34" charset="0"/>
                <a:cs typeface="Arial" panose="020B0604020202020204" pitchFamily="34" charset="0"/>
              </a:rPr>
              <a:t>DACdb</a:t>
            </a:r>
            <a:r>
              <a:rPr lang="en-US" sz="4400" dirty="0">
                <a:solidFill>
                  <a:srgbClr val="FFCA4D"/>
                </a:solidFill>
                <a:latin typeface="Arial" panose="020B0604020202020204" pitchFamily="34" charset="0"/>
                <a:cs typeface="Arial" panose="020B0604020202020204" pitchFamily="34" charset="0"/>
              </a:rPr>
              <a:t> to Track &amp;</a:t>
            </a:r>
          </a:p>
          <a:p>
            <a:pPr algn="ctr"/>
            <a:r>
              <a:rPr lang="en-US" sz="4400" dirty="0">
                <a:solidFill>
                  <a:srgbClr val="FFCA4D"/>
                </a:solidFill>
                <a:latin typeface="Arial" panose="020B0604020202020204" pitchFamily="34" charset="0"/>
                <a:cs typeface="Arial" panose="020B0604020202020204" pitchFamily="34" charset="0"/>
              </a:rPr>
              <a:t>Market to Potential Members</a:t>
            </a:r>
          </a:p>
        </p:txBody>
      </p:sp>
      <p:pic>
        <p:nvPicPr>
          <p:cNvPr id="5" name="Picture 4">
            <a:extLst>
              <a:ext uri="{FF2B5EF4-FFF2-40B4-BE49-F238E27FC236}">
                <a16:creationId xmlns:a16="http://schemas.microsoft.com/office/drawing/2014/main" id="{633A0484-A286-D141-A461-1D2E515837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1675150"/>
            <a:ext cx="4305300" cy="5207000"/>
          </a:xfrm>
          <a:prstGeom prst="rect">
            <a:avLst/>
          </a:prstGeom>
        </p:spPr>
      </p:pic>
    </p:spTree>
    <p:extLst>
      <p:ext uri="{BB962C8B-B14F-4D97-AF65-F5344CB8AC3E}">
        <p14:creationId xmlns:p14="http://schemas.microsoft.com/office/powerpoint/2010/main" val="1805469165"/>
      </p:ext>
    </p:extLst>
  </p:cSld>
  <p:clrMapOvr>
    <a:masterClrMapping/>
  </p:clrMapOvr>
  <p:transition spd="slow">
    <p:zo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E37601-9577-974C-A416-2D0FDDD8E127}"/>
              </a:ext>
            </a:extLst>
          </p:cNvPr>
          <p:cNvSpPr txBox="1"/>
          <p:nvPr/>
        </p:nvSpPr>
        <p:spPr>
          <a:xfrm flipH="1">
            <a:off x="45719" y="228600"/>
            <a:ext cx="9098281" cy="769441"/>
          </a:xfrm>
          <a:prstGeom prst="rect">
            <a:avLst/>
          </a:prstGeom>
          <a:solidFill>
            <a:srgbClr val="00397B"/>
          </a:solidFill>
        </p:spPr>
        <p:txBody>
          <a:bodyPr wrap="square" rtlCol="0">
            <a:spAutoFit/>
          </a:bodyPr>
          <a:lstStyle/>
          <a:p>
            <a:pPr algn="ctr"/>
            <a:r>
              <a:rPr lang="en-US" sz="4400" dirty="0">
                <a:solidFill>
                  <a:srgbClr val="FFCA4D"/>
                </a:solidFill>
                <a:latin typeface="Arial" panose="020B0604020202020204" pitchFamily="34" charset="0"/>
                <a:cs typeface="Arial" panose="020B0604020202020204" pitchFamily="34" charset="0"/>
              </a:rPr>
              <a:t>Learning Resources</a:t>
            </a:r>
          </a:p>
        </p:txBody>
      </p:sp>
      <p:sp>
        <p:nvSpPr>
          <p:cNvPr id="5" name="TextBox 4">
            <a:extLst>
              <a:ext uri="{FF2B5EF4-FFF2-40B4-BE49-F238E27FC236}">
                <a16:creationId xmlns:a16="http://schemas.microsoft.com/office/drawing/2014/main" id="{601FD04C-0A88-5C42-83A4-1F3B998A2EF7}"/>
              </a:ext>
            </a:extLst>
          </p:cNvPr>
          <p:cNvSpPr txBox="1"/>
          <p:nvPr/>
        </p:nvSpPr>
        <p:spPr>
          <a:xfrm>
            <a:off x="45718" y="1447800"/>
            <a:ext cx="9098281" cy="4433073"/>
          </a:xfrm>
          <a:prstGeom prst="rect">
            <a:avLst/>
          </a:prstGeom>
          <a:noFill/>
        </p:spPr>
        <p:txBody>
          <a:bodyPr wrap="square" rtlCol="0">
            <a:spAutoFit/>
          </a:bodyPr>
          <a:lstStyle/>
          <a:p>
            <a:pPr algn="ctr">
              <a:lnSpc>
                <a:spcPct val="150000"/>
              </a:lnSpc>
            </a:pPr>
            <a:endParaRPr lang="en-US" sz="3200" dirty="0">
              <a:solidFill>
                <a:schemeClr val="bg1"/>
              </a:solidFill>
            </a:endParaRPr>
          </a:p>
          <a:p>
            <a:pPr algn="ctr">
              <a:lnSpc>
                <a:spcPct val="150000"/>
              </a:lnSpc>
            </a:pPr>
            <a:r>
              <a:rPr lang="en-US" sz="3200" dirty="0">
                <a:solidFill>
                  <a:schemeClr val="bg1"/>
                </a:solidFill>
              </a:rPr>
              <a:t> </a:t>
            </a:r>
            <a:r>
              <a:rPr lang="en-US" sz="3200" dirty="0" err="1">
                <a:solidFill>
                  <a:schemeClr val="bg1"/>
                </a:solidFill>
              </a:rPr>
              <a:t>my.rotary.org</a:t>
            </a:r>
            <a:r>
              <a:rPr lang="en-US" sz="3200" dirty="0">
                <a:solidFill>
                  <a:schemeClr val="bg1"/>
                </a:solidFill>
              </a:rPr>
              <a:t> =&gt; Learning &amp; Reference =&gt;</a:t>
            </a:r>
          </a:p>
          <a:p>
            <a:pPr algn="ctr">
              <a:lnSpc>
                <a:spcPct val="150000"/>
              </a:lnSpc>
            </a:pPr>
            <a:r>
              <a:rPr lang="en-US" sz="3200" dirty="0">
                <a:solidFill>
                  <a:schemeClr val="bg1"/>
                </a:solidFill>
              </a:rPr>
              <a:t>Learning Center =&gt;</a:t>
            </a:r>
          </a:p>
          <a:p>
            <a:pPr marL="457200" indent="-457200" algn="ctr">
              <a:lnSpc>
                <a:spcPct val="150000"/>
              </a:lnSpc>
              <a:buFont typeface="Arial" panose="020B0604020202020204" pitchFamily="34" charset="0"/>
              <a:buChar char="•"/>
            </a:pPr>
            <a:r>
              <a:rPr lang="en-US" sz="3200" dirty="0">
                <a:solidFill>
                  <a:schemeClr val="bg1"/>
                </a:solidFill>
              </a:rPr>
              <a:t>Get Ready:  Club Secretary</a:t>
            </a:r>
          </a:p>
          <a:p>
            <a:pPr marL="457200" indent="-457200" algn="ctr">
              <a:lnSpc>
                <a:spcPct val="150000"/>
              </a:lnSpc>
              <a:buFont typeface="Arial" panose="020B0604020202020204" pitchFamily="34" charset="0"/>
              <a:buChar char="•"/>
            </a:pPr>
            <a:r>
              <a:rPr lang="en-US" sz="3200" dirty="0">
                <a:solidFill>
                  <a:schemeClr val="bg1"/>
                </a:solidFill>
              </a:rPr>
              <a:t>Club Administration:  Club Secretary</a:t>
            </a:r>
          </a:p>
          <a:p>
            <a:pPr marL="457200" indent="-457200" algn="ctr">
              <a:lnSpc>
                <a:spcPct val="150000"/>
              </a:lnSpc>
              <a:buFont typeface="Arial" panose="020B0604020202020204" pitchFamily="34" charset="0"/>
              <a:buChar char="•"/>
            </a:pPr>
            <a:endParaRPr lang="en-US" sz="3200" dirty="0">
              <a:solidFill>
                <a:schemeClr val="bg1"/>
              </a:solidFill>
            </a:endParaRPr>
          </a:p>
        </p:txBody>
      </p:sp>
    </p:spTree>
    <p:extLst>
      <p:ext uri="{BB962C8B-B14F-4D97-AF65-F5344CB8AC3E}">
        <p14:creationId xmlns:p14="http://schemas.microsoft.com/office/powerpoint/2010/main" val="2716321954"/>
      </p:ext>
    </p:extLst>
  </p:cSld>
  <p:clrMapOvr>
    <a:masterClrMapping/>
  </p:clrMapOvr>
  <p:transition spd="slow">
    <p:zoom/>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E37601-9577-974C-A416-2D0FDDD8E127}"/>
              </a:ext>
            </a:extLst>
          </p:cNvPr>
          <p:cNvSpPr txBox="1"/>
          <p:nvPr/>
        </p:nvSpPr>
        <p:spPr>
          <a:xfrm flipH="1">
            <a:off x="45719" y="228600"/>
            <a:ext cx="9098281" cy="1446550"/>
          </a:xfrm>
          <a:prstGeom prst="rect">
            <a:avLst/>
          </a:prstGeom>
          <a:solidFill>
            <a:srgbClr val="00397B"/>
          </a:solidFill>
        </p:spPr>
        <p:txBody>
          <a:bodyPr wrap="square" rtlCol="0">
            <a:spAutoFit/>
          </a:bodyPr>
          <a:lstStyle/>
          <a:p>
            <a:pPr algn="ctr"/>
            <a:r>
              <a:rPr lang="en-US" sz="4400" dirty="0">
                <a:solidFill>
                  <a:srgbClr val="FFCA4D"/>
                </a:solidFill>
                <a:latin typeface="Arial" panose="020B0604020202020204" pitchFamily="34" charset="0"/>
                <a:cs typeface="Arial" panose="020B0604020202020204" pitchFamily="34" charset="0"/>
              </a:rPr>
              <a:t>Using </a:t>
            </a:r>
            <a:r>
              <a:rPr lang="en-US" sz="4400" dirty="0" err="1">
                <a:solidFill>
                  <a:srgbClr val="FFCA4D"/>
                </a:solidFill>
                <a:latin typeface="Arial" panose="020B0604020202020204" pitchFamily="34" charset="0"/>
                <a:cs typeface="Arial" panose="020B0604020202020204" pitchFamily="34" charset="0"/>
              </a:rPr>
              <a:t>DACdb</a:t>
            </a:r>
            <a:r>
              <a:rPr lang="en-US" sz="4400" dirty="0">
                <a:solidFill>
                  <a:srgbClr val="FFCA4D"/>
                </a:solidFill>
                <a:latin typeface="Arial" panose="020B0604020202020204" pitchFamily="34" charset="0"/>
                <a:cs typeface="Arial" panose="020B0604020202020204" pitchFamily="34" charset="0"/>
              </a:rPr>
              <a:t> to Track &amp;</a:t>
            </a:r>
          </a:p>
          <a:p>
            <a:pPr algn="ctr"/>
            <a:r>
              <a:rPr lang="en-US" sz="4400" dirty="0">
                <a:solidFill>
                  <a:srgbClr val="FFCA4D"/>
                </a:solidFill>
                <a:latin typeface="Arial" panose="020B0604020202020204" pitchFamily="34" charset="0"/>
                <a:cs typeface="Arial" panose="020B0604020202020204" pitchFamily="34" charset="0"/>
              </a:rPr>
              <a:t>Market to Potential Members</a:t>
            </a:r>
          </a:p>
        </p:txBody>
      </p:sp>
      <p:sp>
        <p:nvSpPr>
          <p:cNvPr id="4" name="TextBox 3">
            <a:extLst>
              <a:ext uri="{FF2B5EF4-FFF2-40B4-BE49-F238E27FC236}">
                <a16:creationId xmlns:a16="http://schemas.microsoft.com/office/drawing/2014/main" id="{69C7873D-1D0B-3F44-9989-B13CE2978E38}"/>
              </a:ext>
            </a:extLst>
          </p:cNvPr>
          <p:cNvSpPr txBox="1"/>
          <p:nvPr/>
        </p:nvSpPr>
        <p:spPr>
          <a:xfrm>
            <a:off x="533400" y="1981200"/>
            <a:ext cx="8382000" cy="3694409"/>
          </a:xfrm>
          <a:prstGeom prst="rect">
            <a:avLst/>
          </a:prstGeom>
          <a:noFill/>
        </p:spPr>
        <p:txBody>
          <a:bodyPr wrap="square" rtlCol="0">
            <a:spAutoFit/>
          </a:bodyPr>
          <a:lstStyle/>
          <a:p>
            <a:pPr>
              <a:lnSpc>
                <a:spcPct val="150000"/>
              </a:lnSpc>
            </a:pPr>
            <a:r>
              <a:rPr lang="en-US" sz="3200" dirty="0">
                <a:solidFill>
                  <a:schemeClr val="bg1"/>
                </a:solidFill>
              </a:rPr>
              <a:t>Add the Potential Member to </a:t>
            </a:r>
            <a:r>
              <a:rPr lang="en-US" sz="3200" dirty="0" err="1">
                <a:solidFill>
                  <a:schemeClr val="bg1"/>
                </a:solidFill>
              </a:rPr>
              <a:t>DACdb</a:t>
            </a:r>
            <a:r>
              <a:rPr lang="en-US" sz="3200" dirty="0">
                <a:solidFill>
                  <a:schemeClr val="bg1"/>
                </a:solidFill>
              </a:rPr>
              <a:t>:</a:t>
            </a:r>
          </a:p>
          <a:p>
            <a:pPr marL="914400" lvl="1" indent="-457200">
              <a:lnSpc>
                <a:spcPct val="150000"/>
              </a:lnSpc>
              <a:buFont typeface="Arial" panose="020B0604020202020204" pitchFamily="34" charset="0"/>
              <a:buChar char="•"/>
            </a:pPr>
            <a:r>
              <a:rPr lang="en-US" sz="3200" dirty="0">
                <a:solidFill>
                  <a:schemeClr val="bg1"/>
                </a:solidFill>
              </a:rPr>
              <a:t>Sign into </a:t>
            </a:r>
            <a:r>
              <a:rPr lang="en-US" sz="3200" u="sng" dirty="0" err="1">
                <a:solidFill>
                  <a:schemeClr val="bg1"/>
                </a:solidFill>
              </a:rPr>
              <a:t>dacdb.com</a:t>
            </a:r>
            <a:r>
              <a:rPr lang="en-US" sz="3200" u="sng" dirty="0">
                <a:solidFill>
                  <a:schemeClr val="bg1"/>
                </a:solidFill>
              </a:rPr>
              <a:t>  </a:t>
            </a:r>
            <a:endParaRPr lang="en-US" sz="3200" dirty="0">
              <a:solidFill>
                <a:schemeClr val="bg1"/>
              </a:solidFill>
            </a:endParaRPr>
          </a:p>
          <a:p>
            <a:pPr marL="914400" lvl="1" indent="-457200">
              <a:lnSpc>
                <a:spcPct val="150000"/>
              </a:lnSpc>
              <a:buFont typeface="Arial" panose="020B0604020202020204" pitchFamily="34" charset="0"/>
              <a:buChar char="•"/>
            </a:pPr>
            <a:r>
              <a:rPr lang="en-US" sz="3200" dirty="0">
                <a:solidFill>
                  <a:schemeClr val="bg1"/>
                </a:solidFill>
              </a:rPr>
              <a:t>Click the </a:t>
            </a:r>
            <a:r>
              <a:rPr lang="en-US" sz="3200" b="1" dirty="0">
                <a:solidFill>
                  <a:schemeClr val="bg1"/>
                </a:solidFill>
              </a:rPr>
              <a:t>My CLUB </a:t>
            </a:r>
            <a:r>
              <a:rPr lang="en-US" sz="3200" dirty="0">
                <a:solidFill>
                  <a:schemeClr val="bg1"/>
                </a:solidFill>
              </a:rPr>
              <a:t>tab</a:t>
            </a:r>
            <a:endParaRPr lang="en-US" sz="3200" b="1" dirty="0">
              <a:solidFill>
                <a:schemeClr val="bg1"/>
              </a:solidFill>
            </a:endParaRPr>
          </a:p>
          <a:p>
            <a:pPr marL="914400" lvl="1" indent="-457200">
              <a:lnSpc>
                <a:spcPct val="150000"/>
              </a:lnSpc>
              <a:buFont typeface="Arial" panose="020B0604020202020204" pitchFamily="34" charset="0"/>
              <a:buChar char="•"/>
            </a:pPr>
            <a:r>
              <a:rPr lang="en-US" sz="3200" dirty="0">
                <a:solidFill>
                  <a:schemeClr val="bg1"/>
                </a:solidFill>
              </a:rPr>
              <a:t>Click </a:t>
            </a:r>
            <a:r>
              <a:rPr lang="en-US" sz="3200" b="1" dirty="0">
                <a:solidFill>
                  <a:schemeClr val="bg1"/>
                </a:solidFill>
              </a:rPr>
              <a:t>Club Members</a:t>
            </a:r>
            <a:r>
              <a:rPr lang="en-US" sz="3200" dirty="0">
                <a:solidFill>
                  <a:schemeClr val="bg1"/>
                </a:solidFill>
              </a:rPr>
              <a:t> icon</a:t>
            </a:r>
          </a:p>
          <a:p>
            <a:pPr marL="914400" lvl="1" indent="-457200">
              <a:lnSpc>
                <a:spcPct val="150000"/>
              </a:lnSpc>
              <a:buFont typeface="Arial" panose="020B0604020202020204" pitchFamily="34" charset="0"/>
              <a:buChar char="•"/>
            </a:pPr>
            <a:r>
              <a:rPr lang="en-US" sz="3200" dirty="0">
                <a:solidFill>
                  <a:schemeClr val="bg1"/>
                </a:solidFill>
              </a:rPr>
              <a:t>Click on </a:t>
            </a:r>
            <a:r>
              <a:rPr lang="en-US" sz="3200" b="1" dirty="0">
                <a:solidFill>
                  <a:schemeClr val="bg1"/>
                </a:solidFill>
              </a:rPr>
              <a:t>Add New Member </a:t>
            </a:r>
            <a:r>
              <a:rPr lang="en-US" sz="3200" dirty="0">
                <a:solidFill>
                  <a:schemeClr val="bg1"/>
                </a:solidFill>
              </a:rPr>
              <a:t>tab </a:t>
            </a:r>
          </a:p>
        </p:txBody>
      </p:sp>
      <p:sp>
        <p:nvSpPr>
          <p:cNvPr id="2" name="TextBox 1">
            <a:extLst>
              <a:ext uri="{FF2B5EF4-FFF2-40B4-BE49-F238E27FC236}">
                <a16:creationId xmlns:a16="http://schemas.microsoft.com/office/drawing/2014/main" id="{D917957E-6AF1-534A-891B-0778A9B0C459}"/>
              </a:ext>
            </a:extLst>
          </p:cNvPr>
          <p:cNvSpPr txBox="1"/>
          <p:nvPr/>
        </p:nvSpPr>
        <p:spPr>
          <a:xfrm>
            <a:off x="228600" y="6172200"/>
            <a:ext cx="8686800" cy="584775"/>
          </a:xfrm>
          <a:prstGeom prst="rect">
            <a:avLst/>
          </a:prstGeom>
          <a:noFill/>
        </p:spPr>
        <p:txBody>
          <a:bodyPr wrap="square" rtlCol="0">
            <a:spAutoFit/>
          </a:bodyPr>
          <a:lstStyle/>
          <a:p>
            <a:pPr algn="ctr"/>
            <a:r>
              <a:rPr lang="en-US" sz="3200" dirty="0">
                <a:solidFill>
                  <a:srgbClr val="FFCA4D"/>
                </a:solidFill>
              </a:rPr>
              <a:t>These steps are illustrated on slide #29</a:t>
            </a:r>
          </a:p>
        </p:txBody>
      </p:sp>
    </p:spTree>
    <p:extLst>
      <p:ext uri="{BB962C8B-B14F-4D97-AF65-F5344CB8AC3E}">
        <p14:creationId xmlns:p14="http://schemas.microsoft.com/office/powerpoint/2010/main" val="1905065331"/>
      </p:ext>
    </p:extLst>
  </p:cSld>
  <p:clrMapOvr>
    <a:masterClrMapping/>
  </p:clrMapOvr>
  <p:transition spd="slow">
    <p:zoom/>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E37601-9577-974C-A416-2D0FDDD8E127}"/>
              </a:ext>
            </a:extLst>
          </p:cNvPr>
          <p:cNvSpPr txBox="1"/>
          <p:nvPr/>
        </p:nvSpPr>
        <p:spPr>
          <a:xfrm flipH="1">
            <a:off x="45719" y="228600"/>
            <a:ext cx="9098281" cy="1446550"/>
          </a:xfrm>
          <a:prstGeom prst="rect">
            <a:avLst/>
          </a:prstGeom>
          <a:solidFill>
            <a:srgbClr val="00397B"/>
          </a:solidFill>
        </p:spPr>
        <p:txBody>
          <a:bodyPr wrap="square" rtlCol="0">
            <a:spAutoFit/>
          </a:bodyPr>
          <a:lstStyle/>
          <a:p>
            <a:pPr algn="ctr"/>
            <a:r>
              <a:rPr lang="en-US" sz="4400" dirty="0">
                <a:solidFill>
                  <a:srgbClr val="FFCA4D"/>
                </a:solidFill>
                <a:latin typeface="Arial" panose="020B0604020202020204" pitchFamily="34" charset="0"/>
                <a:cs typeface="Arial" panose="020B0604020202020204" pitchFamily="34" charset="0"/>
              </a:rPr>
              <a:t>Using </a:t>
            </a:r>
            <a:r>
              <a:rPr lang="en-US" sz="4400" dirty="0" err="1">
                <a:solidFill>
                  <a:srgbClr val="FFCA4D"/>
                </a:solidFill>
                <a:latin typeface="Arial" panose="020B0604020202020204" pitchFamily="34" charset="0"/>
                <a:cs typeface="Arial" panose="020B0604020202020204" pitchFamily="34" charset="0"/>
              </a:rPr>
              <a:t>DACdb</a:t>
            </a:r>
            <a:r>
              <a:rPr lang="en-US" sz="4400" dirty="0">
                <a:solidFill>
                  <a:srgbClr val="FFCA4D"/>
                </a:solidFill>
                <a:latin typeface="Arial" panose="020B0604020202020204" pitchFamily="34" charset="0"/>
                <a:cs typeface="Arial" panose="020B0604020202020204" pitchFamily="34" charset="0"/>
              </a:rPr>
              <a:t> to Track &amp;</a:t>
            </a:r>
          </a:p>
          <a:p>
            <a:pPr algn="ctr"/>
            <a:r>
              <a:rPr lang="en-US" sz="4400" dirty="0">
                <a:solidFill>
                  <a:srgbClr val="FFCA4D"/>
                </a:solidFill>
                <a:latin typeface="Arial" panose="020B0604020202020204" pitchFamily="34" charset="0"/>
                <a:cs typeface="Arial" panose="020B0604020202020204" pitchFamily="34" charset="0"/>
              </a:rPr>
              <a:t>Market to Potential Members</a:t>
            </a:r>
          </a:p>
        </p:txBody>
      </p:sp>
      <p:sp>
        <p:nvSpPr>
          <p:cNvPr id="4" name="TextBox 3">
            <a:extLst>
              <a:ext uri="{FF2B5EF4-FFF2-40B4-BE49-F238E27FC236}">
                <a16:creationId xmlns:a16="http://schemas.microsoft.com/office/drawing/2014/main" id="{69C7873D-1D0B-3F44-9989-B13CE2978E38}"/>
              </a:ext>
            </a:extLst>
          </p:cNvPr>
          <p:cNvSpPr txBox="1"/>
          <p:nvPr/>
        </p:nvSpPr>
        <p:spPr>
          <a:xfrm>
            <a:off x="533400" y="1981200"/>
            <a:ext cx="8382000" cy="3694409"/>
          </a:xfrm>
          <a:prstGeom prst="rect">
            <a:avLst/>
          </a:prstGeom>
          <a:noFill/>
        </p:spPr>
        <p:txBody>
          <a:bodyPr wrap="square" rtlCol="0">
            <a:spAutoFit/>
          </a:bodyPr>
          <a:lstStyle/>
          <a:p>
            <a:pPr>
              <a:lnSpc>
                <a:spcPct val="150000"/>
              </a:lnSpc>
            </a:pPr>
            <a:r>
              <a:rPr lang="en-US" sz="3200" dirty="0">
                <a:solidFill>
                  <a:schemeClr val="bg1"/>
                </a:solidFill>
              </a:rPr>
              <a:t>Add the Potential Member to </a:t>
            </a:r>
            <a:r>
              <a:rPr lang="en-US" sz="3200" dirty="0" err="1">
                <a:solidFill>
                  <a:schemeClr val="bg1"/>
                </a:solidFill>
              </a:rPr>
              <a:t>DACdb</a:t>
            </a:r>
            <a:r>
              <a:rPr lang="en-US" sz="3200" dirty="0">
                <a:solidFill>
                  <a:schemeClr val="bg1"/>
                </a:solidFill>
              </a:rPr>
              <a:t>:</a:t>
            </a:r>
          </a:p>
          <a:p>
            <a:pPr marL="914400" lvl="1" indent="-457200">
              <a:lnSpc>
                <a:spcPct val="150000"/>
              </a:lnSpc>
              <a:buFont typeface="Arial" panose="020B0604020202020204" pitchFamily="34" charset="0"/>
              <a:buChar char="•"/>
            </a:pPr>
            <a:r>
              <a:rPr lang="en-US" sz="3200" dirty="0">
                <a:solidFill>
                  <a:schemeClr val="bg1"/>
                </a:solidFill>
              </a:rPr>
              <a:t>Do NOT enter a number in the </a:t>
            </a:r>
            <a:r>
              <a:rPr lang="en-US" sz="3200" b="1" dirty="0">
                <a:solidFill>
                  <a:schemeClr val="bg1"/>
                </a:solidFill>
              </a:rPr>
              <a:t>Rotary ID</a:t>
            </a:r>
            <a:r>
              <a:rPr lang="en-US" sz="3200" dirty="0">
                <a:solidFill>
                  <a:schemeClr val="bg1"/>
                </a:solidFill>
              </a:rPr>
              <a:t> field</a:t>
            </a:r>
          </a:p>
          <a:p>
            <a:pPr marL="914400" lvl="1" indent="-457200">
              <a:lnSpc>
                <a:spcPct val="150000"/>
              </a:lnSpc>
              <a:buFont typeface="Arial" panose="020B0604020202020204" pitchFamily="34" charset="0"/>
              <a:buChar char="•"/>
            </a:pPr>
            <a:r>
              <a:rPr lang="en-US" sz="3200" dirty="0">
                <a:solidFill>
                  <a:schemeClr val="bg1"/>
                </a:solidFill>
              </a:rPr>
              <a:t>Select </a:t>
            </a:r>
            <a:r>
              <a:rPr lang="en-US" sz="3200" b="1" dirty="0">
                <a:solidFill>
                  <a:schemeClr val="bg1"/>
                </a:solidFill>
              </a:rPr>
              <a:t>Potential Member</a:t>
            </a:r>
            <a:r>
              <a:rPr lang="en-US" sz="3200" dirty="0">
                <a:solidFill>
                  <a:schemeClr val="bg1"/>
                </a:solidFill>
              </a:rPr>
              <a:t> as the </a:t>
            </a:r>
            <a:r>
              <a:rPr lang="en-US" sz="3200" b="1" dirty="0">
                <a:solidFill>
                  <a:schemeClr val="bg1"/>
                </a:solidFill>
              </a:rPr>
              <a:t>Member Type</a:t>
            </a:r>
          </a:p>
        </p:txBody>
      </p:sp>
      <p:sp>
        <p:nvSpPr>
          <p:cNvPr id="2" name="TextBox 1">
            <a:extLst>
              <a:ext uri="{FF2B5EF4-FFF2-40B4-BE49-F238E27FC236}">
                <a16:creationId xmlns:a16="http://schemas.microsoft.com/office/drawing/2014/main" id="{D917957E-6AF1-534A-891B-0778A9B0C459}"/>
              </a:ext>
            </a:extLst>
          </p:cNvPr>
          <p:cNvSpPr txBox="1"/>
          <p:nvPr/>
        </p:nvSpPr>
        <p:spPr>
          <a:xfrm>
            <a:off x="228600" y="6172200"/>
            <a:ext cx="8686800" cy="584775"/>
          </a:xfrm>
          <a:prstGeom prst="rect">
            <a:avLst/>
          </a:prstGeom>
          <a:noFill/>
        </p:spPr>
        <p:txBody>
          <a:bodyPr wrap="square" rtlCol="0">
            <a:spAutoFit/>
          </a:bodyPr>
          <a:lstStyle/>
          <a:p>
            <a:pPr algn="ctr"/>
            <a:r>
              <a:rPr lang="en-US" sz="3200" dirty="0">
                <a:solidFill>
                  <a:srgbClr val="FFCA4D"/>
                </a:solidFill>
              </a:rPr>
              <a:t>These steps are illustrated on the next slide</a:t>
            </a:r>
          </a:p>
        </p:txBody>
      </p:sp>
    </p:spTree>
    <p:extLst>
      <p:ext uri="{BB962C8B-B14F-4D97-AF65-F5344CB8AC3E}">
        <p14:creationId xmlns:p14="http://schemas.microsoft.com/office/powerpoint/2010/main" val="4009858928"/>
      </p:ext>
    </p:extLst>
  </p:cSld>
  <p:clrMapOvr>
    <a:masterClrMapping/>
  </p:clrMapOvr>
  <p:transition spd="slow">
    <p:zoom/>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A02BDF-D6E8-D642-8428-32AB426379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84236"/>
            <a:ext cx="9144000" cy="6489527"/>
          </a:xfrm>
          <a:prstGeom prst="rect">
            <a:avLst/>
          </a:prstGeom>
        </p:spPr>
      </p:pic>
      <p:sp>
        <p:nvSpPr>
          <p:cNvPr id="4" name="Oval 3">
            <a:extLst>
              <a:ext uri="{FF2B5EF4-FFF2-40B4-BE49-F238E27FC236}">
                <a16:creationId xmlns:a16="http://schemas.microsoft.com/office/drawing/2014/main" id="{D4BEE7F2-068C-AF46-AAD6-E64ADB6A5B7A}"/>
              </a:ext>
            </a:extLst>
          </p:cNvPr>
          <p:cNvSpPr/>
          <p:nvPr/>
        </p:nvSpPr>
        <p:spPr>
          <a:xfrm>
            <a:off x="2057400" y="1981200"/>
            <a:ext cx="1295400" cy="228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Elbow Connector 5">
            <a:extLst>
              <a:ext uri="{FF2B5EF4-FFF2-40B4-BE49-F238E27FC236}">
                <a16:creationId xmlns:a16="http://schemas.microsoft.com/office/drawing/2014/main" id="{4D2D3DED-9A83-5845-9F79-4F4755DCB66C}"/>
              </a:ext>
            </a:extLst>
          </p:cNvPr>
          <p:cNvCxnSpPr>
            <a:cxnSpLocks/>
          </p:cNvCxnSpPr>
          <p:nvPr/>
        </p:nvCxnSpPr>
        <p:spPr>
          <a:xfrm>
            <a:off x="3352800" y="2057400"/>
            <a:ext cx="5410200" cy="9906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F799165E-7079-7645-84CC-37DF7324BACA}"/>
              </a:ext>
            </a:extLst>
          </p:cNvPr>
          <p:cNvSpPr/>
          <p:nvPr/>
        </p:nvSpPr>
        <p:spPr>
          <a:xfrm>
            <a:off x="1828800" y="2209800"/>
            <a:ext cx="2514600" cy="228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0835880"/>
      </p:ext>
    </p:extLst>
  </p:cSld>
  <p:clrMapOvr>
    <a:masterClrMapping/>
  </p:clrMapOvr>
  <p:transition spd="slow">
    <p:zoom/>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E37601-9577-974C-A416-2D0FDDD8E127}"/>
              </a:ext>
            </a:extLst>
          </p:cNvPr>
          <p:cNvSpPr txBox="1"/>
          <p:nvPr/>
        </p:nvSpPr>
        <p:spPr>
          <a:xfrm flipH="1">
            <a:off x="45719" y="228600"/>
            <a:ext cx="9098281" cy="1446550"/>
          </a:xfrm>
          <a:prstGeom prst="rect">
            <a:avLst/>
          </a:prstGeom>
          <a:solidFill>
            <a:srgbClr val="00397B"/>
          </a:solidFill>
        </p:spPr>
        <p:txBody>
          <a:bodyPr wrap="square" rtlCol="0">
            <a:spAutoFit/>
          </a:bodyPr>
          <a:lstStyle/>
          <a:p>
            <a:pPr algn="ctr"/>
            <a:r>
              <a:rPr lang="en-US" sz="4400" dirty="0">
                <a:solidFill>
                  <a:srgbClr val="FFCA4D"/>
                </a:solidFill>
                <a:latin typeface="Arial" panose="020B0604020202020204" pitchFamily="34" charset="0"/>
                <a:cs typeface="Arial" panose="020B0604020202020204" pitchFamily="34" charset="0"/>
              </a:rPr>
              <a:t>Using </a:t>
            </a:r>
            <a:r>
              <a:rPr lang="en-US" sz="4400" dirty="0" err="1">
                <a:solidFill>
                  <a:srgbClr val="FFCA4D"/>
                </a:solidFill>
                <a:latin typeface="Arial" panose="020B0604020202020204" pitchFamily="34" charset="0"/>
                <a:cs typeface="Arial" panose="020B0604020202020204" pitchFamily="34" charset="0"/>
              </a:rPr>
              <a:t>DACdb</a:t>
            </a:r>
            <a:r>
              <a:rPr lang="en-US" sz="4400" dirty="0">
                <a:solidFill>
                  <a:srgbClr val="FFCA4D"/>
                </a:solidFill>
                <a:latin typeface="Arial" panose="020B0604020202020204" pitchFamily="34" charset="0"/>
                <a:cs typeface="Arial" panose="020B0604020202020204" pitchFamily="34" charset="0"/>
              </a:rPr>
              <a:t> to Track &amp;</a:t>
            </a:r>
          </a:p>
          <a:p>
            <a:pPr algn="ctr"/>
            <a:r>
              <a:rPr lang="en-US" sz="4400" dirty="0">
                <a:solidFill>
                  <a:srgbClr val="FFCA4D"/>
                </a:solidFill>
                <a:latin typeface="Arial" panose="020B0604020202020204" pitchFamily="34" charset="0"/>
                <a:cs typeface="Arial" panose="020B0604020202020204" pitchFamily="34" charset="0"/>
              </a:rPr>
              <a:t>Market to Potential Members</a:t>
            </a:r>
          </a:p>
        </p:txBody>
      </p:sp>
      <p:sp>
        <p:nvSpPr>
          <p:cNvPr id="4" name="TextBox 3">
            <a:extLst>
              <a:ext uri="{FF2B5EF4-FFF2-40B4-BE49-F238E27FC236}">
                <a16:creationId xmlns:a16="http://schemas.microsoft.com/office/drawing/2014/main" id="{69C7873D-1D0B-3F44-9989-B13CE2978E38}"/>
              </a:ext>
            </a:extLst>
          </p:cNvPr>
          <p:cNvSpPr txBox="1"/>
          <p:nvPr/>
        </p:nvSpPr>
        <p:spPr>
          <a:xfrm>
            <a:off x="533400" y="2190613"/>
            <a:ext cx="8382000" cy="3539430"/>
          </a:xfrm>
          <a:prstGeom prst="rect">
            <a:avLst/>
          </a:prstGeom>
          <a:noFill/>
        </p:spPr>
        <p:txBody>
          <a:bodyPr wrap="square" rtlCol="0">
            <a:spAutoFit/>
          </a:bodyPr>
          <a:lstStyle/>
          <a:p>
            <a:r>
              <a:rPr lang="en-US" sz="3200" dirty="0">
                <a:solidFill>
                  <a:schemeClr val="bg1"/>
                </a:solidFill>
              </a:rPr>
              <a:t>Add the Potential Member to </a:t>
            </a:r>
            <a:r>
              <a:rPr lang="en-US" sz="3200" dirty="0" err="1">
                <a:solidFill>
                  <a:schemeClr val="bg1"/>
                </a:solidFill>
              </a:rPr>
              <a:t>DACdb</a:t>
            </a:r>
            <a:r>
              <a:rPr lang="en-US" sz="3200" dirty="0">
                <a:solidFill>
                  <a:schemeClr val="bg1"/>
                </a:solidFill>
              </a:rPr>
              <a:t>:</a:t>
            </a:r>
          </a:p>
          <a:p>
            <a:pPr marL="914400" lvl="1" indent="-457200">
              <a:buFont typeface="Arial" panose="020B0604020202020204" pitchFamily="34" charset="0"/>
              <a:buChar char="•"/>
            </a:pPr>
            <a:r>
              <a:rPr lang="en-US" sz="3200" dirty="0">
                <a:solidFill>
                  <a:schemeClr val="bg1"/>
                </a:solidFill>
              </a:rPr>
              <a:t>Complete the required fields for the Member Tab:</a:t>
            </a:r>
          </a:p>
          <a:p>
            <a:pPr marL="1371600" lvl="2" indent="-457200">
              <a:buFont typeface="Wingdings" pitchFamily="2" charset="2"/>
              <a:buChar char="§"/>
            </a:pPr>
            <a:r>
              <a:rPr lang="en-US" sz="3200" dirty="0">
                <a:solidFill>
                  <a:schemeClr val="bg1"/>
                </a:solidFill>
              </a:rPr>
              <a:t>First Name</a:t>
            </a:r>
          </a:p>
          <a:p>
            <a:pPr marL="1371600" lvl="2" indent="-457200">
              <a:buFont typeface="Wingdings" pitchFamily="2" charset="2"/>
              <a:buChar char="§"/>
            </a:pPr>
            <a:r>
              <a:rPr lang="en-US" sz="3200" dirty="0">
                <a:solidFill>
                  <a:schemeClr val="bg1"/>
                </a:solidFill>
              </a:rPr>
              <a:t>Last Name</a:t>
            </a:r>
          </a:p>
          <a:p>
            <a:pPr marL="1371600" lvl="2" indent="-457200">
              <a:buFont typeface="Wingdings" pitchFamily="2" charset="2"/>
              <a:buChar char="§"/>
            </a:pPr>
            <a:r>
              <a:rPr lang="en-US" sz="3200" dirty="0">
                <a:solidFill>
                  <a:schemeClr val="bg1"/>
                </a:solidFill>
              </a:rPr>
              <a:t>Gender</a:t>
            </a:r>
          </a:p>
          <a:p>
            <a:pPr marL="1371600" lvl="2" indent="-457200">
              <a:buFont typeface="Wingdings" pitchFamily="2" charset="2"/>
              <a:buChar char="§"/>
            </a:pPr>
            <a:r>
              <a:rPr lang="en-US" sz="3200" dirty="0">
                <a:solidFill>
                  <a:schemeClr val="bg1"/>
                </a:solidFill>
              </a:rPr>
              <a:t>Club Start Date</a:t>
            </a:r>
          </a:p>
        </p:txBody>
      </p:sp>
      <p:sp>
        <p:nvSpPr>
          <p:cNvPr id="2" name="TextBox 1">
            <a:extLst>
              <a:ext uri="{FF2B5EF4-FFF2-40B4-BE49-F238E27FC236}">
                <a16:creationId xmlns:a16="http://schemas.microsoft.com/office/drawing/2014/main" id="{D917957E-6AF1-534A-891B-0778A9B0C459}"/>
              </a:ext>
            </a:extLst>
          </p:cNvPr>
          <p:cNvSpPr txBox="1"/>
          <p:nvPr/>
        </p:nvSpPr>
        <p:spPr>
          <a:xfrm>
            <a:off x="228600" y="6172200"/>
            <a:ext cx="8686800" cy="584775"/>
          </a:xfrm>
          <a:prstGeom prst="rect">
            <a:avLst/>
          </a:prstGeom>
          <a:noFill/>
        </p:spPr>
        <p:txBody>
          <a:bodyPr wrap="square" rtlCol="0">
            <a:spAutoFit/>
          </a:bodyPr>
          <a:lstStyle/>
          <a:p>
            <a:pPr algn="ctr"/>
            <a:r>
              <a:rPr lang="en-US" sz="3200" dirty="0">
                <a:solidFill>
                  <a:srgbClr val="FFCA4D"/>
                </a:solidFill>
              </a:rPr>
              <a:t>These steps are illustrated on the next slide</a:t>
            </a:r>
          </a:p>
        </p:txBody>
      </p:sp>
    </p:spTree>
    <p:extLst>
      <p:ext uri="{BB962C8B-B14F-4D97-AF65-F5344CB8AC3E}">
        <p14:creationId xmlns:p14="http://schemas.microsoft.com/office/powerpoint/2010/main" val="869772194"/>
      </p:ext>
    </p:extLst>
  </p:cSld>
  <p:clrMapOvr>
    <a:masterClrMapping/>
  </p:clrMapOvr>
  <p:transition spd="slow">
    <p:zoom/>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4A5BCC-9A98-D148-9205-9232C5ACD4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0791"/>
            <a:ext cx="9144000" cy="6596418"/>
          </a:xfrm>
          <a:prstGeom prst="rect">
            <a:avLst/>
          </a:prstGeom>
        </p:spPr>
      </p:pic>
      <p:sp>
        <p:nvSpPr>
          <p:cNvPr id="9" name="Oval 8">
            <a:extLst>
              <a:ext uri="{FF2B5EF4-FFF2-40B4-BE49-F238E27FC236}">
                <a16:creationId xmlns:a16="http://schemas.microsoft.com/office/drawing/2014/main" id="{DD6EC56B-B7A6-9447-9F33-0FFD20DF2CEC}"/>
              </a:ext>
            </a:extLst>
          </p:cNvPr>
          <p:cNvSpPr/>
          <p:nvPr/>
        </p:nvSpPr>
        <p:spPr>
          <a:xfrm>
            <a:off x="1828800" y="1752600"/>
            <a:ext cx="3200400" cy="228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0C6E9AA-FF83-6D48-878B-34ED03B82771}"/>
              </a:ext>
            </a:extLst>
          </p:cNvPr>
          <p:cNvSpPr/>
          <p:nvPr/>
        </p:nvSpPr>
        <p:spPr>
          <a:xfrm>
            <a:off x="1828800" y="2209800"/>
            <a:ext cx="3200400" cy="304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AF51DC4-0402-D546-89FC-C5552C89E09C}"/>
              </a:ext>
            </a:extLst>
          </p:cNvPr>
          <p:cNvSpPr/>
          <p:nvPr/>
        </p:nvSpPr>
        <p:spPr>
          <a:xfrm>
            <a:off x="2057400" y="2667000"/>
            <a:ext cx="2133600" cy="304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A3228C9-88A4-2843-A7A1-FA9FA84F8D52}"/>
              </a:ext>
            </a:extLst>
          </p:cNvPr>
          <p:cNvSpPr/>
          <p:nvPr/>
        </p:nvSpPr>
        <p:spPr>
          <a:xfrm>
            <a:off x="1447800" y="4191000"/>
            <a:ext cx="2590800" cy="228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7161668"/>
      </p:ext>
    </p:extLst>
  </p:cSld>
  <p:clrMapOvr>
    <a:masterClrMapping/>
  </p:clrMapOvr>
  <p:transition spd="slow">
    <p:zoom/>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E37601-9577-974C-A416-2D0FDDD8E127}"/>
              </a:ext>
            </a:extLst>
          </p:cNvPr>
          <p:cNvSpPr txBox="1"/>
          <p:nvPr/>
        </p:nvSpPr>
        <p:spPr>
          <a:xfrm flipH="1">
            <a:off x="45719" y="228600"/>
            <a:ext cx="9098281" cy="1446550"/>
          </a:xfrm>
          <a:prstGeom prst="rect">
            <a:avLst/>
          </a:prstGeom>
          <a:solidFill>
            <a:srgbClr val="00397B"/>
          </a:solidFill>
        </p:spPr>
        <p:txBody>
          <a:bodyPr wrap="square" rtlCol="0">
            <a:spAutoFit/>
          </a:bodyPr>
          <a:lstStyle/>
          <a:p>
            <a:pPr algn="ctr"/>
            <a:r>
              <a:rPr lang="en-US" sz="4400" dirty="0">
                <a:solidFill>
                  <a:srgbClr val="FFCA4D"/>
                </a:solidFill>
                <a:latin typeface="Arial" panose="020B0604020202020204" pitchFamily="34" charset="0"/>
                <a:cs typeface="Arial" panose="020B0604020202020204" pitchFamily="34" charset="0"/>
              </a:rPr>
              <a:t>Using </a:t>
            </a:r>
            <a:r>
              <a:rPr lang="en-US" sz="4400" dirty="0" err="1">
                <a:solidFill>
                  <a:srgbClr val="FFCA4D"/>
                </a:solidFill>
                <a:latin typeface="Arial" panose="020B0604020202020204" pitchFamily="34" charset="0"/>
                <a:cs typeface="Arial" panose="020B0604020202020204" pitchFamily="34" charset="0"/>
              </a:rPr>
              <a:t>DACdb</a:t>
            </a:r>
            <a:r>
              <a:rPr lang="en-US" sz="4400" dirty="0">
                <a:solidFill>
                  <a:srgbClr val="FFCA4D"/>
                </a:solidFill>
                <a:latin typeface="Arial" panose="020B0604020202020204" pitchFamily="34" charset="0"/>
                <a:cs typeface="Arial" panose="020B0604020202020204" pitchFamily="34" charset="0"/>
              </a:rPr>
              <a:t> to Track &amp;</a:t>
            </a:r>
          </a:p>
          <a:p>
            <a:pPr algn="ctr"/>
            <a:r>
              <a:rPr lang="en-US" sz="4400" dirty="0">
                <a:solidFill>
                  <a:srgbClr val="FFCA4D"/>
                </a:solidFill>
                <a:latin typeface="Arial" panose="020B0604020202020204" pitchFamily="34" charset="0"/>
                <a:cs typeface="Arial" panose="020B0604020202020204" pitchFamily="34" charset="0"/>
              </a:rPr>
              <a:t>Market to Potential Members</a:t>
            </a:r>
          </a:p>
        </p:txBody>
      </p:sp>
      <p:sp>
        <p:nvSpPr>
          <p:cNvPr id="4" name="TextBox 3">
            <a:extLst>
              <a:ext uri="{FF2B5EF4-FFF2-40B4-BE49-F238E27FC236}">
                <a16:creationId xmlns:a16="http://schemas.microsoft.com/office/drawing/2014/main" id="{69C7873D-1D0B-3F44-9989-B13CE2978E38}"/>
              </a:ext>
            </a:extLst>
          </p:cNvPr>
          <p:cNvSpPr txBox="1"/>
          <p:nvPr/>
        </p:nvSpPr>
        <p:spPr>
          <a:xfrm>
            <a:off x="533400" y="2190613"/>
            <a:ext cx="8382000" cy="4031873"/>
          </a:xfrm>
          <a:prstGeom prst="rect">
            <a:avLst/>
          </a:prstGeom>
          <a:noFill/>
        </p:spPr>
        <p:txBody>
          <a:bodyPr wrap="square" rtlCol="0">
            <a:spAutoFit/>
          </a:bodyPr>
          <a:lstStyle/>
          <a:p>
            <a:r>
              <a:rPr lang="en-US" sz="3200" dirty="0">
                <a:solidFill>
                  <a:schemeClr val="bg1"/>
                </a:solidFill>
              </a:rPr>
              <a:t>Add the Potential Member to </a:t>
            </a:r>
            <a:r>
              <a:rPr lang="en-US" sz="3200" dirty="0" err="1">
                <a:solidFill>
                  <a:schemeClr val="bg1"/>
                </a:solidFill>
              </a:rPr>
              <a:t>DACdb</a:t>
            </a:r>
            <a:r>
              <a:rPr lang="en-US" sz="3200" dirty="0">
                <a:solidFill>
                  <a:schemeClr val="bg1"/>
                </a:solidFill>
              </a:rPr>
              <a:t>:</a:t>
            </a:r>
          </a:p>
          <a:p>
            <a:pPr marL="914400" lvl="1" indent="-457200">
              <a:buFont typeface="Arial" panose="020B0604020202020204" pitchFamily="34" charset="0"/>
              <a:buChar char="•"/>
            </a:pPr>
            <a:r>
              <a:rPr lang="en-US" sz="3200" dirty="0">
                <a:solidFill>
                  <a:schemeClr val="bg1"/>
                </a:solidFill>
              </a:rPr>
              <a:t>Complete the fields for which you have data on the Contact Tab:</a:t>
            </a:r>
          </a:p>
          <a:p>
            <a:pPr marL="1371600" lvl="2" indent="-457200">
              <a:buFont typeface="Wingdings" pitchFamily="2" charset="2"/>
              <a:buChar char="§"/>
            </a:pPr>
            <a:r>
              <a:rPr lang="en-US" sz="3200" dirty="0">
                <a:solidFill>
                  <a:schemeClr val="bg1"/>
                </a:solidFill>
              </a:rPr>
              <a:t>Email</a:t>
            </a:r>
          </a:p>
          <a:p>
            <a:pPr marL="1371600" lvl="2" indent="-457200">
              <a:buFont typeface="Wingdings" pitchFamily="2" charset="2"/>
              <a:buChar char="§"/>
            </a:pPr>
            <a:r>
              <a:rPr lang="en-US" sz="3200" dirty="0">
                <a:solidFill>
                  <a:schemeClr val="bg1"/>
                </a:solidFill>
              </a:rPr>
              <a:t>Cell Phone</a:t>
            </a:r>
          </a:p>
          <a:p>
            <a:pPr marL="914400" lvl="1" indent="-457200">
              <a:buFont typeface="Arial" panose="020B0604020202020204" pitchFamily="34" charset="0"/>
              <a:buChar char="•"/>
            </a:pPr>
            <a:r>
              <a:rPr lang="en-US" sz="3200" dirty="0">
                <a:solidFill>
                  <a:schemeClr val="bg1"/>
                </a:solidFill>
              </a:rPr>
              <a:t>Click the </a:t>
            </a:r>
            <a:r>
              <a:rPr lang="en-US" sz="3200" b="1" dirty="0">
                <a:solidFill>
                  <a:schemeClr val="bg1"/>
                </a:solidFill>
              </a:rPr>
              <a:t>Add </a:t>
            </a:r>
            <a:r>
              <a:rPr lang="en-US" sz="3200" dirty="0">
                <a:solidFill>
                  <a:schemeClr val="bg1"/>
                </a:solidFill>
              </a:rPr>
              <a:t>button in the upper right corner</a:t>
            </a:r>
          </a:p>
          <a:p>
            <a:pPr lvl="2"/>
            <a:endParaRPr lang="en-US" sz="3200" dirty="0">
              <a:solidFill>
                <a:schemeClr val="bg1"/>
              </a:solidFill>
            </a:endParaRPr>
          </a:p>
        </p:txBody>
      </p:sp>
      <p:sp>
        <p:nvSpPr>
          <p:cNvPr id="2" name="TextBox 1">
            <a:extLst>
              <a:ext uri="{FF2B5EF4-FFF2-40B4-BE49-F238E27FC236}">
                <a16:creationId xmlns:a16="http://schemas.microsoft.com/office/drawing/2014/main" id="{D917957E-6AF1-534A-891B-0778A9B0C459}"/>
              </a:ext>
            </a:extLst>
          </p:cNvPr>
          <p:cNvSpPr txBox="1"/>
          <p:nvPr/>
        </p:nvSpPr>
        <p:spPr>
          <a:xfrm>
            <a:off x="228600" y="6172200"/>
            <a:ext cx="8686800" cy="584775"/>
          </a:xfrm>
          <a:prstGeom prst="rect">
            <a:avLst/>
          </a:prstGeom>
          <a:noFill/>
        </p:spPr>
        <p:txBody>
          <a:bodyPr wrap="square" rtlCol="0">
            <a:spAutoFit/>
          </a:bodyPr>
          <a:lstStyle/>
          <a:p>
            <a:pPr algn="ctr"/>
            <a:r>
              <a:rPr lang="en-US" sz="3200" dirty="0">
                <a:solidFill>
                  <a:srgbClr val="FFCA4D"/>
                </a:solidFill>
              </a:rPr>
              <a:t>These steps are illustrated on the next slide</a:t>
            </a:r>
          </a:p>
        </p:txBody>
      </p:sp>
    </p:spTree>
    <p:extLst>
      <p:ext uri="{BB962C8B-B14F-4D97-AF65-F5344CB8AC3E}">
        <p14:creationId xmlns:p14="http://schemas.microsoft.com/office/powerpoint/2010/main" val="967912846"/>
      </p:ext>
    </p:extLst>
  </p:cSld>
  <p:clrMapOvr>
    <a:masterClrMapping/>
  </p:clrMapOvr>
  <p:transition spd="slow">
    <p:zoom/>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9599518-E61B-9C4B-AF23-21E17FD769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7349"/>
            <a:ext cx="9144000" cy="6623302"/>
          </a:xfrm>
          <a:prstGeom prst="rect">
            <a:avLst/>
          </a:prstGeom>
        </p:spPr>
      </p:pic>
      <p:sp>
        <p:nvSpPr>
          <p:cNvPr id="7" name="Oval 6">
            <a:extLst>
              <a:ext uri="{FF2B5EF4-FFF2-40B4-BE49-F238E27FC236}">
                <a16:creationId xmlns:a16="http://schemas.microsoft.com/office/drawing/2014/main" id="{C8174843-DBDA-114A-A040-64120242898F}"/>
              </a:ext>
            </a:extLst>
          </p:cNvPr>
          <p:cNvSpPr/>
          <p:nvPr/>
        </p:nvSpPr>
        <p:spPr>
          <a:xfrm>
            <a:off x="8610600" y="457200"/>
            <a:ext cx="533400" cy="381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230FDF0-6D15-D14E-ADB2-10FA69EA1B10}"/>
              </a:ext>
            </a:extLst>
          </p:cNvPr>
          <p:cNvSpPr/>
          <p:nvPr/>
        </p:nvSpPr>
        <p:spPr>
          <a:xfrm>
            <a:off x="1219200" y="1447800"/>
            <a:ext cx="2590800" cy="762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52946A8-2302-244E-B457-2DC2710BEB61}"/>
              </a:ext>
            </a:extLst>
          </p:cNvPr>
          <p:cNvSpPr/>
          <p:nvPr/>
        </p:nvSpPr>
        <p:spPr>
          <a:xfrm>
            <a:off x="1828800" y="6400800"/>
            <a:ext cx="2133600" cy="228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E6A803E9-C36B-B240-8961-21421839E5D6}"/>
              </a:ext>
            </a:extLst>
          </p:cNvPr>
          <p:cNvSpPr/>
          <p:nvPr/>
        </p:nvSpPr>
        <p:spPr>
          <a:xfrm>
            <a:off x="2590800" y="838200"/>
            <a:ext cx="762000" cy="533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0231676"/>
      </p:ext>
    </p:extLst>
  </p:cSld>
  <p:clrMapOvr>
    <a:masterClrMapping/>
  </p:clrMapOvr>
  <p:transition spd="slow">
    <p:zoom/>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E37601-9577-974C-A416-2D0FDDD8E127}"/>
              </a:ext>
            </a:extLst>
          </p:cNvPr>
          <p:cNvSpPr txBox="1"/>
          <p:nvPr/>
        </p:nvSpPr>
        <p:spPr>
          <a:xfrm flipH="1">
            <a:off x="45719" y="228600"/>
            <a:ext cx="9098281" cy="1446550"/>
          </a:xfrm>
          <a:prstGeom prst="rect">
            <a:avLst/>
          </a:prstGeom>
          <a:solidFill>
            <a:srgbClr val="00397B"/>
          </a:solidFill>
        </p:spPr>
        <p:txBody>
          <a:bodyPr wrap="square" rtlCol="0">
            <a:spAutoFit/>
          </a:bodyPr>
          <a:lstStyle/>
          <a:p>
            <a:pPr algn="ctr"/>
            <a:r>
              <a:rPr lang="en-US" sz="4400" dirty="0">
                <a:solidFill>
                  <a:srgbClr val="FFCA4D"/>
                </a:solidFill>
                <a:latin typeface="Arial" panose="020B0604020202020204" pitchFamily="34" charset="0"/>
                <a:cs typeface="Arial" panose="020B0604020202020204" pitchFamily="34" charset="0"/>
              </a:rPr>
              <a:t>Using </a:t>
            </a:r>
            <a:r>
              <a:rPr lang="en-US" sz="4400" dirty="0" err="1">
                <a:solidFill>
                  <a:srgbClr val="FFCA4D"/>
                </a:solidFill>
                <a:latin typeface="Arial" panose="020B0604020202020204" pitchFamily="34" charset="0"/>
                <a:cs typeface="Arial" panose="020B0604020202020204" pitchFamily="34" charset="0"/>
              </a:rPr>
              <a:t>DACdb</a:t>
            </a:r>
            <a:r>
              <a:rPr lang="en-US" sz="4400" dirty="0">
                <a:solidFill>
                  <a:srgbClr val="FFCA4D"/>
                </a:solidFill>
                <a:latin typeface="Arial" panose="020B0604020202020204" pitchFamily="34" charset="0"/>
                <a:cs typeface="Arial" panose="020B0604020202020204" pitchFamily="34" charset="0"/>
              </a:rPr>
              <a:t> to Track &amp;</a:t>
            </a:r>
          </a:p>
          <a:p>
            <a:pPr algn="ctr"/>
            <a:r>
              <a:rPr lang="en-US" sz="4400" dirty="0">
                <a:solidFill>
                  <a:srgbClr val="FFCA4D"/>
                </a:solidFill>
                <a:latin typeface="Arial" panose="020B0604020202020204" pitchFamily="34" charset="0"/>
                <a:cs typeface="Arial" panose="020B0604020202020204" pitchFamily="34" charset="0"/>
              </a:rPr>
              <a:t>Market to Potential Members</a:t>
            </a:r>
          </a:p>
        </p:txBody>
      </p:sp>
      <p:sp>
        <p:nvSpPr>
          <p:cNvPr id="4" name="TextBox 3">
            <a:extLst>
              <a:ext uri="{FF2B5EF4-FFF2-40B4-BE49-F238E27FC236}">
                <a16:creationId xmlns:a16="http://schemas.microsoft.com/office/drawing/2014/main" id="{69C7873D-1D0B-3F44-9989-B13CE2978E38}"/>
              </a:ext>
            </a:extLst>
          </p:cNvPr>
          <p:cNvSpPr txBox="1"/>
          <p:nvPr/>
        </p:nvSpPr>
        <p:spPr>
          <a:xfrm>
            <a:off x="381000" y="2209800"/>
            <a:ext cx="8382000" cy="4278094"/>
          </a:xfrm>
          <a:prstGeom prst="rect">
            <a:avLst/>
          </a:prstGeom>
          <a:noFill/>
        </p:spPr>
        <p:txBody>
          <a:bodyPr wrap="square" rtlCol="0">
            <a:spAutoFit/>
          </a:bodyPr>
          <a:lstStyle/>
          <a:p>
            <a:pPr>
              <a:lnSpc>
                <a:spcPct val="150000"/>
              </a:lnSpc>
            </a:pPr>
            <a:r>
              <a:rPr lang="en-US" sz="3200" dirty="0">
                <a:solidFill>
                  <a:schemeClr val="bg1"/>
                </a:solidFill>
              </a:rPr>
              <a:t>You may now include Potential Members in </a:t>
            </a:r>
            <a:r>
              <a:rPr lang="en-US" sz="3200" dirty="0" err="1">
                <a:solidFill>
                  <a:schemeClr val="bg1"/>
                </a:solidFill>
              </a:rPr>
              <a:t>Pmail</a:t>
            </a:r>
            <a:r>
              <a:rPr lang="en-US" sz="3200" dirty="0">
                <a:solidFill>
                  <a:schemeClr val="bg1"/>
                </a:solidFill>
              </a:rPr>
              <a:t> communications.</a:t>
            </a:r>
          </a:p>
          <a:p>
            <a:pPr>
              <a:lnSpc>
                <a:spcPct val="150000"/>
              </a:lnSpc>
            </a:pPr>
            <a:endParaRPr lang="en-US" sz="3200" dirty="0">
              <a:solidFill>
                <a:schemeClr val="bg1"/>
              </a:solidFill>
            </a:endParaRPr>
          </a:p>
          <a:p>
            <a:pPr>
              <a:lnSpc>
                <a:spcPct val="150000"/>
              </a:lnSpc>
            </a:pPr>
            <a:r>
              <a:rPr lang="en-US" sz="3200" dirty="0">
                <a:solidFill>
                  <a:schemeClr val="bg1"/>
                </a:solidFill>
              </a:rPr>
              <a:t>Attend the Advanced </a:t>
            </a:r>
            <a:r>
              <a:rPr lang="en-US" sz="3200" dirty="0" err="1">
                <a:solidFill>
                  <a:schemeClr val="bg1"/>
                </a:solidFill>
              </a:rPr>
              <a:t>DACdb</a:t>
            </a:r>
            <a:r>
              <a:rPr lang="en-US" sz="3200" dirty="0">
                <a:solidFill>
                  <a:schemeClr val="bg1"/>
                </a:solidFill>
              </a:rPr>
              <a:t> session to learn more about </a:t>
            </a:r>
            <a:r>
              <a:rPr lang="en-US" sz="3200" dirty="0" err="1">
                <a:solidFill>
                  <a:schemeClr val="bg1"/>
                </a:solidFill>
              </a:rPr>
              <a:t>Pmail</a:t>
            </a:r>
            <a:r>
              <a:rPr lang="en-US" sz="3200" dirty="0">
                <a:solidFill>
                  <a:schemeClr val="bg1"/>
                </a:solidFill>
              </a:rPr>
              <a:t>.</a:t>
            </a:r>
          </a:p>
          <a:p>
            <a:pPr lvl="2"/>
            <a:endParaRPr lang="en-US" sz="3200" dirty="0">
              <a:solidFill>
                <a:schemeClr val="bg1"/>
              </a:solidFill>
            </a:endParaRPr>
          </a:p>
        </p:txBody>
      </p:sp>
      <p:sp>
        <p:nvSpPr>
          <p:cNvPr id="2" name="TextBox 1">
            <a:extLst>
              <a:ext uri="{FF2B5EF4-FFF2-40B4-BE49-F238E27FC236}">
                <a16:creationId xmlns:a16="http://schemas.microsoft.com/office/drawing/2014/main" id="{D917957E-6AF1-534A-891B-0778A9B0C459}"/>
              </a:ext>
            </a:extLst>
          </p:cNvPr>
          <p:cNvSpPr txBox="1"/>
          <p:nvPr/>
        </p:nvSpPr>
        <p:spPr>
          <a:xfrm>
            <a:off x="2209800" y="6044625"/>
            <a:ext cx="8686800" cy="1569660"/>
          </a:xfrm>
          <a:prstGeom prst="rect">
            <a:avLst/>
          </a:prstGeom>
          <a:noFill/>
        </p:spPr>
        <p:txBody>
          <a:bodyPr wrap="square" rtlCol="0">
            <a:spAutoFit/>
          </a:bodyPr>
          <a:lstStyle/>
          <a:p>
            <a:pPr algn="ctr"/>
            <a:endParaRPr lang="en-US" sz="3200" dirty="0">
              <a:solidFill>
                <a:srgbClr val="FFCA4D"/>
              </a:solidFill>
            </a:endParaRPr>
          </a:p>
          <a:p>
            <a:pPr algn="ctr"/>
            <a:endParaRPr lang="en-US" sz="3200" dirty="0">
              <a:solidFill>
                <a:srgbClr val="FFCA4D"/>
              </a:solidFill>
            </a:endParaRPr>
          </a:p>
          <a:p>
            <a:pPr algn="ctr"/>
            <a:endParaRPr lang="en-US" sz="3200" dirty="0">
              <a:solidFill>
                <a:srgbClr val="FFCA4D"/>
              </a:solidFill>
            </a:endParaRPr>
          </a:p>
        </p:txBody>
      </p:sp>
    </p:spTree>
    <p:extLst>
      <p:ext uri="{BB962C8B-B14F-4D97-AF65-F5344CB8AC3E}">
        <p14:creationId xmlns:p14="http://schemas.microsoft.com/office/powerpoint/2010/main" val="2943454878"/>
      </p:ext>
    </p:extLst>
  </p:cSld>
  <p:clrMapOvr>
    <a:masterClrMapping/>
  </p:clrMapOvr>
  <p:transition spd="slow">
    <p:zoom/>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E37601-9577-974C-A416-2D0FDDD8E127}"/>
              </a:ext>
            </a:extLst>
          </p:cNvPr>
          <p:cNvSpPr txBox="1"/>
          <p:nvPr/>
        </p:nvSpPr>
        <p:spPr>
          <a:xfrm flipH="1">
            <a:off x="45719" y="228600"/>
            <a:ext cx="9098281" cy="1446550"/>
          </a:xfrm>
          <a:prstGeom prst="rect">
            <a:avLst/>
          </a:prstGeom>
          <a:solidFill>
            <a:srgbClr val="00397B"/>
          </a:solidFill>
        </p:spPr>
        <p:txBody>
          <a:bodyPr wrap="square" rtlCol="0">
            <a:spAutoFit/>
          </a:bodyPr>
          <a:lstStyle/>
          <a:p>
            <a:pPr algn="ctr"/>
            <a:r>
              <a:rPr lang="en-US" sz="4400" dirty="0">
                <a:solidFill>
                  <a:srgbClr val="FFCA4D"/>
                </a:solidFill>
                <a:latin typeface="Arial" panose="020B0604020202020204" pitchFamily="34" charset="0"/>
                <a:cs typeface="Arial" panose="020B0604020202020204" pitchFamily="34" charset="0"/>
              </a:rPr>
              <a:t>When a Potential Member </a:t>
            </a:r>
          </a:p>
          <a:p>
            <a:pPr algn="ctr"/>
            <a:r>
              <a:rPr lang="en-US" sz="4400" dirty="0">
                <a:solidFill>
                  <a:srgbClr val="FFCA4D"/>
                </a:solidFill>
                <a:latin typeface="Arial" panose="020B0604020202020204" pitchFamily="34" charset="0"/>
                <a:cs typeface="Arial" panose="020B0604020202020204" pitchFamily="34" charset="0"/>
              </a:rPr>
              <a:t>Becomes a Proposed Member</a:t>
            </a:r>
          </a:p>
        </p:txBody>
      </p:sp>
      <p:sp>
        <p:nvSpPr>
          <p:cNvPr id="4" name="TextBox 3">
            <a:extLst>
              <a:ext uri="{FF2B5EF4-FFF2-40B4-BE49-F238E27FC236}">
                <a16:creationId xmlns:a16="http://schemas.microsoft.com/office/drawing/2014/main" id="{69C7873D-1D0B-3F44-9989-B13CE2978E38}"/>
              </a:ext>
            </a:extLst>
          </p:cNvPr>
          <p:cNvSpPr txBox="1"/>
          <p:nvPr/>
        </p:nvSpPr>
        <p:spPr>
          <a:xfrm>
            <a:off x="742709" y="2286000"/>
            <a:ext cx="8382000" cy="3539430"/>
          </a:xfrm>
          <a:prstGeom prst="rect">
            <a:avLst/>
          </a:prstGeom>
          <a:noFill/>
        </p:spPr>
        <p:txBody>
          <a:bodyPr wrap="square" rtlCol="0">
            <a:spAutoFit/>
          </a:bodyPr>
          <a:lstStyle/>
          <a:p>
            <a:r>
              <a:rPr lang="en-US" sz="3200" dirty="0">
                <a:solidFill>
                  <a:schemeClr val="bg1"/>
                </a:solidFill>
              </a:rPr>
              <a:t>When a potential member becomes a proposed member, i.e. an application has been completed and signed by both the proposed member and his/her sponsor, simply change the </a:t>
            </a:r>
            <a:r>
              <a:rPr lang="en-US" sz="3200" b="1" dirty="0">
                <a:solidFill>
                  <a:schemeClr val="bg1"/>
                </a:solidFill>
              </a:rPr>
              <a:t>Member Type </a:t>
            </a:r>
            <a:r>
              <a:rPr lang="en-US" sz="3200" dirty="0">
                <a:solidFill>
                  <a:schemeClr val="bg1"/>
                </a:solidFill>
              </a:rPr>
              <a:t>in the member’s </a:t>
            </a:r>
            <a:r>
              <a:rPr lang="en-US" sz="3200" dirty="0" err="1">
                <a:solidFill>
                  <a:schemeClr val="bg1"/>
                </a:solidFill>
              </a:rPr>
              <a:t>DACdb</a:t>
            </a:r>
            <a:r>
              <a:rPr lang="en-US" sz="3200" dirty="0">
                <a:solidFill>
                  <a:schemeClr val="bg1"/>
                </a:solidFill>
              </a:rPr>
              <a:t> record.</a:t>
            </a:r>
          </a:p>
          <a:p>
            <a:pPr lvl="2"/>
            <a:endParaRPr lang="en-US" sz="3200" dirty="0">
              <a:solidFill>
                <a:schemeClr val="bg1"/>
              </a:solidFill>
            </a:endParaRPr>
          </a:p>
        </p:txBody>
      </p:sp>
      <p:sp>
        <p:nvSpPr>
          <p:cNvPr id="2" name="TextBox 1">
            <a:extLst>
              <a:ext uri="{FF2B5EF4-FFF2-40B4-BE49-F238E27FC236}">
                <a16:creationId xmlns:a16="http://schemas.microsoft.com/office/drawing/2014/main" id="{D917957E-6AF1-534A-891B-0778A9B0C459}"/>
              </a:ext>
            </a:extLst>
          </p:cNvPr>
          <p:cNvSpPr txBox="1"/>
          <p:nvPr/>
        </p:nvSpPr>
        <p:spPr>
          <a:xfrm>
            <a:off x="2209800" y="6044625"/>
            <a:ext cx="8686800" cy="1569660"/>
          </a:xfrm>
          <a:prstGeom prst="rect">
            <a:avLst/>
          </a:prstGeom>
          <a:noFill/>
        </p:spPr>
        <p:txBody>
          <a:bodyPr wrap="square" rtlCol="0">
            <a:spAutoFit/>
          </a:bodyPr>
          <a:lstStyle/>
          <a:p>
            <a:pPr algn="ctr"/>
            <a:endParaRPr lang="en-US" sz="3200" dirty="0">
              <a:solidFill>
                <a:srgbClr val="FFCA4D"/>
              </a:solidFill>
            </a:endParaRPr>
          </a:p>
          <a:p>
            <a:pPr algn="ctr"/>
            <a:endParaRPr lang="en-US" sz="3200" dirty="0">
              <a:solidFill>
                <a:srgbClr val="FFCA4D"/>
              </a:solidFill>
            </a:endParaRPr>
          </a:p>
          <a:p>
            <a:pPr algn="ctr"/>
            <a:endParaRPr lang="en-US" sz="3200" dirty="0">
              <a:solidFill>
                <a:srgbClr val="FFCA4D"/>
              </a:solidFill>
            </a:endParaRPr>
          </a:p>
        </p:txBody>
      </p:sp>
      <p:sp>
        <p:nvSpPr>
          <p:cNvPr id="5" name="TextBox 4">
            <a:extLst>
              <a:ext uri="{FF2B5EF4-FFF2-40B4-BE49-F238E27FC236}">
                <a16:creationId xmlns:a16="http://schemas.microsoft.com/office/drawing/2014/main" id="{9A7AB93E-40F1-6948-818D-A531A2B9EBD1}"/>
              </a:ext>
            </a:extLst>
          </p:cNvPr>
          <p:cNvSpPr txBox="1"/>
          <p:nvPr/>
        </p:nvSpPr>
        <p:spPr>
          <a:xfrm>
            <a:off x="152400" y="6044625"/>
            <a:ext cx="8610600" cy="584775"/>
          </a:xfrm>
          <a:prstGeom prst="rect">
            <a:avLst/>
          </a:prstGeom>
          <a:noFill/>
        </p:spPr>
        <p:txBody>
          <a:bodyPr wrap="square" rtlCol="0">
            <a:spAutoFit/>
          </a:bodyPr>
          <a:lstStyle/>
          <a:p>
            <a:pPr algn="ctr"/>
            <a:r>
              <a:rPr lang="en-US" sz="3200" dirty="0">
                <a:solidFill>
                  <a:srgbClr val="FFCA4D"/>
                </a:solidFill>
              </a:rPr>
              <a:t>This step is illustrated on the next slides</a:t>
            </a:r>
          </a:p>
        </p:txBody>
      </p:sp>
    </p:spTree>
    <p:extLst>
      <p:ext uri="{BB962C8B-B14F-4D97-AF65-F5344CB8AC3E}">
        <p14:creationId xmlns:p14="http://schemas.microsoft.com/office/powerpoint/2010/main" val="246510693"/>
      </p:ext>
    </p:extLst>
  </p:cSld>
  <p:clrMapOvr>
    <a:masterClrMapping/>
  </p:clrMapOvr>
  <p:transition spd="slow">
    <p:zoom/>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757A8E-FA1D-5441-9191-6C32F0DC50B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58280"/>
            <a:ext cx="9144000" cy="5541439"/>
          </a:xfrm>
          <a:prstGeom prst="rect">
            <a:avLst/>
          </a:prstGeom>
        </p:spPr>
      </p:pic>
      <p:sp>
        <p:nvSpPr>
          <p:cNvPr id="5" name="Oval 4">
            <a:extLst>
              <a:ext uri="{FF2B5EF4-FFF2-40B4-BE49-F238E27FC236}">
                <a16:creationId xmlns:a16="http://schemas.microsoft.com/office/drawing/2014/main" id="{DF37AB73-A8B8-3343-BC6F-0CD6440798A0}"/>
              </a:ext>
            </a:extLst>
          </p:cNvPr>
          <p:cNvSpPr/>
          <p:nvPr/>
        </p:nvSpPr>
        <p:spPr>
          <a:xfrm>
            <a:off x="3429000" y="5029200"/>
            <a:ext cx="99060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1337530"/>
      </p:ext>
    </p:extLst>
  </p:cSld>
  <p:clrMapOvr>
    <a:masterClrMapping/>
  </p:clrMapOvr>
  <p:transition spd="slow">
    <p:zo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E37601-9577-974C-A416-2D0FDDD8E127}"/>
              </a:ext>
            </a:extLst>
          </p:cNvPr>
          <p:cNvSpPr txBox="1"/>
          <p:nvPr/>
        </p:nvSpPr>
        <p:spPr>
          <a:xfrm flipH="1">
            <a:off x="45719" y="228600"/>
            <a:ext cx="9098281" cy="769441"/>
          </a:xfrm>
          <a:prstGeom prst="rect">
            <a:avLst/>
          </a:prstGeom>
          <a:solidFill>
            <a:srgbClr val="00397B"/>
          </a:solidFill>
        </p:spPr>
        <p:txBody>
          <a:bodyPr wrap="square" rtlCol="0">
            <a:spAutoFit/>
          </a:bodyPr>
          <a:lstStyle/>
          <a:p>
            <a:pPr algn="ctr"/>
            <a:r>
              <a:rPr lang="en-US" sz="4400" dirty="0">
                <a:solidFill>
                  <a:srgbClr val="FFCA4D"/>
                </a:solidFill>
                <a:latin typeface="Arial" panose="020B0604020202020204" pitchFamily="34" charset="0"/>
                <a:cs typeface="Arial" panose="020B0604020202020204" pitchFamily="34" charset="0"/>
              </a:rPr>
              <a:t> Learning Resources</a:t>
            </a:r>
          </a:p>
        </p:txBody>
      </p:sp>
      <p:sp>
        <p:nvSpPr>
          <p:cNvPr id="5" name="TextBox 4">
            <a:extLst>
              <a:ext uri="{FF2B5EF4-FFF2-40B4-BE49-F238E27FC236}">
                <a16:creationId xmlns:a16="http://schemas.microsoft.com/office/drawing/2014/main" id="{601FD04C-0A88-5C42-83A4-1F3B998A2EF7}"/>
              </a:ext>
            </a:extLst>
          </p:cNvPr>
          <p:cNvSpPr txBox="1"/>
          <p:nvPr/>
        </p:nvSpPr>
        <p:spPr>
          <a:xfrm>
            <a:off x="53435" y="1219200"/>
            <a:ext cx="9098281" cy="5910401"/>
          </a:xfrm>
          <a:prstGeom prst="rect">
            <a:avLst/>
          </a:prstGeom>
          <a:noFill/>
        </p:spPr>
        <p:txBody>
          <a:bodyPr wrap="square" rtlCol="0">
            <a:spAutoFit/>
          </a:bodyPr>
          <a:lstStyle/>
          <a:p>
            <a:pPr>
              <a:lnSpc>
                <a:spcPct val="150000"/>
              </a:lnSpc>
            </a:pPr>
            <a:endParaRPr lang="en-US" sz="3200" dirty="0">
              <a:solidFill>
                <a:schemeClr val="bg1"/>
              </a:solidFill>
            </a:endParaRPr>
          </a:p>
          <a:p>
            <a:pPr algn="ctr">
              <a:lnSpc>
                <a:spcPct val="150000"/>
              </a:lnSpc>
            </a:pPr>
            <a:r>
              <a:rPr lang="en-US" sz="3200" dirty="0">
                <a:solidFill>
                  <a:schemeClr val="bg1"/>
                </a:solidFill>
              </a:rPr>
              <a:t> </a:t>
            </a:r>
            <a:r>
              <a:rPr lang="en-US" sz="3200" dirty="0" err="1">
                <a:solidFill>
                  <a:schemeClr val="bg1"/>
                </a:solidFill>
              </a:rPr>
              <a:t>DACdb.com</a:t>
            </a:r>
            <a:r>
              <a:rPr lang="en-US" sz="3200" dirty="0">
                <a:solidFill>
                  <a:schemeClr val="bg1"/>
                </a:solidFill>
              </a:rPr>
              <a:t> =&gt; Support/Training</a:t>
            </a:r>
          </a:p>
          <a:p>
            <a:pPr marL="2743200" lvl="5" indent="-457200">
              <a:lnSpc>
                <a:spcPct val="150000"/>
              </a:lnSpc>
              <a:buFont typeface="Arial" panose="020B0604020202020204" pitchFamily="34" charset="0"/>
              <a:buChar char="•"/>
            </a:pPr>
            <a:r>
              <a:rPr lang="en-US" sz="3200" dirty="0">
                <a:solidFill>
                  <a:schemeClr val="bg1"/>
                </a:solidFill>
              </a:rPr>
              <a:t>Attendance</a:t>
            </a:r>
          </a:p>
          <a:p>
            <a:pPr marL="2743200" lvl="5" indent="-457200">
              <a:lnSpc>
                <a:spcPct val="150000"/>
              </a:lnSpc>
              <a:buFont typeface="Arial" panose="020B0604020202020204" pitchFamily="34" charset="0"/>
              <a:buChar char="•"/>
            </a:pPr>
            <a:r>
              <a:rPr lang="en-US" sz="3200" dirty="0">
                <a:solidFill>
                  <a:schemeClr val="bg1"/>
                </a:solidFill>
              </a:rPr>
              <a:t>Club</a:t>
            </a:r>
          </a:p>
          <a:p>
            <a:pPr marL="2743200" lvl="5" indent="-457200">
              <a:lnSpc>
                <a:spcPct val="150000"/>
              </a:lnSpc>
              <a:buFont typeface="Arial" panose="020B0604020202020204" pitchFamily="34" charset="0"/>
              <a:buChar char="•"/>
            </a:pPr>
            <a:r>
              <a:rPr lang="en-US" sz="3200" dirty="0">
                <a:solidFill>
                  <a:schemeClr val="bg1"/>
                </a:solidFill>
              </a:rPr>
              <a:t>Officer Fundamentals</a:t>
            </a:r>
          </a:p>
          <a:p>
            <a:pPr marL="2743200" lvl="5" indent="-457200">
              <a:lnSpc>
                <a:spcPct val="150000"/>
              </a:lnSpc>
              <a:buFont typeface="Arial" panose="020B0604020202020204" pitchFamily="34" charset="0"/>
              <a:buChar char="•"/>
            </a:pPr>
            <a:r>
              <a:rPr lang="en-US" sz="3200" dirty="0" err="1">
                <a:solidFill>
                  <a:schemeClr val="bg1"/>
                </a:solidFill>
              </a:rPr>
              <a:t>Pmail</a:t>
            </a:r>
            <a:endParaRPr lang="en-US" sz="3200" dirty="0">
              <a:solidFill>
                <a:schemeClr val="bg1"/>
              </a:solidFill>
            </a:endParaRPr>
          </a:p>
          <a:p>
            <a:pPr marL="457200" indent="-457200" algn="ctr">
              <a:lnSpc>
                <a:spcPct val="150000"/>
              </a:lnSpc>
              <a:buFont typeface="Arial" panose="020B0604020202020204" pitchFamily="34" charset="0"/>
              <a:buChar char="•"/>
            </a:pPr>
            <a:endParaRPr lang="en-US" sz="3200" dirty="0">
              <a:solidFill>
                <a:schemeClr val="bg1"/>
              </a:solidFill>
            </a:endParaRPr>
          </a:p>
          <a:p>
            <a:pPr marL="457200" indent="-457200" algn="ctr">
              <a:lnSpc>
                <a:spcPct val="150000"/>
              </a:lnSpc>
              <a:buFont typeface="Arial" panose="020B0604020202020204" pitchFamily="34" charset="0"/>
              <a:buChar char="•"/>
            </a:pPr>
            <a:endParaRPr lang="en-US" sz="3200" dirty="0">
              <a:solidFill>
                <a:schemeClr val="bg1"/>
              </a:solidFill>
            </a:endParaRPr>
          </a:p>
        </p:txBody>
      </p:sp>
    </p:spTree>
    <p:extLst>
      <p:ext uri="{BB962C8B-B14F-4D97-AF65-F5344CB8AC3E}">
        <p14:creationId xmlns:p14="http://schemas.microsoft.com/office/powerpoint/2010/main" val="3201537653"/>
      </p:ext>
    </p:extLst>
  </p:cSld>
  <p:clrMapOvr>
    <a:masterClrMapping/>
  </p:clrMapOvr>
  <p:transition spd="slow">
    <p:zoom/>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E7B93E-AA6C-364A-A187-5A6C64F895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653" y="762000"/>
            <a:ext cx="9144000" cy="5602869"/>
          </a:xfrm>
          <a:prstGeom prst="rect">
            <a:avLst/>
          </a:prstGeom>
        </p:spPr>
      </p:pic>
      <p:sp>
        <p:nvSpPr>
          <p:cNvPr id="4" name="Oval 3">
            <a:extLst>
              <a:ext uri="{FF2B5EF4-FFF2-40B4-BE49-F238E27FC236}">
                <a16:creationId xmlns:a16="http://schemas.microsoft.com/office/drawing/2014/main" id="{8C459A77-7719-A14C-A1CF-505A2293534A}"/>
              </a:ext>
            </a:extLst>
          </p:cNvPr>
          <p:cNvSpPr/>
          <p:nvPr/>
        </p:nvSpPr>
        <p:spPr>
          <a:xfrm>
            <a:off x="1676400" y="5181600"/>
            <a:ext cx="228600" cy="228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2E7A5217-F2CB-434C-9C5B-AA215F2E62E7}"/>
              </a:ext>
            </a:extLst>
          </p:cNvPr>
          <p:cNvCxnSpPr/>
          <p:nvPr/>
        </p:nvCxnSpPr>
        <p:spPr>
          <a:xfrm flipV="1">
            <a:off x="685800" y="5295900"/>
            <a:ext cx="990600" cy="4191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B5949632-F6A5-A047-B355-32779D710F34}"/>
              </a:ext>
            </a:extLst>
          </p:cNvPr>
          <p:cNvSpPr txBox="1"/>
          <p:nvPr/>
        </p:nvSpPr>
        <p:spPr>
          <a:xfrm>
            <a:off x="152400" y="4876800"/>
            <a:ext cx="1028700" cy="1200329"/>
          </a:xfrm>
          <a:prstGeom prst="rect">
            <a:avLst/>
          </a:prstGeom>
          <a:noFill/>
        </p:spPr>
        <p:txBody>
          <a:bodyPr wrap="square" rtlCol="0">
            <a:spAutoFit/>
          </a:bodyPr>
          <a:lstStyle/>
          <a:p>
            <a:r>
              <a:rPr lang="en-US" sz="1200" dirty="0">
                <a:solidFill>
                  <a:srgbClr val="FF0000"/>
                </a:solidFill>
              </a:rPr>
              <a:t>Clicking on the </a:t>
            </a:r>
          </a:p>
          <a:p>
            <a:r>
              <a:rPr lang="en-US" sz="1200" dirty="0">
                <a:solidFill>
                  <a:srgbClr val="FF0000"/>
                </a:solidFill>
              </a:rPr>
              <a:t>pencil icon puts the record in Edit Mode</a:t>
            </a:r>
          </a:p>
        </p:txBody>
      </p:sp>
    </p:spTree>
    <p:extLst>
      <p:ext uri="{BB962C8B-B14F-4D97-AF65-F5344CB8AC3E}">
        <p14:creationId xmlns:p14="http://schemas.microsoft.com/office/powerpoint/2010/main" val="1468150523"/>
      </p:ext>
    </p:extLst>
  </p:cSld>
  <p:clrMapOvr>
    <a:masterClrMapping/>
  </p:clrMapOvr>
  <p:transition spd="slow">
    <p:zoom/>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660A0B-8BB0-EC4C-B4CB-82596B96EE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77622"/>
            <a:ext cx="9144000" cy="5902755"/>
          </a:xfrm>
          <a:prstGeom prst="rect">
            <a:avLst/>
          </a:prstGeom>
        </p:spPr>
      </p:pic>
      <p:sp>
        <p:nvSpPr>
          <p:cNvPr id="6" name="Oval 5">
            <a:extLst>
              <a:ext uri="{FF2B5EF4-FFF2-40B4-BE49-F238E27FC236}">
                <a16:creationId xmlns:a16="http://schemas.microsoft.com/office/drawing/2014/main" id="{E36449C3-71B3-B643-9546-99FBE150D53B}"/>
              </a:ext>
            </a:extLst>
          </p:cNvPr>
          <p:cNvSpPr/>
          <p:nvPr/>
        </p:nvSpPr>
        <p:spPr>
          <a:xfrm>
            <a:off x="1447800" y="2286000"/>
            <a:ext cx="2514600" cy="228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23A5CE3-5103-144B-B7F4-419144C71336}"/>
              </a:ext>
            </a:extLst>
          </p:cNvPr>
          <p:cNvSpPr/>
          <p:nvPr/>
        </p:nvSpPr>
        <p:spPr>
          <a:xfrm>
            <a:off x="8534400" y="1143000"/>
            <a:ext cx="609600" cy="304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556980"/>
      </p:ext>
    </p:extLst>
  </p:cSld>
  <p:clrMapOvr>
    <a:masterClrMapping/>
  </p:clrMapOvr>
  <p:transition spd="slow">
    <p:zoom/>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E37601-9577-974C-A416-2D0FDDD8E127}"/>
              </a:ext>
            </a:extLst>
          </p:cNvPr>
          <p:cNvSpPr txBox="1"/>
          <p:nvPr/>
        </p:nvSpPr>
        <p:spPr>
          <a:xfrm flipH="1">
            <a:off x="45719" y="228600"/>
            <a:ext cx="9098281" cy="1446550"/>
          </a:xfrm>
          <a:prstGeom prst="rect">
            <a:avLst/>
          </a:prstGeom>
          <a:solidFill>
            <a:srgbClr val="00397B"/>
          </a:solidFill>
        </p:spPr>
        <p:txBody>
          <a:bodyPr wrap="square" rtlCol="0">
            <a:spAutoFit/>
          </a:bodyPr>
          <a:lstStyle/>
          <a:p>
            <a:pPr algn="ctr"/>
            <a:r>
              <a:rPr lang="en-US" sz="4400" dirty="0">
                <a:solidFill>
                  <a:srgbClr val="FFCA4D"/>
                </a:solidFill>
                <a:latin typeface="Arial" panose="020B0604020202020204" pitchFamily="34" charset="0"/>
                <a:cs typeface="Arial" panose="020B0604020202020204" pitchFamily="34" charset="0"/>
              </a:rPr>
              <a:t>When a Potential Member </a:t>
            </a:r>
          </a:p>
          <a:p>
            <a:pPr algn="ctr"/>
            <a:r>
              <a:rPr lang="en-US" sz="4400" dirty="0">
                <a:solidFill>
                  <a:srgbClr val="FFCA4D"/>
                </a:solidFill>
                <a:latin typeface="Arial" panose="020B0604020202020204" pitchFamily="34" charset="0"/>
                <a:cs typeface="Arial" panose="020B0604020202020204" pitchFamily="34" charset="0"/>
              </a:rPr>
              <a:t>Becomes a Proposed Member</a:t>
            </a:r>
          </a:p>
        </p:txBody>
      </p:sp>
      <p:sp>
        <p:nvSpPr>
          <p:cNvPr id="4" name="TextBox 3">
            <a:extLst>
              <a:ext uri="{FF2B5EF4-FFF2-40B4-BE49-F238E27FC236}">
                <a16:creationId xmlns:a16="http://schemas.microsoft.com/office/drawing/2014/main" id="{69C7873D-1D0B-3F44-9989-B13CE2978E38}"/>
              </a:ext>
            </a:extLst>
          </p:cNvPr>
          <p:cNvSpPr txBox="1"/>
          <p:nvPr/>
        </p:nvSpPr>
        <p:spPr>
          <a:xfrm>
            <a:off x="742709" y="2286000"/>
            <a:ext cx="8382000" cy="5262979"/>
          </a:xfrm>
          <a:prstGeom prst="rect">
            <a:avLst/>
          </a:prstGeom>
          <a:noFill/>
        </p:spPr>
        <p:txBody>
          <a:bodyPr wrap="square" rtlCol="0">
            <a:spAutoFit/>
          </a:bodyPr>
          <a:lstStyle/>
          <a:p>
            <a:pPr>
              <a:lnSpc>
                <a:spcPct val="150000"/>
              </a:lnSpc>
            </a:pPr>
            <a:r>
              <a:rPr lang="en-US" sz="3200" dirty="0">
                <a:solidFill>
                  <a:schemeClr val="bg1"/>
                </a:solidFill>
              </a:rPr>
              <a:t>Once the proposed member has been approved by the board and club members have had an opportunity to voice any concerns/objections, do NOT yet add the new member to the RI database.</a:t>
            </a:r>
          </a:p>
          <a:p>
            <a:endParaRPr lang="en-US" sz="3200" dirty="0">
              <a:solidFill>
                <a:schemeClr val="bg1"/>
              </a:solidFill>
            </a:endParaRPr>
          </a:p>
          <a:p>
            <a:endParaRPr lang="en-US" sz="3200" dirty="0">
              <a:solidFill>
                <a:schemeClr val="bg1"/>
              </a:solidFill>
            </a:endParaRPr>
          </a:p>
          <a:p>
            <a:pPr lvl="2"/>
            <a:endParaRPr lang="en-US" sz="3200" dirty="0">
              <a:solidFill>
                <a:schemeClr val="bg1"/>
              </a:solidFill>
            </a:endParaRPr>
          </a:p>
        </p:txBody>
      </p:sp>
      <p:sp>
        <p:nvSpPr>
          <p:cNvPr id="2" name="TextBox 1">
            <a:extLst>
              <a:ext uri="{FF2B5EF4-FFF2-40B4-BE49-F238E27FC236}">
                <a16:creationId xmlns:a16="http://schemas.microsoft.com/office/drawing/2014/main" id="{D917957E-6AF1-534A-891B-0778A9B0C459}"/>
              </a:ext>
            </a:extLst>
          </p:cNvPr>
          <p:cNvSpPr txBox="1"/>
          <p:nvPr/>
        </p:nvSpPr>
        <p:spPr>
          <a:xfrm>
            <a:off x="2209800" y="6044625"/>
            <a:ext cx="8686800" cy="1569660"/>
          </a:xfrm>
          <a:prstGeom prst="rect">
            <a:avLst/>
          </a:prstGeom>
          <a:noFill/>
        </p:spPr>
        <p:txBody>
          <a:bodyPr wrap="square" rtlCol="0">
            <a:spAutoFit/>
          </a:bodyPr>
          <a:lstStyle/>
          <a:p>
            <a:pPr algn="ctr"/>
            <a:endParaRPr lang="en-US" sz="3200" dirty="0">
              <a:solidFill>
                <a:srgbClr val="FFCA4D"/>
              </a:solidFill>
            </a:endParaRPr>
          </a:p>
          <a:p>
            <a:pPr algn="ctr"/>
            <a:endParaRPr lang="en-US" sz="3200" dirty="0">
              <a:solidFill>
                <a:srgbClr val="FFCA4D"/>
              </a:solidFill>
            </a:endParaRPr>
          </a:p>
          <a:p>
            <a:pPr algn="ctr"/>
            <a:endParaRPr lang="en-US" sz="3200" dirty="0">
              <a:solidFill>
                <a:srgbClr val="FFCA4D"/>
              </a:solidFill>
            </a:endParaRPr>
          </a:p>
        </p:txBody>
      </p:sp>
    </p:spTree>
    <p:extLst>
      <p:ext uri="{BB962C8B-B14F-4D97-AF65-F5344CB8AC3E}">
        <p14:creationId xmlns:p14="http://schemas.microsoft.com/office/powerpoint/2010/main" val="1704565992"/>
      </p:ext>
    </p:extLst>
  </p:cSld>
  <p:clrMapOvr>
    <a:masterClrMapping/>
  </p:clrMapOvr>
  <p:transition spd="slow">
    <p:zoom/>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E37601-9577-974C-A416-2D0FDDD8E127}"/>
              </a:ext>
            </a:extLst>
          </p:cNvPr>
          <p:cNvSpPr txBox="1"/>
          <p:nvPr/>
        </p:nvSpPr>
        <p:spPr>
          <a:xfrm flipH="1">
            <a:off x="45719" y="228600"/>
            <a:ext cx="9098281" cy="1446550"/>
          </a:xfrm>
          <a:prstGeom prst="rect">
            <a:avLst/>
          </a:prstGeom>
          <a:solidFill>
            <a:srgbClr val="00397B"/>
          </a:solidFill>
        </p:spPr>
        <p:txBody>
          <a:bodyPr wrap="square" rtlCol="0">
            <a:spAutoFit/>
          </a:bodyPr>
          <a:lstStyle/>
          <a:p>
            <a:pPr algn="ctr"/>
            <a:r>
              <a:rPr lang="en-US" sz="4400" dirty="0">
                <a:solidFill>
                  <a:srgbClr val="FFCA4D"/>
                </a:solidFill>
                <a:latin typeface="Arial" panose="020B0604020202020204" pitchFamily="34" charset="0"/>
                <a:cs typeface="Arial" panose="020B0604020202020204" pitchFamily="34" charset="0"/>
              </a:rPr>
              <a:t>When a Potential Member </a:t>
            </a:r>
          </a:p>
          <a:p>
            <a:pPr algn="ctr"/>
            <a:r>
              <a:rPr lang="en-US" sz="4400" dirty="0">
                <a:solidFill>
                  <a:srgbClr val="FFCA4D"/>
                </a:solidFill>
                <a:latin typeface="Arial" panose="020B0604020202020204" pitchFamily="34" charset="0"/>
                <a:cs typeface="Arial" panose="020B0604020202020204" pitchFamily="34" charset="0"/>
              </a:rPr>
              <a:t>Becomes a Proposed Member</a:t>
            </a:r>
          </a:p>
        </p:txBody>
      </p:sp>
      <p:sp>
        <p:nvSpPr>
          <p:cNvPr id="4" name="TextBox 3">
            <a:extLst>
              <a:ext uri="{FF2B5EF4-FFF2-40B4-BE49-F238E27FC236}">
                <a16:creationId xmlns:a16="http://schemas.microsoft.com/office/drawing/2014/main" id="{69C7873D-1D0B-3F44-9989-B13CE2978E38}"/>
              </a:ext>
            </a:extLst>
          </p:cNvPr>
          <p:cNvSpPr txBox="1"/>
          <p:nvPr/>
        </p:nvSpPr>
        <p:spPr>
          <a:xfrm>
            <a:off x="533400" y="1905000"/>
            <a:ext cx="8382000" cy="4433073"/>
          </a:xfrm>
          <a:prstGeom prst="rect">
            <a:avLst/>
          </a:prstGeom>
          <a:noFill/>
        </p:spPr>
        <p:txBody>
          <a:bodyPr wrap="square" rtlCol="0">
            <a:spAutoFit/>
          </a:bodyPr>
          <a:lstStyle/>
          <a:p>
            <a:pPr>
              <a:lnSpc>
                <a:spcPct val="150000"/>
              </a:lnSpc>
            </a:pPr>
            <a:r>
              <a:rPr lang="en-US" sz="3200" dirty="0">
                <a:solidFill>
                  <a:schemeClr val="bg1"/>
                </a:solidFill>
              </a:rPr>
              <a:t>A recommended “best practice” is to invoice the new member for dues, meals, etc. per your club’s practice.  Only when the new member’s payment has arrived, is it time to induct the member and add him/her to the RI database.</a:t>
            </a:r>
          </a:p>
        </p:txBody>
      </p:sp>
    </p:spTree>
    <p:extLst>
      <p:ext uri="{BB962C8B-B14F-4D97-AF65-F5344CB8AC3E}">
        <p14:creationId xmlns:p14="http://schemas.microsoft.com/office/powerpoint/2010/main" val="2807383932"/>
      </p:ext>
    </p:extLst>
  </p:cSld>
  <p:clrMapOvr>
    <a:masterClrMapping/>
  </p:clrMapOvr>
  <p:transition spd="slow">
    <p:zoom/>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E37601-9577-974C-A416-2D0FDDD8E127}"/>
              </a:ext>
            </a:extLst>
          </p:cNvPr>
          <p:cNvSpPr txBox="1"/>
          <p:nvPr/>
        </p:nvSpPr>
        <p:spPr>
          <a:xfrm flipH="1">
            <a:off x="45719" y="228600"/>
            <a:ext cx="9098281" cy="1446550"/>
          </a:xfrm>
          <a:prstGeom prst="rect">
            <a:avLst/>
          </a:prstGeom>
          <a:solidFill>
            <a:srgbClr val="00397B"/>
          </a:solidFill>
        </p:spPr>
        <p:txBody>
          <a:bodyPr wrap="square" rtlCol="0">
            <a:spAutoFit/>
          </a:bodyPr>
          <a:lstStyle/>
          <a:p>
            <a:pPr algn="ctr"/>
            <a:r>
              <a:rPr lang="en-US" sz="4400" dirty="0">
                <a:solidFill>
                  <a:srgbClr val="FFCA4D"/>
                </a:solidFill>
                <a:latin typeface="Arial" panose="020B0604020202020204" pitchFamily="34" charset="0"/>
                <a:cs typeface="Arial" panose="020B0604020202020204" pitchFamily="34" charset="0"/>
              </a:rPr>
              <a:t>When a Proposed Member</a:t>
            </a:r>
          </a:p>
          <a:p>
            <a:pPr algn="ctr"/>
            <a:r>
              <a:rPr lang="en-US" sz="4400" dirty="0">
                <a:solidFill>
                  <a:srgbClr val="FFCA4D"/>
                </a:solidFill>
                <a:latin typeface="Arial" panose="020B0604020202020204" pitchFamily="34" charset="0"/>
                <a:cs typeface="Arial" panose="020B0604020202020204" pitchFamily="34" charset="0"/>
              </a:rPr>
              <a:t>Becomes a New Member</a:t>
            </a:r>
          </a:p>
        </p:txBody>
      </p:sp>
      <p:sp>
        <p:nvSpPr>
          <p:cNvPr id="2" name="TextBox 1">
            <a:extLst>
              <a:ext uri="{FF2B5EF4-FFF2-40B4-BE49-F238E27FC236}">
                <a16:creationId xmlns:a16="http://schemas.microsoft.com/office/drawing/2014/main" id="{AC1B4624-B3D8-C94B-8343-966CDE0C929B}"/>
              </a:ext>
            </a:extLst>
          </p:cNvPr>
          <p:cNvSpPr txBox="1"/>
          <p:nvPr/>
        </p:nvSpPr>
        <p:spPr>
          <a:xfrm>
            <a:off x="533400" y="2133600"/>
            <a:ext cx="8077200" cy="4524315"/>
          </a:xfrm>
          <a:prstGeom prst="rect">
            <a:avLst/>
          </a:prstGeom>
          <a:noFill/>
        </p:spPr>
        <p:txBody>
          <a:bodyPr wrap="square" rtlCol="0">
            <a:spAutoFit/>
          </a:bodyPr>
          <a:lstStyle/>
          <a:p>
            <a:r>
              <a:rPr lang="en-US" sz="3200" dirty="0">
                <a:solidFill>
                  <a:schemeClr val="bg1"/>
                </a:solidFill>
              </a:rPr>
              <a:t>Add the new member to the RI Database as described beginning on Slide #14.</a:t>
            </a:r>
          </a:p>
          <a:p>
            <a:endParaRPr lang="en-US" sz="3200" dirty="0">
              <a:solidFill>
                <a:schemeClr val="bg1"/>
              </a:solidFill>
            </a:endParaRPr>
          </a:p>
          <a:p>
            <a:r>
              <a:rPr lang="en-US" sz="3200" dirty="0">
                <a:solidFill>
                  <a:srgbClr val="FFCA4D"/>
                </a:solidFill>
              </a:rPr>
              <a:t>Remember to search to see if your new member is a Prior Rotarian.</a:t>
            </a:r>
          </a:p>
          <a:p>
            <a:endParaRPr lang="en-US" sz="3200" dirty="0">
              <a:solidFill>
                <a:schemeClr val="bg1"/>
              </a:solidFill>
            </a:endParaRPr>
          </a:p>
          <a:p>
            <a:r>
              <a:rPr lang="en-US" sz="3200" dirty="0">
                <a:solidFill>
                  <a:schemeClr val="bg1"/>
                </a:solidFill>
              </a:rPr>
              <a:t>When you get to Step 2: Add new Member to </a:t>
            </a:r>
            <a:r>
              <a:rPr lang="en-US" sz="3200" dirty="0" err="1">
                <a:solidFill>
                  <a:schemeClr val="bg1"/>
                </a:solidFill>
              </a:rPr>
              <a:t>DACdb</a:t>
            </a:r>
            <a:r>
              <a:rPr lang="en-US" sz="3200" dirty="0">
                <a:solidFill>
                  <a:schemeClr val="bg1"/>
                </a:solidFill>
              </a:rPr>
              <a:t>, STOP and follow the instructions on the next slide.</a:t>
            </a:r>
          </a:p>
        </p:txBody>
      </p:sp>
    </p:spTree>
    <p:extLst>
      <p:ext uri="{BB962C8B-B14F-4D97-AF65-F5344CB8AC3E}">
        <p14:creationId xmlns:p14="http://schemas.microsoft.com/office/powerpoint/2010/main" val="1520645594"/>
      </p:ext>
    </p:extLst>
  </p:cSld>
  <p:clrMapOvr>
    <a:masterClrMapping/>
  </p:clrMapOvr>
  <p:transition spd="slow">
    <p:zoom/>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E37601-9577-974C-A416-2D0FDDD8E127}"/>
              </a:ext>
            </a:extLst>
          </p:cNvPr>
          <p:cNvSpPr txBox="1"/>
          <p:nvPr/>
        </p:nvSpPr>
        <p:spPr>
          <a:xfrm flipH="1">
            <a:off x="45719" y="228600"/>
            <a:ext cx="9098281" cy="1446550"/>
          </a:xfrm>
          <a:prstGeom prst="rect">
            <a:avLst/>
          </a:prstGeom>
          <a:solidFill>
            <a:srgbClr val="00397B"/>
          </a:solidFill>
        </p:spPr>
        <p:txBody>
          <a:bodyPr wrap="square" rtlCol="0">
            <a:spAutoFit/>
          </a:bodyPr>
          <a:lstStyle/>
          <a:p>
            <a:pPr algn="ctr"/>
            <a:r>
              <a:rPr lang="en-US" sz="4400" dirty="0">
                <a:solidFill>
                  <a:srgbClr val="FFCA4D"/>
                </a:solidFill>
                <a:latin typeface="Arial" panose="020B0604020202020204" pitchFamily="34" charset="0"/>
                <a:cs typeface="Arial" panose="020B0604020202020204" pitchFamily="34" charset="0"/>
              </a:rPr>
              <a:t>When a Proposed Member</a:t>
            </a:r>
          </a:p>
          <a:p>
            <a:pPr algn="ctr"/>
            <a:r>
              <a:rPr lang="en-US" sz="4400" dirty="0">
                <a:solidFill>
                  <a:srgbClr val="FFCA4D"/>
                </a:solidFill>
                <a:latin typeface="Arial" panose="020B0604020202020204" pitchFamily="34" charset="0"/>
                <a:cs typeface="Arial" panose="020B0604020202020204" pitchFamily="34" charset="0"/>
              </a:rPr>
              <a:t>Becomes a New Member</a:t>
            </a:r>
          </a:p>
        </p:txBody>
      </p:sp>
      <p:sp>
        <p:nvSpPr>
          <p:cNvPr id="4" name="TextBox 3">
            <a:extLst>
              <a:ext uri="{FF2B5EF4-FFF2-40B4-BE49-F238E27FC236}">
                <a16:creationId xmlns:a16="http://schemas.microsoft.com/office/drawing/2014/main" id="{D8DA8B7C-9BA3-7D4E-A8D9-70E5CDB701E7}"/>
              </a:ext>
            </a:extLst>
          </p:cNvPr>
          <p:cNvSpPr txBox="1"/>
          <p:nvPr/>
        </p:nvSpPr>
        <p:spPr>
          <a:xfrm>
            <a:off x="381000" y="2057400"/>
            <a:ext cx="8458200" cy="5910401"/>
          </a:xfrm>
          <a:prstGeom prst="rect">
            <a:avLst/>
          </a:prstGeom>
          <a:noFill/>
        </p:spPr>
        <p:txBody>
          <a:bodyPr wrap="square" rtlCol="0">
            <a:spAutoFit/>
          </a:bodyPr>
          <a:lstStyle/>
          <a:p>
            <a:pPr lvl="1">
              <a:lnSpc>
                <a:spcPct val="150000"/>
              </a:lnSpc>
            </a:pPr>
            <a:r>
              <a:rPr lang="en-US" sz="3200" dirty="0">
                <a:solidFill>
                  <a:schemeClr val="bg1"/>
                </a:solidFill>
              </a:rPr>
              <a:t>To make a member you have been tracking thru </a:t>
            </a:r>
            <a:r>
              <a:rPr lang="en-US" sz="3200" dirty="0" err="1">
                <a:solidFill>
                  <a:schemeClr val="bg1"/>
                </a:solidFill>
              </a:rPr>
              <a:t>DACdb</a:t>
            </a:r>
            <a:r>
              <a:rPr lang="en-US" sz="3200" dirty="0">
                <a:solidFill>
                  <a:schemeClr val="bg1"/>
                </a:solidFill>
              </a:rPr>
              <a:t> (first as a Potential Member and then as a Proposed Member) an Active member in your club, simply edit the following fields in the member’s </a:t>
            </a:r>
            <a:r>
              <a:rPr lang="en-US" sz="3200" dirty="0" err="1">
                <a:solidFill>
                  <a:schemeClr val="bg1"/>
                </a:solidFill>
              </a:rPr>
              <a:t>DACdb</a:t>
            </a:r>
            <a:r>
              <a:rPr lang="en-US" sz="3200" dirty="0">
                <a:solidFill>
                  <a:schemeClr val="bg1"/>
                </a:solidFill>
              </a:rPr>
              <a:t> record:</a:t>
            </a:r>
          </a:p>
          <a:p>
            <a:pPr lvl="1">
              <a:lnSpc>
                <a:spcPct val="150000"/>
              </a:lnSpc>
            </a:pPr>
            <a:endParaRPr lang="en-US" sz="3200" dirty="0">
              <a:solidFill>
                <a:schemeClr val="bg1"/>
              </a:solidFill>
            </a:endParaRPr>
          </a:p>
          <a:p>
            <a:pPr marL="914400" lvl="1" indent="-457200">
              <a:lnSpc>
                <a:spcPct val="150000"/>
              </a:lnSpc>
              <a:buFont typeface="Arial" panose="020B0604020202020204" pitchFamily="34" charset="0"/>
              <a:buChar char="•"/>
            </a:pPr>
            <a:endParaRPr lang="en-US" sz="3200" dirty="0">
              <a:solidFill>
                <a:schemeClr val="bg1"/>
              </a:solidFill>
            </a:endParaRPr>
          </a:p>
        </p:txBody>
      </p:sp>
    </p:spTree>
    <p:extLst>
      <p:ext uri="{BB962C8B-B14F-4D97-AF65-F5344CB8AC3E}">
        <p14:creationId xmlns:p14="http://schemas.microsoft.com/office/powerpoint/2010/main" val="3680110464"/>
      </p:ext>
    </p:extLst>
  </p:cSld>
  <p:clrMapOvr>
    <a:masterClrMapping/>
  </p:clrMapOvr>
  <p:transition spd="slow">
    <p:zoom/>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E37601-9577-974C-A416-2D0FDDD8E127}"/>
              </a:ext>
            </a:extLst>
          </p:cNvPr>
          <p:cNvSpPr txBox="1"/>
          <p:nvPr/>
        </p:nvSpPr>
        <p:spPr>
          <a:xfrm flipH="1">
            <a:off x="45719" y="228600"/>
            <a:ext cx="9098281" cy="1446550"/>
          </a:xfrm>
          <a:prstGeom prst="rect">
            <a:avLst/>
          </a:prstGeom>
          <a:solidFill>
            <a:srgbClr val="00397B"/>
          </a:solidFill>
        </p:spPr>
        <p:txBody>
          <a:bodyPr wrap="square" rtlCol="0">
            <a:spAutoFit/>
          </a:bodyPr>
          <a:lstStyle/>
          <a:p>
            <a:pPr algn="ctr"/>
            <a:r>
              <a:rPr lang="en-US" sz="4400" dirty="0">
                <a:solidFill>
                  <a:srgbClr val="FFCA4D"/>
                </a:solidFill>
                <a:latin typeface="Arial" panose="020B0604020202020204" pitchFamily="34" charset="0"/>
                <a:cs typeface="Arial" panose="020B0604020202020204" pitchFamily="34" charset="0"/>
              </a:rPr>
              <a:t>When a Proposed Member</a:t>
            </a:r>
          </a:p>
          <a:p>
            <a:pPr algn="ctr"/>
            <a:r>
              <a:rPr lang="en-US" sz="4400" dirty="0">
                <a:solidFill>
                  <a:srgbClr val="FFCA4D"/>
                </a:solidFill>
                <a:latin typeface="Arial" panose="020B0604020202020204" pitchFamily="34" charset="0"/>
                <a:cs typeface="Arial" panose="020B0604020202020204" pitchFamily="34" charset="0"/>
              </a:rPr>
              <a:t>Becomes a New Member</a:t>
            </a:r>
          </a:p>
        </p:txBody>
      </p:sp>
      <p:sp>
        <p:nvSpPr>
          <p:cNvPr id="4" name="TextBox 3">
            <a:extLst>
              <a:ext uri="{FF2B5EF4-FFF2-40B4-BE49-F238E27FC236}">
                <a16:creationId xmlns:a16="http://schemas.microsoft.com/office/drawing/2014/main" id="{D8DA8B7C-9BA3-7D4E-A8D9-70E5CDB701E7}"/>
              </a:ext>
            </a:extLst>
          </p:cNvPr>
          <p:cNvSpPr txBox="1"/>
          <p:nvPr/>
        </p:nvSpPr>
        <p:spPr>
          <a:xfrm>
            <a:off x="381000" y="2057400"/>
            <a:ext cx="8458200" cy="3694409"/>
          </a:xfrm>
          <a:prstGeom prst="rect">
            <a:avLst/>
          </a:prstGeom>
          <a:noFill/>
        </p:spPr>
        <p:txBody>
          <a:bodyPr wrap="square" rtlCol="0">
            <a:spAutoFit/>
          </a:bodyPr>
          <a:lstStyle/>
          <a:p>
            <a:pPr marL="914400" lvl="1" indent="-457200">
              <a:lnSpc>
                <a:spcPct val="150000"/>
              </a:lnSpc>
              <a:buFont typeface="Arial" panose="020B0604020202020204" pitchFamily="34" charset="0"/>
              <a:buChar char="•"/>
            </a:pPr>
            <a:r>
              <a:rPr lang="en-US" sz="3200" dirty="0">
                <a:solidFill>
                  <a:schemeClr val="bg1"/>
                </a:solidFill>
              </a:rPr>
              <a:t>Enter the </a:t>
            </a:r>
            <a:r>
              <a:rPr lang="en-US" sz="3200" b="1" dirty="0">
                <a:solidFill>
                  <a:schemeClr val="bg1"/>
                </a:solidFill>
              </a:rPr>
              <a:t>Rotary ID </a:t>
            </a:r>
            <a:r>
              <a:rPr lang="en-US" sz="3200" dirty="0">
                <a:solidFill>
                  <a:schemeClr val="bg1"/>
                </a:solidFill>
              </a:rPr>
              <a:t>assigned when you entered the member in </a:t>
            </a:r>
            <a:r>
              <a:rPr lang="en-US" sz="3200" dirty="0" err="1">
                <a:solidFill>
                  <a:schemeClr val="bg1"/>
                </a:solidFill>
              </a:rPr>
              <a:t>my.rotary.org</a:t>
            </a:r>
            <a:endParaRPr lang="en-US" sz="3200" dirty="0">
              <a:solidFill>
                <a:schemeClr val="bg1"/>
              </a:solidFill>
            </a:endParaRPr>
          </a:p>
          <a:p>
            <a:pPr marL="914400" lvl="1" indent="-457200">
              <a:lnSpc>
                <a:spcPct val="150000"/>
              </a:lnSpc>
              <a:buFont typeface="Arial" panose="020B0604020202020204" pitchFamily="34" charset="0"/>
              <a:buChar char="•"/>
            </a:pPr>
            <a:r>
              <a:rPr lang="en-US" sz="3200" dirty="0">
                <a:solidFill>
                  <a:schemeClr val="bg1"/>
                </a:solidFill>
              </a:rPr>
              <a:t>Change the </a:t>
            </a:r>
            <a:r>
              <a:rPr lang="en-US" sz="3200" b="1" dirty="0">
                <a:solidFill>
                  <a:schemeClr val="bg1"/>
                </a:solidFill>
              </a:rPr>
              <a:t>Member Type </a:t>
            </a:r>
            <a:r>
              <a:rPr lang="en-US" sz="3200" dirty="0">
                <a:solidFill>
                  <a:schemeClr val="bg1"/>
                </a:solidFill>
              </a:rPr>
              <a:t>to </a:t>
            </a:r>
            <a:r>
              <a:rPr lang="en-US" sz="3200" b="1" dirty="0">
                <a:solidFill>
                  <a:schemeClr val="bg1"/>
                </a:solidFill>
              </a:rPr>
              <a:t>Active</a:t>
            </a:r>
          </a:p>
          <a:p>
            <a:pPr marL="914400" lvl="1" indent="-457200">
              <a:lnSpc>
                <a:spcPct val="150000"/>
              </a:lnSpc>
              <a:buFont typeface="Arial" panose="020B0604020202020204" pitchFamily="34" charset="0"/>
              <a:buChar char="•"/>
            </a:pPr>
            <a:r>
              <a:rPr lang="en-US" sz="3200" dirty="0">
                <a:solidFill>
                  <a:schemeClr val="bg1"/>
                </a:solidFill>
              </a:rPr>
              <a:t>Change the </a:t>
            </a:r>
            <a:r>
              <a:rPr lang="en-US" sz="3200" b="1" dirty="0">
                <a:solidFill>
                  <a:schemeClr val="bg1"/>
                </a:solidFill>
              </a:rPr>
              <a:t>Start Date</a:t>
            </a:r>
            <a:r>
              <a:rPr lang="en-US" sz="3200" dirty="0">
                <a:solidFill>
                  <a:schemeClr val="bg1"/>
                </a:solidFill>
              </a:rPr>
              <a:t> to the date you entered the member in </a:t>
            </a:r>
            <a:r>
              <a:rPr lang="en-US" sz="3200" dirty="0" err="1">
                <a:solidFill>
                  <a:schemeClr val="bg1"/>
                </a:solidFill>
              </a:rPr>
              <a:t>my.rotary.org</a:t>
            </a:r>
            <a:r>
              <a:rPr lang="en-US" sz="3200" dirty="0">
                <a:solidFill>
                  <a:schemeClr val="bg1"/>
                </a:solidFill>
              </a:rPr>
              <a:t>. </a:t>
            </a:r>
            <a:endParaRPr lang="en-US" sz="3200" b="1" dirty="0">
              <a:solidFill>
                <a:schemeClr val="bg1"/>
              </a:solidFill>
            </a:endParaRPr>
          </a:p>
        </p:txBody>
      </p:sp>
      <p:sp>
        <p:nvSpPr>
          <p:cNvPr id="5" name="TextBox 4">
            <a:extLst>
              <a:ext uri="{FF2B5EF4-FFF2-40B4-BE49-F238E27FC236}">
                <a16:creationId xmlns:a16="http://schemas.microsoft.com/office/drawing/2014/main" id="{63AF023C-1B97-F145-93B4-C2D0A835A6ED}"/>
              </a:ext>
            </a:extLst>
          </p:cNvPr>
          <p:cNvSpPr txBox="1"/>
          <p:nvPr/>
        </p:nvSpPr>
        <p:spPr>
          <a:xfrm>
            <a:off x="381000" y="6172200"/>
            <a:ext cx="8305800" cy="584775"/>
          </a:xfrm>
          <a:prstGeom prst="rect">
            <a:avLst/>
          </a:prstGeom>
          <a:noFill/>
        </p:spPr>
        <p:txBody>
          <a:bodyPr wrap="square" rtlCol="0">
            <a:spAutoFit/>
          </a:bodyPr>
          <a:lstStyle/>
          <a:p>
            <a:pPr algn="ctr"/>
            <a:r>
              <a:rPr lang="en-US" sz="3200" dirty="0">
                <a:solidFill>
                  <a:srgbClr val="FFCA4D"/>
                </a:solidFill>
              </a:rPr>
              <a:t>This step is illustrated on the next slides</a:t>
            </a:r>
          </a:p>
        </p:txBody>
      </p:sp>
    </p:spTree>
    <p:extLst>
      <p:ext uri="{BB962C8B-B14F-4D97-AF65-F5344CB8AC3E}">
        <p14:creationId xmlns:p14="http://schemas.microsoft.com/office/powerpoint/2010/main" val="998650833"/>
      </p:ext>
    </p:extLst>
  </p:cSld>
  <p:clrMapOvr>
    <a:masterClrMapping/>
  </p:clrMapOvr>
  <p:transition spd="slow">
    <p:zoom/>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E83EC1-65A7-4A4E-8233-BDFEC39DC9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724" y="533400"/>
            <a:ext cx="9144000" cy="5666319"/>
          </a:xfrm>
          <a:prstGeom prst="rect">
            <a:avLst/>
          </a:prstGeom>
        </p:spPr>
      </p:pic>
      <p:sp>
        <p:nvSpPr>
          <p:cNvPr id="5" name="Oval 4">
            <a:extLst>
              <a:ext uri="{FF2B5EF4-FFF2-40B4-BE49-F238E27FC236}">
                <a16:creationId xmlns:a16="http://schemas.microsoft.com/office/drawing/2014/main" id="{ADE41094-D3C0-8B45-8846-49833480F464}"/>
              </a:ext>
            </a:extLst>
          </p:cNvPr>
          <p:cNvSpPr/>
          <p:nvPr/>
        </p:nvSpPr>
        <p:spPr>
          <a:xfrm>
            <a:off x="4343400" y="5029200"/>
            <a:ext cx="76200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3762903"/>
      </p:ext>
    </p:extLst>
  </p:cSld>
  <p:clrMapOvr>
    <a:masterClrMapping/>
  </p:clrMapOvr>
  <p:transition spd="slow">
    <p:zoom/>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21380A-D337-E54E-8479-B79B659D56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33400"/>
            <a:ext cx="9144000" cy="5791199"/>
          </a:xfrm>
          <a:prstGeom prst="rect">
            <a:avLst/>
          </a:prstGeom>
        </p:spPr>
      </p:pic>
      <p:sp>
        <p:nvSpPr>
          <p:cNvPr id="6" name="Oval 5">
            <a:extLst>
              <a:ext uri="{FF2B5EF4-FFF2-40B4-BE49-F238E27FC236}">
                <a16:creationId xmlns:a16="http://schemas.microsoft.com/office/drawing/2014/main" id="{773BF7AB-90ED-3A47-8732-D7D9F1FBDCF4}"/>
              </a:ext>
            </a:extLst>
          </p:cNvPr>
          <p:cNvSpPr/>
          <p:nvPr/>
        </p:nvSpPr>
        <p:spPr>
          <a:xfrm>
            <a:off x="4267200" y="5029200"/>
            <a:ext cx="685800" cy="304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E3EA622-933E-684F-A877-3B3A7783C125}"/>
              </a:ext>
            </a:extLst>
          </p:cNvPr>
          <p:cNvSpPr/>
          <p:nvPr/>
        </p:nvSpPr>
        <p:spPr>
          <a:xfrm>
            <a:off x="1600200" y="5715000"/>
            <a:ext cx="304800" cy="152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CE8CC18A-685D-9E41-B22D-33D7799CEF35}"/>
              </a:ext>
            </a:extLst>
          </p:cNvPr>
          <p:cNvCxnSpPr>
            <a:endCxn id="8" idx="3"/>
          </p:cNvCxnSpPr>
          <p:nvPr/>
        </p:nvCxnSpPr>
        <p:spPr>
          <a:xfrm flipV="1">
            <a:off x="609600" y="5845082"/>
            <a:ext cx="1035237" cy="25091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12BEF98-9374-2E43-857B-E3B72CADF558}"/>
              </a:ext>
            </a:extLst>
          </p:cNvPr>
          <p:cNvSpPr txBox="1"/>
          <p:nvPr/>
        </p:nvSpPr>
        <p:spPr>
          <a:xfrm>
            <a:off x="152400" y="4648200"/>
            <a:ext cx="914400" cy="1200329"/>
          </a:xfrm>
          <a:prstGeom prst="rect">
            <a:avLst/>
          </a:prstGeom>
          <a:noFill/>
        </p:spPr>
        <p:txBody>
          <a:bodyPr wrap="square" rtlCol="0">
            <a:spAutoFit/>
          </a:bodyPr>
          <a:lstStyle/>
          <a:p>
            <a:r>
              <a:rPr lang="en-US" sz="1200" b="1" dirty="0">
                <a:solidFill>
                  <a:srgbClr val="FF0000"/>
                </a:solidFill>
              </a:rPr>
              <a:t>Click the pencil to put the  record into Edit Mode</a:t>
            </a:r>
          </a:p>
        </p:txBody>
      </p:sp>
    </p:spTree>
    <p:extLst>
      <p:ext uri="{BB962C8B-B14F-4D97-AF65-F5344CB8AC3E}">
        <p14:creationId xmlns:p14="http://schemas.microsoft.com/office/powerpoint/2010/main" val="3994327967"/>
      </p:ext>
    </p:extLst>
  </p:cSld>
  <p:clrMapOvr>
    <a:masterClrMapping/>
  </p:clrMapOvr>
  <p:transition spd="slow">
    <p:zoom/>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9D933B-F486-7742-913D-426F018D53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76469"/>
            <a:ext cx="9144000" cy="5505061"/>
          </a:xfrm>
          <a:prstGeom prst="rect">
            <a:avLst/>
          </a:prstGeom>
        </p:spPr>
      </p:pic>
      <p:sp>
        <p:nvSpPr>
          <p:cNvPr id="4" name="Oval 3">
            <a:extLst>
              <a:ext uri="{FF2B5EF4-FFF2-40B4-BE49-F238E27FC236}">
                <a16:creationId xmlns:a16="http://schemas.microsoft.com/office/drawing/2014/main" id="{91BA33E6-6EF6-2B4C-87EC-3286C3DD5F1A}"/>
              </a:ext>
            </a:extLst>
          </p:cNvPr>
          <p:cNvSpPr/>
          <p:nvPr/>
        </p:nvSpPr>
        <p:spPr>
          <a:xfrm>
            <a:off x="8686800" y="990600"/>
            <a:ext cx="457200" cy="304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35861D09-1BBC-AC4C-8B7B-628BC3457DB1}"/>
              </a:ext>
            </a:extLst>
          </p:cNvPr>
          <p:cNvSpPr/>
          <p:nvPr/>
        </p:nvSpPr>
        <p:spPr>
          <a:xfrm>
            <a:off x="1600200" y="1981200"/>
            <a:ext cx="1524000" cy="228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E4038A53-1DB9-FA4F-A68D-373B138A165F}"/>
              </a:ext>
            </a:extLst>
          </p:cNvPr>
          <p:cNvSpPr/>
          <p:nvPr/>
        </p:nvSpPr>
        <p:spPr>
          <a:xfrm>
            <a:off x="1371600" y="2209800"/>
            <a:ext cx="2438400" cy="152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596C379-E3A1-6640-BB3B-A1EC6EDA0314}"/>
              </a:ext>
            </a:extLst>
          </p:cNvPr>
          <p:cNvSpPr/>
          <p:nvPr/>
        </p:nvSpPr>
        <p:spPr>
          <a:xfrm>
            <a:off x="1295400" y="4495800"/>
            <a:ext cx="1981200" cy="304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8856993"/>
      </p:ext>
    </p:extLst>
  </p:cSld>
  <p:clrMapOvr>
    <a:masterClrMapping/>
  </p:clrMapOvr>
  <p:transition spd="slow">
    <p:zo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E37601-9577-974C-A416-2D0FDDD8E127}"/>
              </a:ext>
            </a:extLst>
          </p:cNvPr>
          <p:cNvSpPr txBox="1"/>
          <p:nvPr/>
        </p:nvSpPr>
        <p:spPr>
          <a:xfrm flipH="1">
            <a:off x="45719" y="228600"/>
            <a:ext cx="9098281" cy="769441"/>
          </a:xfrm>
          <a:prstGeom prst="rect">
            <a:avLst/>
          </a:prstGeom>
          <a:solidFill>
            <a:srgbClr val="00397B"/>
          </a:solidFill>
        </p:spPr>
        <p:txBody>
          <a:bodyPr wrap="square" rtlCol="0">
            <a:spAutoFit/>
          </a:bodyPr>
          <a:lstStyle/>
          <a:p>
            <a:pPr algn="ctr"/>
            <a:r>
              <a:rPr lang="en-US" sz="4400" dirty="0">
                <a:solidFill>
                  <a:srgbClr val="FFCA4D"/>
                </a:solidFill>
                <a:latin typeface="Arial" panose="020B0604020202020204" pitchFamily="34" charset="0"/>
                <a:cs typeface="Arial" panose="020B0604020202020204" pitchFamily="34" charset="0"/>
              </a:rPr>
              <a:t>Learning Resources</a:t>
            </a:r>
          </a:p>
        </p:txBody>
      </p:sp>
      <p:sp>
        <p:nvSpPr>
          <p:cNvPr id="5" name="TextBox 4">
            <a:extLst>
              <a:ext uri="{FF2B5EF4-FFF2-40B4-BE49-F238E27FC236}">
                <a16:creationId xmlns:a16="http://schemas.microsoft.com/office/drawing/2014/main" id="{601FD04C-0A88-5C42-83A4-1F3B998A2EF7}"/>
              </a:ext>
            </a:extLst>
          </p:cNvPr>
          <p:cNvSpPr txBox="1"/>
          <p:nvPr/>
        </p:nvSpPr>
        <p:spPr>
          <a:xfrm>
            <a:off x="45719" y="1524000"/>
            <a:ext cx="9098281" cy="4433073"/>
          </a:xfrm>
          <a:prstGeom prst="rect">
            <a:avLst/>
          </a:prstGeom>
          <a:noFill/>
        </p:spPr>
        <p:txBody>
          <a:bodyPr wrap="square" rtlCol="0">
            <a:spAutoFit/>
          </a:bodyPr>
          <a:lstStyle/>
          <a:p>
            <a:pPr>
              <a:lnSpc>
                <a:spcPct val="150000"/>
              </a:lnSpc>
            </a:pPr>
            <a:endParaRPr lang="en-US" sz="3200" dirty="0">
              <a:solidFill>
                <a:schemeClr val="bg1"/>
              </a:solidFill>
            </a:endParaRPr>
          </a:p>
          <a:p>
            <a:pPr algn="ctr">
              <a:lnSpc>
                <a:spcPct val="150000"/>
              </a:lnSpc>
            </a:pPr>
            <a:r>
              <a:rPr lang="en-US" sz="3200" dirty="0">
                <a:solidFill>
                  <a:schemeClr val="bg1"/>
                </a:solidFill>
              </a:rPr>
              <a:t> Rotary7750.org =&gt; Club Leader =&gt;</a:t>
            </a:r>
          </a:p>
          <a:p>
            <a:pPr algn="ctr">
              <a:lnSpc>
                <a:spcPct val="150000"/>
              </a:lnSpc>
            </a:pPr>
            <a:r>
              <a:rPr lang="en-US" sz="3200" dirty="0">
                <a:solidFill>
                  <a:schemeClr val="bg1"/>
                </a:solidFill>
              </a:rPr>
              <a:t>Officers, Board &amp; Committee Chairs =&gt;</a:t>
            </a:r>
          </a:p>
          <a:p>
            <a:pPr algn="ctr">
              <a:lnSpc>
                <a:spcPct val="150000"/>
              </a:lnSpc>
            </a:pPr>
            <a:r>
              <a:rPr lang="en-US" sz="3200" dirty="0">
                <a:solidFill>
                  <a:schemeClr val="bg1"/>
                </a:solidFill>
              </a:rPr>
              <a:t>Secretary</a:t>
            </a:r>
          </a:p>
          <a:p>
            <a:pPr marL="457200" indent="-457200" algn="ctr">
              <a:lnSpc>
                <a:spcPct val="150000"/>
              </a:lnSpc>
              <a:buFont typeface="Arial" panose="020B0604020202020204" pitchFamily="34" charset="0"/>
              <a:buChar char="•"/>
            </a:pPr>
            <a:endParaRPr lang="en-US" sz="3200" dirty="0">
              <a:solidFill>
                <a:schemeClr val="bg1"/>
              </a:solidFill>
            </a:endParaRPr>
          </a:p>
          <a:p>
            <a:pPr marL="457200" indent="-457200" algn="ctr">
              <a:lnSpc>
                <a:spcPct val="150000"/>
              </a:lnSpc>
              <a:buFont typeface="Arial" panose="020B0604020202020204" pitchFamily="34" charset="0"/>
              <a:buChar char="•"/>
            </a:pPr>
            <a:endParaRPr lang="en-US" sz="3200" dirty="0">
              <a:solidFill>
                <a:schemeClr val="bg1"/>
              </a:solidFill>
            </a:endParaRPr>
          </a:p>
        </p:txBody>
      </p:sp>
    </p:spTree>
    <p:extLst>
      <p:ext uri="{BB962C8B-B14F-4D97-AF65-F5344CB8AC3E}">
        <p14:creationId xmlns:p14="http://schemas.microsoft.com/office/powerpoint/2010/main" val="3341546250"/>
      </p:ext>
    </p:extLst>
  </p:cSld>
  <p:clrMapOvr>
    <a:masterClrMapping/>
  </p:clrMapOvr>
  <p:transition spd="slow">
    <p:zoom/>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E37601-9577-974C-A416-2D0FDDD8E127}"/>
              </a:ext>
            </a:extLst>
          </p:cNvPr>
          <p:cNvSpPr txBox="1"/>
          <p:nvPr/>
        </p:nvSpPr>
        <p:spPr>
          <a:xfrm flipH="1">
            <a:off x="33759" y="228600"/>
            <a:ext cx="9098281" cy="769441"/>
          </a:xfrm>
          <a:prstGeom prst="rect">
            <a:avLst/>
          </a:prstGeom>
          <a:solidFill>
            <a:srgbClr val="00397B"/>
          </a:solidFill>
        </p:spPr>
        <p:txBody>
          <a:bodyPr wrap="square" rtlCol="0">
            <a:spAutoFit/>
          </a:bodyPr>
          <a:lstStyle/>
          <a:p>
            <a:pPr algn="ctr"/>
            <a:r>
              <a:rPr lang="en-US" sz="4400" dirty="0">
                <a:solidFill>
                  <a:srgbClr val="FFCA4D"/>
                </a:solidFill>
                <a:latin typeface="Arial" panose="020B0604020202020204" pitchFamily="34" charset="0"/>
                <a:cs typeface="Arial" panose="020B0604020202020204" pitchFamily="34" charset="0"/>
              </a:rPr>
              <a:t>Terminating Members</a:t>
            </a:r>
          </a:p>
        </p:txBody>
      </p:sp>
      <p:sp>
        <p:nvSpPr>
          <p:cNvPr id="4" name="TextBox 3">
            <a:extLst>
              <a:ext uri="{FF2B5EF4-FFF2-40B4-BE49-F238E27FC236}">
                <a16:creationId xmlns:a16="http://schemas.microsoft.com/office/drawing/2014/main" id="{B2E9AD4C-39B1-BE42-8F3C-A7F655375DCE}"/>
              </a:ext>
            </a:extLst>
          </p:cNvPr>
          <p:cNvSpPr txBox="1"/>
          <p:nvPr/>
        </p:nvSpPr>
        <p:spPr>
          <a:xfrm>
            <a:off x="457200" y="1828800"/>
            <a:ext cx="8229600" cy="2955746"/>
          </a:xfrm>
          <a:prstGeom prst="rect">
            <a:avLst/>
          </a:prstGeom>
          <a:noFill/>
        </p:spPr>
        <p:txBody>
          <a:bodyPr wrap="square" rtlCol="0">
            <a:spAutoFit/>
          </a:bodyPr>
          <a:lstStyle/>
          <a:p>
            <a:pPr>
              <a:lnSpc>
                <a:spcPct val="150000"/>
              </a:lnSpc>
            </a:pPr>
            <a:r>
              <a:rPr lang="en-US" sz="3200" dirty="0">
                <a:solidFill>
                  <a:schemeClr val="bg1"/>
                </a:solidFill>
              </a:rPr>
              <a:t>To terminate a member in compliance with your club’s bylaws:</a:t>
            </a:r>
          </a:p>
          <a:p>
            <a:pPr marL="457200" indent="-457200">
              <a:lnSpc>
                <a:spcPct val="150000"/>
              </a:lnSpc>
              <a:buFont typeface="Arial" panose="020B0604020202020204" pitchFamily="34" charset="0"/>
              <a:buChar char="•"/>
            </a:pPr>
            <a:r>
              <a:rPr lang="en-US" sz="3200" dirty="0">
                <a:solidFill>
                  <a:schemeClr val="bg1"/>
                </a:solidFill>
              </a:rPr>
              <a:t>Access </a:t>
            </a:r>
            <a:r>
              <a:rPr lang="en-US" sz="3200" b="1" dirty="0">
                <a:solidFill>
                  <a:schemeClr val="bg1"/>
                </a:solidFill>
              </a:rPr>
              <a:t>My Club</a:t>
            </a:r>
            <a:r>
              <a:rPr lang="en-US" sz="3200" dirty="0">
                <a:solidFill>
                  <a:schemeClr val="bg1"/>
                </a:solidFill>
              </a:rPr>
              <a:t> in </a:t>
            </a:r>
            <a:r>
              <a:rPr lang="en-US" sz="3200" dirty="0" err="1">
                <a:solidFill>
                  <a:schemeClr val="bg1"/>
                </a:solidFill>
              </a:rPr>
              <a:t>DACdb</a:t>
            </a:r>
            <a:endParaRPr lang="en-US" sz="3200" dirty="0">
              <a:solidFill>
                <a:schemeClr val="bg1"/>
              </a:solidFill>
            </a:endParaRPr>
          </a:p>
          <a:p>
            <a:pPr marL="457200" indent="-457200">
              <a:lnSpc>
                <a:spcPct val="150000"/>
              </a:lnSpc>
              <a:buFont typeface="Arial" panose="020B0604020202020204" pitchFamily="34" charset="0"/>
              <a:buChar char="•"/>
            </a:pPr>
            <a:r>
              <a:rPr lang="en-US" sz="3200" dirty="0">
                <a:solidFill>
                  <a:schemeClr val="bg1"/>
                </a:solidFill>
              </a:rPr>
              <a:t>Click on the </a:t>
            </a:r>
            <a:r>
              <a:rPr lang="en-US" sz="3200" b="1" dirty="0">
                <a:solidFill>
                  <a:srgbClr val="FF0000"/>
                </a:solidFill>
              </a:rPr>
              <a:t>X</a:t>
            </a:r>
            <a:r>
              <a:rPr lang="en-US" sz="3200" dirty="0">
                <a:solidFill>
                  <a:schemeClr val="bg1"/>
                </a:solidFill>
              </a:rPr>
              <a:t> beside the member’s name</a:t>
            </a:r>
          </a:p>
        </p:txBody>
      </p:sp>
      <p:sp>
        <p:nvSpPr>
          <p:cNvPr id="5" name="TextBox 4">
            <a:extLst>
              <a:ext uri="{FF2B5EF4-FFF2-40B4-BE49-F238E27FC236}">
                <a16:creationId xmlns:a16="http://schemas.microsoft.com/office/drawing/2014/main" id="{3D227E97-E573-4D4D-80F0-8B05405A247D}"/>
              </a:ext>
            </a:extLst>
          </p:cNvPr>
          <p:cNvSpPr txBox="1"/>
          <p:nvPr/>
        </p:nvSpPr>
        <p:spPr>
          <a:xfrm>
            <a:off x="304800" y="6096000"/>
            <a:ext cx="8610600" cy="584775"/>
          </a:xfrm>
          <a:prstGeom prst="rect">
            <a:avLst/>
          </a:prstGeom>
          <a:noFill/>
        </p:spPr>
        <p:txBody>
          <a:bodyPr wrap="square" rtlCol="0">
            <a:spAutoFit/>
          </a:bodyPr>
          <a:lstStyle/>
          <a:p>
            <a:pPr algn="ctr"/>
            <a:r>
              <a:rPr lang="en-US" sz="3200" dirty="0">
                <a:solidFill>
                  <a:srgbClr val="FFCA4D"/>
                </a:solidFill>
              </a:rPr>
              <a:t>These steps are illustrated on the next slide.</a:t>
            </a:r>
          </a:p>
        </p:txBody>
      </p:sp>
    </p:spTree>
    <p:extLst>
      <p:ext uri="{BB962C8B-B14F-4D97-AF65-F5344CB8AC3E}">
        <p14:creationId xmlns:p14="http://schemas.microsoft.com/office/powerpoint/2010/main" val="3661546499"/>
      </p:ext>
    </p:extLst>
  </p:cSld>
  <p:clrMapOvr>
    <a:masterClrMapping/>
  </p:clrMapOvr>
  <p:transition spd="slow">
    <p:zoom/>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5B895F4-8B62-ED48-BC92-15F610A548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9696"/>
            <a:ext cx="9144000" cy="5751103"/>
          </a:xfrm>
          <a:prstGeom prst="rect">
            <a:avLst/>
          </a:prstGeom>
        </p:spPr>
      </p:pic>
      <p:sp>
        <p:nvSpPr>
          <p:cNvPr id="10" name="Oval 9">
            <a:extLst>
              <a:ext uri="{FF2B5EF4-FFF2-40B4-BE49-F238E27FC236}">
                <a16:creationId xmlns:a16="http://schemas.microsoft.com/office/drawing/2014/main" id="{405C0C49-3304-E140-A4D8-CBA7F2D94323}"/>
              </a:ext>
            </a:extLst>
          </p:cNvPr>
          <p:cNvSpPr/>
          <p:nvPr/>
        </p:nvSpPr>
        <p:spPr>
          <a:xfrm>
            <a:off x="1828800" y="5562600"/>
            <a:ext cx="228600" cy="228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A94F1BC7-2DCB-A845-87C9-C7838EF574C6}"/>
              </a:ext>
            </a:extLst>
          </p:cNvPr>
          <p:cNvCxnSpPr>
            <a:endCxn id="10" idx="2"/>
          </p:cNvCxnSpPr>
          <p:nvPr/>
        </p:nvCxnSpPr>
        <p:spPr>
          <a:xfrm flipV="1">
            <a:off x="990600" y="5676900"/>
            <a:ext cx="838200" cy="1905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64E6901-16D3-6F4D-B2F8-6F02F8D8FF39}"/>
              </a:ext>
            </a:extLst>
          </p:cNvPr>
          <p:cNvSpPr txBox="1"/>
          <p:nvPr/>
        </p:nvSpPr>
        <p:spPr>
          <a:xfrm>
            <a:off x="97420" y="5116324"/>
            <a:ext cx="914400" cy="892552"/>
          </a:xfrm>
          <a:prstGeom prst="rect">
            <a:avLst/>
          </a:prstGeom>
          <a:noFill/>
        </p:spPr>
        <p:txBody>
          <a:bodyPr wrap="square" rtlCol="0">
            <a:spAutoFit/>
          </a:bodyPr>
          <a:lstStyle/>
          <a:p>
            <a:r>
              <a:rPr lang="en-US" sz="1200" b="1" dirty="0">
                <a:solidFill>
                  <a:srgbClr val="FF0000"/>
                </a:solidFill>
              </a:rPr>
              <a:t>Click on the </a:t>
            </a:r>
            <a:r>
              <a:rPr lang="en-US" sz="1600" b="1" dirty="0">
                <a:solidFill>
                  <a:srgbClr val="FF0000"/>
                </a:solidFill>
              </a:rPr>
              <a:t>X</a:t>
            </a:r>
            <a:r>
              <a:rPr lang="en-US" sz="1200" b="1" dirty="0">
                <a:solidFill>
                  <a:srgbClr val="FF0000"/>
                </a:solidFill>
              </a:rPr>
              <a:t> to</a:t>
            </a:r>
          </a:p>
          <a:p>
            <a:r>
              <a:rPr lang="en-US" sz="1200" b="1" dirty="0">
                <a:solidFill>
                  <a:srgbClr val="FF0000"/>
                </a:solidFill>
              </a:rPr>
              <a:t>Terminate</a:t>
            </a:r>
          </a:p>
          <a:p>
            <a:r>
              <a:rPr lang="en-US" sz="1200" b="1" dirty="0">
                <a:solidFill>
                  <a:srgbClr val="FF0000"/>
                </a:solidFill>
              </a:rPr>
              <a:t>a member</a:t>
            </a:r>
          </a:p>
        </p:txBody>
      </p:sp>
    </p:spTree>
    <p:extLst>
      <p:ext uri="{BB962C8B-B14F-4D97-AF65-F5344CB8AC3E}">
        <p14:creationId xmlns:p14="http://schemas.microsoft.com/office/powerpoint/2010/main" val="2440546224"/>
      </p:ext>
    </p:extLst>
  </p:cSld>
  <p:clrMapOvr>
    <a:masterClrMapping/>
  </p:clrMapOvr>
  <p:transition spd="slow">
    <p:zoom/>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E37601-9577-974C-A416-2D0FDDD8E127}"/>
              </a:ext>
            </a:extLst>
          </p:cNvPr>
          <p:cNvSpPr txBox="1"/>
          <p:nvPr/>
        </p:nvSpPr>
        <p:spPr>
          <a:xfrm flipH="1">
            <a:off x="33759" y="228600"/>
            <a:ext cx="9098281" cy="769441"/>
          </a:xfrm>
          <a:prstGeom prst="rect">
            <a:avLst/>
          </a:prstGeom>
          <a:solidFill>
            <a:srgbClr val="00397B"/>
          </a:solidFill>
        </p:spPr>
        <p:txBody>
          <a:bodyPr wrap="square" rtlCol="0">
            <a:spAutoFit/>
          </a:bodyPr>
          <a:lstStyle/>
          <a:p>
            <a:pPr algn="ctr"/>
            <a:r>
              <a:rPr lang="en-US" sz="4400" dirty="0">
                <a:solidFill>
                  <a:srgbClr val="FFCA4D"/>
                </a:solidFill>
                <a:latin typeface="Arial" panose="020B0604020202020204" pitchFamily="34" charset="0"/>
                <a:cs typeface="Arial" panose="020B0604020202020204" pitchFamily="34" charset="0"/>
              </a:rPr>
              <a:t>Terminating Members</a:t>
            </a:r>
          </a:p>
        </p:txBody>
      </p:sp>
      <p:sp>
        <p:nvSpPr>
          <p:cNvPr id="5" name="TextBox 4">
            <a:extLst>
              <a:ext uri="{FF2B5EF4-FFF2-40B4-BE49-F238E27FC236}">
                <a16:creationId xmlns:a16="http://schemas.microsoft.com/office/drawing/2014/main" id="{3D227E97-E573-4D4D-80F0-8B05405A247D}"/>
              </a:ext>
            </a:extLst>
          </p:cNvPr>
          <p:cNvSpPr txBox="1"/>
          <p:nvPr/>
        </p:nvSpPr>
        <p:spPr>
          <a:xfrm>
            <a:off x="304800" y="6096000"/>
            <a:ext cx="8610600" cy="584775"/>
          </a:xfrm>
          <a:prstGeom prst="rect">
            <a:avLst/>
          </a:prstGeom>
          <a:noFill/>
        </p:spPr>
        <p:txBody>
          <a:bodyPr wrap="square" rtlCol="0">
            <a:spAutoFit/>
          </a:bodyPr>
          <a:lstStyle/>
          <a:p>
            <a:pPr algn="ctr"/>
            <a:r>
              <a:rPr lang="en-US" sz="3200" dirty="0">
                <a:solidFill>
                  <a:srgbClr val="FFCA4D"/>
                </a:solidFill>
              </a:rPr>
              <a:t>These steps are illustrated on the next slide.</a:t>
            </a:r>
          </a:p>
        </p:txBody>
      </p:sp>
      <p:sp>
        <p:nvSpPr>
          <p:cNvPr id="2" name="TextBox 1">
            <a:extLst>
              <a:ext uri="{FF2B5EF4-FFF2-40B4-BE49-F238E27FC236}">
                <a16:creationId xmlns:a16="http://schemas.microsoft.com/office/drawing/2014/main" id="{1BB90D6A-6C5E-6A45-9B82-058ECE6A29EE}"/>
              </a:ext>
            </a:extLst>
          </p:cNvPr>
          <p:cNvSpPr txBox="1"/>
          <p:nvPr/>
        </p:nvSpPr>
        <p:spPr>
          <a:xfrm>
            <a:off x="495300" y="1951127"/>
            <a:ext cx="8153400" cy="2955746"/>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sz="3200" dirty="0">
                <a:solidFill>
                  <a:schemeClr val="bg1"/>
                </a:solidFill>
              </a:rPr>
              <a:t>Enter the </a:t>
            </a:r>
            <a:r>
              <a:rPr lang="en-US" sz="3200" b="1" dirty="0">
                <a:solidFill>
                  <a:schemeClr val="bg1"/>
                </a:solidFill>
              </a:rPr>
              <a:t>Date of Termination </a:t>
            </a:r>
            <a:r>
              <a:rPr lang="en-US" sz="3200" dirty="0">
                <a:solidFill>
                  <a:schemeClr val="bg1"/>
                </a:solidFill>
              </a:rPr>
              <a:t>(date cannot be older than 30 days in the past)</a:t>
            </a:r>
          </a:p>
          <a:p>
            <a:pPr marL="457200" indent="-457200">
              <a:lnSpc>
                <a:spcPct val="150000"/>
              </a:lnSpc>
              <a:buFont typeface="Arial" panose="020B0604020202020204" pitchFamily="34" charset="0"/>
              <a:buChar char="•"/>
            </a:pPr>
            <a:r>
              <a:rPr lang="en-US" sz="3200" dirty="0">
                <a:solidFill>
                  <a:schemeClr val="bg1"/>
                </a:solidFill>
              </a:rPr>
              <a:t>Identify the </a:t>
            </a:r>
            <a:r>
              <a:rPr lang="en-US" sz="3200" b="1" dirty="0">
                <a:solidFill>
                  <a:schemeClr val="bg1"/>
                </a:solidFill>
              </a:rPr>
              <a:t>Reason for Termination</a:t>
            </a:r>
          </a:p>
          <a:p>
            <a:pPr marL="457200" indent="-457200">
              <a:lnSpc>
                <a:spcPct val="150000"/>
              </a:lnSpc>
              <a:buFont typeface="Arial" panose="020B0604020202020204" pitchFamily="34" charset="0"/>
              <a:buChar char="•"/>
            </a:pPr>
            <a:r>
              <a:rPr lang="en-US" sz="3200" dirty="0">
                <a:solidFill>
                  <a:schemeClr val="bg1"/>
                </a:solidFill>
              </a:rPr>
              <a:t>Click </a:t>
            </a:r>
            <a:r>
              <a:rPr lang="en-US" sz="3200" b="1" dirty="0">
                <a:solidFill>
                  <a:schemeClr val="bg1"/>
                </a:solidFill>
              </a:rPr>
              <a:t>Term</a:t>
            </a:r>
          </a:p>
        </p:txBody>
      </p:sp>
    </p:spTree>
    <p:extLst>
      <p:ext uri="{BB962C8B-B14F-4D97-AF65-F5344CB8AC3E}">
        <p14:creationId xmlns:p14="http://schemas.microsoft.com/office/powerpoint/2010/main" val="2020733886"/>
      </p:ext>
    </p:extLst>
  </p:cSld>
  <p:clrMapOvr>
    <a:masterClrMapping/>
  </p:clrMapOvr>
  <p:transition spd="slow">
    <p:zoom/>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2C7F0E-BE7C-3745-945A-3150CD824F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49941"/>
            <a:ext cx="9144000" cy="5558118"/>
          </a:xfrm>
          <a:prstGeom prst="rect">
            <a:avLst/>
          </a:prstGeom>
        </p:spPr>
      </p:pic>
      <p:sp>
        <p:nvSpPr>
          <p:cNvPr id="4" name="Oval 3">
            <a:extLst>
              <a:ext uri="{FF2B5EF4-FFF2-40B4-BE49-F238E27FC236}">
                <a16:creationId xmlns:a16="http://schemas.microsoft.com/office/drawing/2014/main" id="{BAA7AD68-E25B-914D-8FA2-2DE6D4E1C4F9}"/>
              </a:ext>
            </a:extLst>
          </p:cNvPr>
          <p:cNvSpPr/>
          <p:nvPr/>
        </p:nvSpPr>
        <p:spPr>
          <a:xfrm>
            <a:off x="1219200" y="2819400"/>
            <a:ext cx="2286000" cy="381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631E7F61-6EB3-C141-9817-E53455C0EB80}"/>
              </a:ext>
            </a:extLst>
          </p:cNvPr>
          <p:cNvSpPr/>
          <p:nvPr/>
        </p:nvSpPr>
        <p:spPr>
          <a:xfrm>
            <a:off x="1143000" y="3124200"/>
            <a:ext cx="4876800" cy="1143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D3B39BF-A02E-5944-8B5F-0F490D208CC1}"/>
              </a:ext>
            </a:extLst>
          </p:cNvPr>
          <p:cNvSpPr/>
          <p:nvPr/>
        </p:nvSpPr>
        <p:spPr>
          <a:xfrm>
            <a:off x="8686800" y="1066800"/>
            <a:ext cx="457200" cy="381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9964738"/>
      </p:ext>
    </p:extLst>
  </p:cSld>
  <p:clrMapOvr>
    <a:masterClrMapping/>
  </p:clrMapOvr>
  <p:transition spd="slow">
    <p:zoom/>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E37601-9577-974C-A416-2D0FDDD8E127}"/>
              </a:ext>
            </a:extLst>
          </p:cNvPr>
          <p:cNvSpPr txBox="1"/>
          <p:nvPr/>
        </p:nvSpPr>
        <p:spPr>
          <a:xfrm flipH="1">
            <a:off x="22859" y="202402"/>
            <a:ext cx="9098281" cy="769441"/>
          </a:xfrm>
          <a:prstGeom prst="rect">
            <a:avLst/>
          </a:prstGeom>
          <a:solidFill>
            <a:srgbClr val="00397B"/>
          </a:solidFill>
        </p:spPr>
        <p:txBody>
          <a:bodyPr wrap="square" rtlCol="0">
            <a:spAutoFit/>
          </a:bodyPr>
          <a:lstStyle/>
          <a:p>
            <a:pPr algn="ctr"/>
            <a:r>
              <a:rPr lang="en-US" sz="4400" dirty="0">
                <a:solidFill>
                  <a:srgbClr val="FFCA4D"/>
                </a:solidFill>
                <a:latin typeface="Arial" panose="020B0604020202020204" pitchFamily="34" charset="0"/>
                <a:cs typeface="Arial" panose="020B0604020202020204" pitchFamily="34" charset="0"/>
              </a:rPr>
              <a:t>Maintain Member Records</a:t>
            </a:r>
          </a:p>
        </p:txBody>
      </p:sp>
      <p:sp>
        <p:nvSpPr>
          <p:cNvPr id="2" name="TextBox 1">
            <a:extLst>
              <a:ext uri="{FF2B5EF4-FFF2-40B4-BE49-F238E27FC236}">
                <a16:creationId xmlns:a16="http://schemas.microsoft.com/office/drawing/2014/main" id="{1BB90D6A-6C5E-6A45-9B82-058ECE6A29EE}"/>
              </a:ext>
            </a:extLst>
          </p:cNvPr>
          <p:cNvSpPr txBox="1"/>
          <p:nvPr/>
        </p:nvSpPr>
        <p:spPr>
          <a:xfrm>
            <a:off x="559925" y="1338380"/>
            <a:ext cx="8343900" cy="5262979"/>
          </a:xfrm>
          <a:prstGeom prst="rect">
            <a:avLst/>
          </a:prstGeom>
          <a:noFill/>
        </p:spPr>
        <p:txBody>
          <a:bodyPr wrap="square" rtlCol="0">
            <a:spAutoFit/>
          </a:bodyPr>
          <a:lstStyle/>
          <a:p>
            <a:r>
              <a:rPr lang="en-US" sz="2800" dirty="0">
                <a:solidFill>
                  <a:schemeClr val="bg1"/>
                </a:solidFill>
              </a:rPr>
              <a:t>Use </a:t>
            </a:r>
            <a:r>
              <a:rPr lang="en-US" sz="2800" dirty="0" err="1">
                <a:solidFill>
                  <a:schemeClr val="bg1"/>
                </a:solidFill>
              </a:rPr>
              <a:t>DACdb</a:t>
            </a:r>
            <a:r>
              <a:rPr lang="en-US" sz="2800" dirty="0">
                <a:solidFill>
                  <a:schemeClr val="bg1"/>
                </a:solidFill>
              </a:rPr>
              <a:t> to maintain as much information as you like about each member, including:</a:t>
            </a:r>
          </a:p>
          <a:p>
            <a:pPr marL="457200" indent="-457200">
              <a:buFont typeface="Arial" panose="020B0604020202020204" pitchFamily="34" charset="0"/>
              <a:buChar char="•"/>
            </a:pPr>
            <a:r>
              <a:rPr lang="en-US" sz="2800" dirty="0">
                <a:solidFill>
                  <a:schemeClr val="bg1"/>
                </a:solidFill>
              </a:rPr>
              <a:t>Photo</a:t>
            </a:r>
          </a:p>
          <a:p>
            <a:pPr marL="457200" indent="-457200">
              <a:buFont typeface="Arial" panose="020B0604020202020204" pitchFamily="34" charset="0"/>
              <a:buChar char="•"/>
            </a:pPr>
            <a:r>
              <a:rPr lang="en-US" sz="2800" dirty="0">
                <a:solidFill>
                  <a:schemeClr val="bg1"/>
                </a:solidFill>
              </a:rPr>
              <a:t>Contact Information</a:t>
            </a:r>
          </a:p>
          <a:p>
            <a:pPr marL="457200" indent="-457200">
              <a:buFont typeface="Arial" panose="020B0604020202020204" pitchFamily="34" charset="0"/>
              <a:buChar char="•"/>
            </a:pPr>
            <a:r>
              <a:rPr lang="en-US" sz="2800" dirty="0">
                <a:solidFill>
                  <a:schemeClr val="bg1"/>
                </a:solidFill>
              </a:rPr>
              <a:t>Spouse’s name, birthday &amp; anniversary</a:t>
            </a:r>
          </a:p>
          <a:p>
            <a:pPr marL="457200" indent="-457200">
              <a:buFont typeface="Arial" panose="020B0604020202020204" pitchFamily="34" charset="0"/>
              <a:buChar char="•"/>
            </a:pPr>
            <a:r>
              <a:rPr lang="en-US" sz="2800" dirty="0">
                <a:solidFill>
                  <a:schemeClr val="bg1"/>
                </a:solidFill>
              </a:rPr>
              <a:t>Employer and job position</a:t>
            </a:r>
          </a:p>
          <a:p>
            <a:pPr marL="457200" indent="-457200">
              <a:buFont typeface="Arial" panose="020B0604020202020204" pitchFamily="34" charset="0"/>
              <a:buChar char="•"/>
            </a:pPr>
            <a:r>
              <a:rPr lang="en-US" sz="2800" dirty="0">
                <a:solidFill>
                  <a:schemeClr val="bg1"/>
                </a:solidFill>
              </a:rPr>
              <a:t>Rotary participation data</a:t>
            </a:r>
          </a:p>
          <a:p>
            <a:pPr marL="457200" indent="-457200">
              <a:buFont typeface="Arial" panose="020B0604020202020204" pitchFamily="34" charset="0"/>
              <a:buChar char="•"/>
            </a:pPr>
            <a:r>
              <a:rPr lang="en-US" sz="2800" dirty="0">
                <a:solidFill>
                  <a:schemeClr val="bg1"/>
                </a:solidFill>
              </a:rPr>
              <a:t>Member’s club information</a:t>
            </a:r>
          </a:p>
          <a:p>
            <a:pPr marL="457200" indent="-457200">
              <a:buFont typeface="Arial" panose="020B0604020202020204" pitchFamily="34" charset="0"/>
              <a:buChar char="•"/>
            </a:pPr>
            <a:r>
              <a:rPr lang="en-US" sz="2800" dirty="0">
                <a:solidFill>
                  <a:schemeClr val="bg1"/>
                </a:solidFill>
              </a:rPr>
              <a:t>Login credentials</a:t>
            </a:r>
          </a:p>
          <a:p>
            <a:pPr marL="457200" indent="-457200">
              <a:buFont typeface="Arial" panose="020B0604020202020204" pitchFamily="34" charset="0"/>
              <a:buChar char="•"/>
            </a:pPr>
            <a:r>
              <a:rPr lang="en-US" sz="2800" dirty="0">
                <a:solidFill>
                  <a:schemeClr val="bg1"/>
                </a:solidFill>
              </a:rPr>
              <a:t>Bio/Resume information</a:t>
            </a:r>
          </a:p>
          <a:p>
            <a:pPr marL="457200" indent="-457200">
              <a:buFont typeface="Arial" panose="020B0604020202020204" pitchFamily="34" charset="0"/>
              <a:buChar char="•"/>
            </a:pPr>
            <a:r>
              <a:rPr lang="en-US" sz="2800" dirty="0">
                <a:solidFill>
                  <a:schemeClr val="bg1"/>
                </a:solidFill>
              </a:rPr>
              <a:t>Other community involvement</a:t>
            </a:r>
          </a:p>
          <a:p>
            <a:pPr marL="457200" indent="-457200">
              <a:buFont typeface="Arial" panose="020B0604020202020204" pitchFamily="34" charset="0"/>
              <a:buChar char="•"/>
            </a:pPr>
            <a:r>
              <a:rPr lang="en-US" sz="2800" dirty="0">
                <a:solidFill>
                  <a:schemeClr val="bg1"/>
                </a:solidFill>
              </a:rPr>
              <a:t>RLI participation</a:t>
            </a:r>
          </a:p>
        </p:txBody>
      </p:sp>
    </p:spTree>
    <p:extLst>
      <p:ext uri="{BB962C8B-B14F-4D97-AF65-F5344CB8AC3E}">
        <p14:creationId xmlns:p14="http://schemas.microsoft.com/office/powerpoint/2010/main" val="2557824975"/>
      </p:ext>
    </p:extLst>
  </p:cSld>
  <p:clrMapOvr>
    <a:masterClrMapping/>
  </p:clrMapOvr>
  <p:transition spd="slow">
    <p:zoom/>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E1E88B-AE2A-0443-A874-85CB25079E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68" y="672808"/>
            <a:ext cx="9144000" cy="5512384"/>
          </a:xfrm>
          <a:prstGeom prst="rect">
            <a:avLst/>
          </a:prstGeom>
        </p:spPr>
      </p:pic>
      <p:sp>
        <p:nvSpPr>
          <p:cNvPr id="6" name="Oval 5">
            <a:extLst>
              <a:ext uri="{FF2B5EF4-FFF2-40B4-BE49-F238E27FC236}">
                <a16:creationId xmlns:a16="http://schemas.microsoft.com/office/drawing/2014/main" id="{66F90283-90CF-6F4C-B9CA-8BD9F42FF06D}"/>
              </a:ext>
            </a:extLst>
          </p:cNvPr>
          <p:cNvSpPr/>
          <p:nvPr/>
        </p:nvSpPr>
        <p:spPr>
          <a:xfrm>
            <a:off x="990600" y="838200"/>
            <a:ext cx="5867400" cy="609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30DE1FFD-8D19-1342-8306-0F641984921B}"/>
              </a:ext>
            </a:extLst>
          </p:cNvPr>
          <p:cNvCxnSpPr>
            <a:cxnSpLocks/>
          </p:cNvCxnSpPr>
          <p:nvPr/>
        </p:nvCxnSpPr>
        <p:spPr>
          <a:xfrm flipH="1" flipV="1">
            <a:off x="4800600" y="1416196"/>
            <a:ext cx="1371600" cy="16002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A951B24-0E44-4846-A533-EE6C3CDD76BA}"/>
              </a:ext>
            </a:extLst>
          </p:cNvPr>
          <p:cNvSpPr txBox="1"/>
          <p:nvPr/>
        </p:nvSpPr>
        <p:spPr>
          <a:xfrm>
            <a:off x="6324600" y="2693230"/>
            <a:ext cx="2438400" cy="646331"/>
          </a:xfrm>
          <a:prstGeom prst="rect">
            <a:avLst/>
          </a:prstGeom>
          <a:noFill/>
        </p:spPr>
        <p:txBody>
          <a:bodyPr wrap="square" rtlCol="0">
            <a:spAutoFit/>
          </a:bodyPr>
          <a:lstStyle/>
          <a:p>
            <a:r>
              <a:rPr lang="en-US" sz="1200" b="1" dirty="0">
                <a:solidFill>
                  <a:srgbClr val="FF0000"/>
                </a:solidFill>
              </a:rPr>
              <a:t>Use these tabs to access/</a:t>
            </a:r>
          </a:p>
          <a:p>
            <a:r>
              <a:rPr lang="en-US" sz="1200" b="1" dirty="0">
                <a:solidFill>
                  <a:srgbClr val="FF0000"/>
                </a:solidFill>
              </a:rPr>
              <a:t>enter additional data for </a:t>
            </a:r>
          </a:p>
          <a:p>
            <a:r>
              <a:rPr lang="en-US" sz="1200" b="1" dirty="0">
                <a:solidFill>
                  <a:srgbClr val="FF0000"/>
                </a:solidFill>
              </a:rPr>
              <a:t>each member</a:t>
            </a:r>
          </a:p>
        </p:txBody>
      </p:sp>
    </p:spTree>
    <p:extLst>
      <p:ext uri="{BB962C8B-B14F-4D97-AF65-F5344CB8AC3E}">
        <p14:creationId xmlns:p14="http://schemas.microsoft.com/office/powerpoint/2010/main" val="2639803204"/>
      </p:ext>
    </p:extLst>
  </p:cSld>
  <p:clrMapOvr>
    <a:masterClrMapping/>
  </p:clrMapOvr>
  <p:transition spd="slow">
    <p:zoom/>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E37601-9577-974C-A416-2D0FDDD8E127}"/>
              </a:ext>
            </a:extLst>
          </p:cNvPr>
          <p:cNvSpPr txBox="1"/>
          <p:nvPr/>
        </p:nvSpPr>
        <p:spPr>
          <a:xfrm flipH="1">
            <a:off x="33759" y="228600"/>
            <a:ext cx="9098281" cy="769441"/>
          </a:xfrm>
          <a:prstGeom prst="rect">
            <a:avLst/>
          </a:prstGeom>
          <a:solidFill>
            <a:srgbClr val="00397B"/>
          </a:solidFill>
        </p:spPr>
        <p:txBody>
          <a:bodyPr wrap="square" rtlCol="0">
            <a:spAutoFit/>
          </a:bodyPr>
          <a:lstStyle/>
          <a:p>
            <a:pPr algn="ctr"/>
            <a:r>
              <a:rPr lang="en-US" sz="4400" dirty="0">
                <a:solidFill>
                  <a:srgbClr val="FFCA4D"/>
                </a:solidFill>
                <a:latin typeface="Arial" panose="020B0604020202020204" pitchFamily="34" charset="0"/>
                <a:cs typeface="Arial" panose="020B0604020202020204" pitchFamily="34" charset="0"/>
              </a:rPr>
              <a:t>Maintain Member Records</a:t>
            </a:r>
          </a:p>
        </p:txBody>
      </p:sp>
      <p:sp>
        <p:nvSpPr>
          <p:cNvPr id="5" name="TextBox 4">
            <a:extLst>
              <a:ext uri="{FF2B5EF4-FFF2-40B4-BE49-F238E27FC236}">
                <a16:creationId xmlns:a16="http://schemas.microsoft.com/office/drawing/2014/main" id="{3D227E97-E573-4D4D-80F0-8B05405A247D}"/>
              </a:ext>
            </a:extLst>
          </p:cNvPr>
          <p:cNvSpPr txBox="1"/>
          <p:nvPr/>
        </p:nvSpPr>
        <p:spPr>
          <a:xfrm>
            <a:off x="304800" y="6096000"/>
            <a:ext cx="8610600" cy="584775"/>
          </a:xfrm>
          <a:prstGeom prst="rect">
            <a:avLst/>
          </a:prstGeom>
          <a:noFill/>
        </p:spPr>
        <p:txBody>
          <a:bodyPr wrap="square" rtlCol="0">
            <a:spAutoFit/>
          </a:bodyPr>
          <a:lstStyle/>
          <a:p>
            <a:pPr algn="ctr"/>
            <a:r>
              <a:rPr lang="en-US" sz="3200" dirty="0">
                <a:solidFill>
                  <a:srgbClr val="FFCA4D"/>
                </a:solidFill>
              </a:rPr>
              <a:t>These fields are identified on the next slides.</a:t>
            </a:r>
          </a:p>
        </p:txBody>
      </p:sp>
      <p:sp>
        <p:nvSpPr>
          <p:cNvPr id="4" name="TextBox 3">
            <a:extLst>
              <a:ext uri="{FF2B5EF4-FFF2-40B4-BE49-F238E27FC236}">
                <a16:creationId xmlns:a16="http://schemas.microsoft.com/office/drawing/2014/main" id="{3BE0471D-73E8-064C-A728-EA44DA7F5147}"/>
              </a:ext>
            </a:extLst>
          </p:cNvPr>
          <p:cNvSpPr txBox="1"/>
          <p:nvPr/>
        </p:nvSpPr>
        <p:spPr>
          <a:xfrm>
            <a:off x="685800" y="1207373"/>
            <a:ext cx="8229600" cy="4679294"/>
          </a:xfrm>
          <a:prstGeom prst="rect">
            <a:avLst/>
          </a:prstGeom>
          <a:noFill/>
        </p:spPr>
        <p:txBody>
          <a:bodyPr wrap="square" rtlCol="0">
            <a:spAutoFit/>
          </a:bodyPr>
          <a:lstStyle/>
          <a:p>
            <a:r>
              <a:rPr lang="en-US" sz="3200" dirty="0">
                <a:solidFill>
                  <a:schemeClr val="bg1"/>
                </a:solidFill>
              </a:rPr>
              <a:t>Some data are more important than others for Rotary statistics/purposes:</a:t>
            </a:r>
          </a:p>
          <a:p>
            <a:pPr marL="457200" indent="-457200">
              <a:lnSpc>
                <a:spcPct val="150000"/>
              </a:lnSpc>
              <a:buFont typeface="Arial" panose="020B0604020202020204" pitchFamily="34" charset="0"/>
              <a:buChar char="•"/>
            </a:pPr>
            <a:r>
              <a:rPr lang="en-US" sz="3200" dirty="0">
                <a:solidFill>
                  <a:schemeClr val="bg1"/>
                </a:solidFill>
              </a:rPr>
              <a:t>Gender</a:t>
            </a:r>
          </a:p>
          <a:p>
            <a:pPr marL="457200" indent="-457200">
              <a:lnSpc>
                <a:spcPct val="150000"/>
              </a:lnSpc>
              <a:buFont typeface="Arial" panose="020B0604020202020204" pitchFamily="34" charset="0"/>
              <a:buChar char="•"/>
            </a:pPr>
            <a:r>
              <a:rPr lang="en-US" sz="3200" dirty="0">
                <a:solidFill>
                  <a:schemeClr val="bg1"/>
                </a:solidFill>
              </a:rPr>
              <a:t>Birthdate (including year!)</a:t>
            </a:r>
          </a:p>
          <a:p>
            <a:pPr marL="457200" indent="-457200">
              <a:lnSpc>
                <a:spcPct val="150000"/>
              </a:lnSpc>
              <a:buFont typeface="Arial" panose="020B0604020202020204" pitchFamily="34" charset="0"/>
              <a:buChar char="•"/>
            </a:pPr>
            <a:r>
              <a:rPr lang="en-US" sz="3200" dirty="0">
                <a:solidFill>
                  <a:schemeClr val="bg1"/>
                </a:solidFill>
              </a:rPr>
              <a:t>Email </a:t>
            </a:r>
          </a:p>
          <a:p>
            <a:pPr marL="457200" indent="-457200">
              <a:lnSpc>
                <a:spcPct val="150000"/>
              </a:lnSpc>
              <a:buFont typeface="Arial" panose="020B0604020202020204" pitchFamily="34" charset="0"/>
              <a:buChar char="•"/>
            </a:pPr>
            <a:r>
              <a:rPr lang="en-US" sz="3200" dirty="0">
                <a:solidFill>
                  <a:schemeClr val="bg1"/>
                </a:solidFill>
              </a:rPr>
              <a:t>Phone </a:t>
            </a:r>
          </a:p>
          <a:p>
            <a:pPr marL="457200" indent="-457200">
              <a:lnSpc>
                <a:spcPct val="150000"/>
              </a:lnSpc>
              <a:buFont typeface="Arial" panose="020B0604020202020204" pitchFamily="34" charset="0"/>
              <a:buChar char="•"/>
            </a:pPr>
            <a:r>
              <a:rPr lang="en-US" sz="3200" dirty="0" err="1">
                <a:solidFill>
                  <a:schemeClr val="bg1"/>
                </a:solidFill>
              </a:rPr>
              <a:t>Opt</a:t>
            </a:r>
            <a:r>
              <a:rPr lang="en-US" sz="3200" dirty="0">
                <a:solidFill>
                  <a:schemeClr val="bg1"/>
                </a:solidFill>
              </a:rPr>
              <a:t> out of communications</a:t>
            </a:r>
          </a:p>
        </p:txBody>
      </p:sp>
    </p:spTree>
    <p:extLst>
      <p:ext uri="{BB962C8B-B14F-4D97-AF65-F5344CB8AC3E}">
        <p14:creationId xmlns:p14="http://schemas.microsoft.com/office/powerpoint/2010/main" val="2902843519"/>
      </p:ext>
    </p:extLst>
  </p:cSld>
  <p:clrMapOvr>
    <a:masterClrMapping/>
  </p:clrMapOvr>
  <p:transition spd="slow">
    <p:zoom/>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DBFA9E-7E37-2242-AC8E-344483628A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02549"/>
            <a:ext cx="9144000" cy="5452901"/>
          </a:xfrm>
          <a:prstGeom prst="rect">
            <a:avLst/>
          </a:prstGeom>
        </p:spPr>
      </p:pic>
      <p:sp>
        <p:nvSpPr>
          <p:cNvPr id="4" name="Oval 3">
            <a:extLst>
              <a:ext uri="{FF2B5EF4-FFF2-40B4-BE49-F238E27FC236}">
                <a16:creationId xmlns:a16="http://schemas.microsoft.com/office/drawing/2014/main" id="{A0595BE6-9C20-C346-88BF-5AAB493A59C2}"/>
              </a:ext>
            </a:extLst>
          </p:cNvPr>
          <p:cNvSpPr/>
          <p:nvPr/>
        </p:nvSpPr>
        <p:spPr>
          <a:xfrm>
            <a:off x="1143000" y="1676400"/>
            <a:ext cx="762000" cy="304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8EF8B15B-3F2C-4740-831C-34BCE85B36E7}"/>
              </a:ext>
            </a:extLst>
          </p:cNvPr>
          <p:cNvSpPr/>
          <p:nvPr/>
        </p:nvSpPr>
        <p:spPr>
          <a:xfrm>
            <a:off x="8610600" y="1295400"/>
            <a:ext cx="637572" cy="30190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CB94605-96DA-9E4D-A3A3-3EAAF68A3DB9}"/>
              </a:ext>
            </a:extLst>
          </p:cNvPr>
          <p:cNvSpPr/>
          <p:nvPr/>
        </p:nvSpPr>
        <p:spPr>
          <a:xfrm>
            <a:off x="1752600" y="3581400"/>
            <a:ext cx="1600200" cy="304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B1FB9D3-0FF9-6943-908E-BC53CC772342}"/>
              </a:ext>
            </a:extLst>
          </p:cNvPr>
          <p:cNvSpPr/>
          <p:nvPr/>
        </p:nvSpPr>
        <p:spPr>
          <a:xfrm>
            <a:off x="1600200" y="5181600"/>
            <a:ext cx="1524000" cy="381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7716634"/>
      </p:ext>
    </p:extLst>
  </p:cSld>
  <p:clrMapOvr>
    <a:masterClrMapping/>
  </p:clrMapOvr>
  <p:transition spd="slow">
    <p:zoom/>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26E85E-1C7D-C44A-A93F-04033B87A0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02549"/>
            <a:ext cx="9144000" cy="5452901"/>
          </a:xfrm>
          <a:prstGeom prst="rect">
            <a:avLst/>
          </a:prstGeom>
        </p:spPr>
      </p:pic>
      <p:sp>
        <p:nvSpPr>
          <p:cNvPr id="4" name="Oval 3">
            <a:extLst>
              <a:ext uri="{FF2B5EF4-FFF2-40B4-BE49-F238E27FC236}">
                <a16:creationId xmlns:a16="http://schemas.microsoft.com/office/drawing/2014/main" id="{3E67A0D9-BB04-1D4D-89B3-19F88B5BD5D8}"/>
              </a:ext>
            </a:extLst>
          </p:cNvPr>
          <p:cNvSpPr/>
          <p:nvPr/>
        </p:nvSpPr>
        <p:spPr>
          <a:xfrm>
            <a:off x="2133600" y="1219200"/>
            <a:ext cx="76200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4B15BF7A-ABF9-2D4E-8ABA-985AA5CE1BC4}"/>
              </a:ext>
            </a:extLst>
          </p:cNvPr>
          <p:cNvSpPr/>
          <p:nvPr/>
        </p:nvSpPr>
        <p:spPr>
          <a:xfrm>
            <a:off x="8686800" y="914400"/>
            <a:ext cx="457200" cy="304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F4403234-C80E-8E44-9562-6482DEBBBD76}"/>
              </a:ext>
            </a:extLst>
          </p:cNvPr>
          <p:cNvSpPr/>
          <p:nvPr/>
        </p:nvSpPr>
        <p:spPr>
          <a:xfrm>
            <a:off x="7696200" y="1676400"/>
            <a:ext cx="1524000" cy="381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22E1C82-2B0E-3342-85E0-E68EF8A0811A}"/>
              </a:ext>
            </a:extLst>
          </p:cNvPr>
          <p:cNvSpPr/>
          <p:nvPr/>
        </p:nvSpPr>
        <p:spPr>
          <a:xfrm>
            <a:off x="1524000" y="4724400"/>
            <a:ext cx="1981200" cy="304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DB9B967-F764-B840-AA01-AD2DCAE91317}"/>
              </a:ext>
            </a:extLst>
          </p:cNvPr>
          <p:cNvSpPr/>
          <p:nvPr/>
        </p:nvSpPr>
        <p:spPr>
          <a:xfrm>
            <a:off x="4038600" y="5638800"/>
            <a:ext cx="2743200" cy="609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6498835"/>
      </p:ext>
    </p:extLst>
  </p:cSld>
  <p:clrMapOvr>
    <a:masterClrMapping/>
  </p:clrMapOvr>
  <p:transition spd="slow">
    <p:zoom/>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E37601-9577-974C-A416-2D0FDDD8E127}"/>
              </a:ext>
            </a:extLst>
          </p:cNvPr>
          <p:cNvSpPr txBox="1"/>
          <p:nvPr/>
        </p:nvSpPr>
        <p:spPr>
          <a:xfrm flipH="1">
            <a:off x="45719" y="239713"/>
            <a:ext cx="9098281" cy="1446550"/>
          </a:xfrm>
          <a:prstGeom prst="rect">
            <a:avLst/>
          </a:prstGeom>
          <a:solidFill>
            <a:srgbClr val="00397B"/>
          </a:solidFill>
        </p:spPr>
        <p:txBody>
          <a:bodyPr wrap="square" rtlCol="0">
            <a:spAutoFit/>
          </a:bodyPr>
          <a:lstStyle/>
          <a:p>
            <a:pPr algn="ctr"/>
            <a:r>
              <a:rPr lang="en-US" sz="4400" dirty="0">
                <a:solidFill>
                  <a:srgbClr val="FFCA4D"/>
                </a:solidFill>
                <a:latin typeface="Arial" panose="020B0604020202020204" pitchFamily="34" charset="0"/>
                <a:cs typeface="Arial" panose="020B0604020202020204" pitchFamily="34" charset="0"/>
              </a:rPr>
              <a:t>Semi-Annual Reporting of Membership</a:t>
            </a:r>
          </a:p>
        </p:txBody>
      </p:sp>
      <p:sp>
        <p:nvSpPr>
          <p:cNvPr id="5" name="TextBox 4">
            <a:extLst>
              <a:ext uri="{FF2B5EF4-FFF2-40B4-BE49-F238E27FC236}">
                <a16:creationId xmlns:a16="http://schemas.microsoft.com/office/drawing/2014/main" id="{601FD04C-0A88-5C42-83A4-1F3B998A2EF7}"/>
              </a:ext>
            </a:extLst>
          </p:cNvPr>
          <p:cNvSpPr txBox="1"/>
          <p:nvPr/>
        </p:nvSpPr>
        <p:spPr>
          <a:xfrm>
            <a:off x="342900" y="1905000"/>
            <a:ext cx="8458200" cy="5171737"/>
          </a:xfrm>
          <a:prstGeom prst="rect">
            <a:avLst/>
          </a:prstGeom>
          <a:noFill/>
        </p:spPr>
        <p:txBody>
          <a:bodyPr wrap="square" rtlCol="0">
            <a:spAutoFit/>
          </a:bodyPr>
          <a:lstStyle/>
          <a:p>
            <a:pPr>
              <a:lnSpc>
                <a:spcPct val="150000"/>
              </a:lnSpc>
            </a:pPr>
            <a:r>
              <a:rPr lang="en-US" sz="3200" dirty="0">
                <a:solidFill>
                  <a:schemeClr val="bg1"/>
                </a:solidFill>
              </a:rPr>
              <a:t>RI has simplified the semi-annual reporting process.  Clubs no longer have to submit a SAR form.  </a:t>
            </a:r>
            <a:r>
              <a:rPr lang="en-US" sz="3200" dirty="0">
                <a:solidFill>
                  <a:srgbClr val="FFCA4D"/>
                </a:solidFill>
              </a:rPr>
              <a:t>RI bills clubs based on member- ship records on July 1 and January 1.  </a:t>
            </a:r>
            <a:r>
              <a:rPr lang="en-US" sz="3200" dirty="0">
                <a:solidFill>
                  <a:schemeClr val="bg1"/>
                </a:solidFill>
              </a:rPr>
              <a:t>The best way to ensure your club is billed properly is to keep your membership records current.</a:t>
            </a:r>
          </a:p>
          <a:p>
            <a:pPr marL="457200" indent="-457200" algn="ctr">
              <a:lnSpc>
                <a:spcPct val="150000"/>
              </a:lnSpc>
              <a:buFont typeface="Arial" panose="020B0604020202020204" pitchFamily="34" charset="0"/>
              <a:buChar char="•"/>
            </a:pPr>
            <a:endParaRPr lang="en-US" sz="3200" dirty="0">
              <a:solidFill>
                <a:schemeClr val="bg1"/>
              </a:solidFill>
            </a:endParaRPr>
          </a:p>
        </p:txBody>
      </p:sp>
    </p:spTree>
    <p:extLst>
      <p:ext uri="{BB962C8B-B14F-4D97-AF65-F5344CB8AC3E}">
        <p14:creationId xmlns:p14="http://schemas.microsoft.com/office/powerpoint/2010/main" val="373817921"/>
      </p:ext>
    </p:extLst>
  </p:cSld>
  <p:clrMapOvr>
    <a:masterClrMapping/>
  </p:clrMapOvr>
  <p:transition spd="slow">
    <p:zo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E37601-9577-974C-A416-2D0FDDD8E127}"/>
              </a:ext>
            </a:extLst>
          </p:cNvPr>
          <p:cNvSpPr txBox="1"/>
          <p:nvPr/>
        </p:nvSpPr>
        <p:spPr>
          <a:xfrm flipH="1">
            <a:off x="45719" y="228600"/>
            <a:ext cx="9098281" cy="769441"/>
          </a:xfrm>
          <a:prstGeom prst="rect">
            <a:avLst/>
          </a:prstGeom>
          <a:solidFill>
            <a:srgbClr val="00397B"/>
          </a:solidFill>
        </p:spPr>
        <p:txBody>
          <a:bodyPr wrap="square" rtlCol="0">
            <a:spAutoFit/>
          </a:bodyPr>
          <a:lstStyle/>
          <a:p>
            <a:pPr algn="ctr"/>
            <a:r>
              <a:rPr lang="en-US" sz="4400" dirty="0">
                <a:solidFill>
                  <a:srgbClr val="FFCA4D"/>
                </a:solidFill>
                <a:latin typeface="Arial" panose="020B0604020202020204" pitchFamily="34" charset="0"/>
                <a:cs typeface="Arial" panose="020B0604020202020204" pitchFamily="34" charset="0"/>
              </a:rPr>
              <a:t>Secretary’s Duties</a:t>
            </a:r>
          </a:p>
        </p:txBody>
      </p:sp>
      <p:sp>
        <p:nvSpPr>
          <p:cNvPr id="5" name="TextBox 4">
            <a:extLst>
              <a:ext uri="{FF2B5EF4-FFF2-40B4-BE49-F238E27FC236}">
                <a16:creationId xmlns:a16="http://schemas.microsoft.com/office/drawing/2014/main" id="{601FD04C-0A88-5C42-83A4-1F3B998A2EF7}"/>
              </a:ext>
            </a:extLst>
          </p:cNvPr>
          <p:cNvSpPr txBox="1"/>
          <p:nvPr/>
        </p:nvSpPr>
        <p:spPr>
          <a:xfrm>
            <a:off x="609600" y="1905000"/>
            <a:ext cx="8336281" cy="4433073"/>
          </a:xfrm>
          <a:prstGeom prst="rect">
            <a:avLst/>
          </a:prstGeom>
          <a:noFill/>
        </p:spPr>
        <p:txBody>
          <a:bodyPr wrap="square" rtlCol="0">
            <a:spAutoFit/>
          </a:bodyPr>
          <a:lstStyle/>
          <a:p>
            <a:pPr>
              <a:lnSpc>
                <a:spcPct val="150000"/>
              </a:lnSpc>
            </a:pPr>
            <a:r>
              <a:rPr lang="en-US" sz="3200" dirty="0">
                <a:solidFill>
                  <a:schemeClr val="bg1"/>
                </a:solidFill>
              </a:rPr>
              <a:t>From Rotary’s Recommended Club Bylaws:</a:t>
            </a:r>
          </a:p>
          <a:p>
            <a:pPr>
              <a:lnSpc>
                <a:spcPct val="150000"/>
              </a:lnSpc>
            </a:pPr>
            <a:r>
              <a:rPr lang="en-US" sz="3200" dirty="0">
                <a:solidFill>
                  <a:schemeClr val="bg1"/>
                </a:solidFill>
              </a:rPr>
              <a:t>Article 4 Duties of Officers</a:t>
            </a:r>
          </a:p>
          <a:p>
            <a:pPr>
              <a:lnSpc>
                <a:spcPct val="150000"/>
              </a:lnSpc>
            </a:pPr>
            <a:r>
              <a:rPr lang="en-US" sz="3200" dirty="0">
                <a:solidFill>
                  <a:schemeClr val="bg1"/>
                </a:solidFill>
              </a:rPr>
              <a:t>Section 4 – Secretary</a:t>
            </a:r>
          </a:p>
          <a:p>
            <a:pPr>
              <a:lnSpc>
                <a:spcPct val="150000"/>
              </a:lnSpc>
            </a:pPr>
            <a:endParaRPr lang="en-US" sz="3200" dirty="0">
              <a:solidFill>
                <a:schemeClr val="bg1"/>
              </a:solidFill>
            </a:endParaRPr>
          </a:p>
          <a:p>
            <a:pPr>
              <a:lnSpc>
                <a:spcPct val="150000"/>
              </a:lnSpc>
            </a:pPr>
            <a:r>
              <a:rPr lang="en-US" sz="3200" dirty="0">
                <a:solidFill>
                  <a:schemeClr val="bg1"/>
                </a:solidFill>
              </a:rPr>
              <a:t>“It shall be the duty of the secretary to:</a:t>
            </a:r>
          </a:p>
          <a:p>
            <a:pPr marL="457200" indent="-457200" algn="ctr">
              <a:lnSpc>
                <a:spcPct val="150000"/>
              </a:lnSpc>
              <a:buFont typeface="Arial" panose="020B0604020202020204" pitchFamily="34" charset="0"/>
              <a:buChar char="•"/>
            </a:pPr>
            <a:endParaRPr lang="en-US" sz="3200" dirty="0">
              <a:solidFill>
                <a:schemeClr val="bg1"/>
              </a:solidFill>
            </a:endParaRPr>
          </a:p>
        </p:txBody>
      </p:sp>
    </p:spTree>
    <p:extLst>
      <p:ext uri="{BB962C8B-B14F-4D97-AF65-F5344CB8AC3E}">
        <p14:creationId xmlns:p14="http://schemas.microsoft.com/office/powerpoint/2010/main" val="409844483"/>
      </p:ext>
    </p:extLst>
  </p:cSld>
  <p:clrMapOvr>
    <a:masterClrMapping/>
  </p:clrMapOvr>
  <p:transition spd="slow">
    <p:zoom/>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E37601-9577-974C-A416-2D0FDDD8E127}"/>
              </a:ext>
            </a:extLst>
          </p:cNvPr>
          <p:cNvSpPr txBox="1"/>
          <p:nvPr/>
        </p:nvSpPr>
        <p:spPr>
          <a:xfrm flipH="1">
            <a:off x="45719" y="3044279"/>
            <a:ext cx="9098281" cy="769441"/>
          </a:xfrm>
          <a:prstGeom prst="rect">
            <a:avLst/>
          </a:prstGeom>
          <a:solidFill>
            <a:srgbClr val="00397B"/>
          </a:solidFill>
        </p:spPr>
        <p:txBody>
          <a:bodyPr wrap="square" rtlCol="0">
            <a:spAutoFit/>
          </a:bodyPr>
          <a:lstStyle/>
          <a:p>
            <a:pPr algn="ctr"/>
            <a:r>
              <a:rPr lang="en-US" sz="4400" dirty="0">
                <a:solidFill>
                  <a:srgbClr val="FFCA4D"/>
                </a:solidFill>
                <a:latin typeface="Arial" panose="020B0604020202020204" pitchFamily="34" charset="0"/>
                <a:cs typeface="Arial" panose="020B0604020202020204" pitchFamily="34" charset="0"/>
              </a:rPr>
              <a:t>Keeping &amp; Reporting Attendance</a:t>
            </a:r>
          </a:p>
        </p:txBody>
      </p:sp>
    </p:spTree>
    <p:extLst>
      <p:ext uri="{BB962C8B-B14F-4D97-AF65-F5344CB8AC3E}">
        <p14:creationId xmlns:p14="http://schemas.microsoft.com/office/powerpoint/2010/main" val="3696969826"/>
      </p:ext>
    </p:extLst>
  </p:cSld>
  <p:clrMapOvr>
    <a:masterClrMapping/>
  </p:clrMapOvr>
  <p:transition spd="slow">
    <p:zoom/>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E37601-9577-974C-A416-2D0FDDD8E127}"/>
              </a:ext>
            </a:extLst>
          </p:cNvPr>
          <p:cNvSpPr txBox="1"/>
          <p:nvPr/>
        </p:nvSpPr>
        <p:spPr>
          <a:xfrm flipH="1">
            <a:off x="45719" y="228600"/>
            <a:ext cx="9098281" cy="769441"/>
          </a:xfrm>
          <a:prstGeom prst="rect">
            <a:avLst/>
          </a:prstGeom>
          <a:solidFill>
            <a:srgbClr val="00397B"/>
          </a:solidFill>
        </p:spPr>
        <p:txBody>
          <a:bodyPr wrap="square" rtlCol="0">
            <a:spAutoFit/>
          </a:bodyPr>
          <a:lstStyle/>
          <a:p>
            <a:pPr algn="ctr"/>
            <a:r>
              <a:rPr lang="en-US" sz="4400" dirty="0">
                <a:solidFill>
                  <a:srgbClr val="FFCA4D"/>
                </a:solidFill>
                <a:latin typeface="Arial" panose="020B0604020202020204" pitchFamily="34" charset="0"/>
                <a:cs typeface="Arial" panose="020B0604020202020204" pitchFamily="34" charset="0"/>
              </a:rPr>
              <a:t>Attendance Member Types</a:t>
            </a:r>
          </a:p>
        </p:txBody>
      </p:sp>
      <p:sp>
        <p:nvSpPr>
          <p:cNvPr id="2" name="TextBox 1">
            <a:extLst>
              <a:ext uri="{FF2B5EF4-FFF2-40B4-BE49-F238E27FC236}">
                <a16:creationId xmlns:a16="http://schemas.microsoft.com/office/drawing/2014/main" id="{DD6E8C60-A453-C54B-BF15-C7E848F35EEE}"/>
              </a:ext>
            </a:extLst>
          </p:cNvPr>
          <p:cNvSpPr txBox="1"/>
          <p:nvPr/>
        </p:nvSpPr>
        <p:spPr>
          <a:xfrm>
            <a:off x="342900" y="2057400"/>
            <a:ext cx="8458200" cy="2955746"/>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sz="3200" b="1" dirty="0">
                <a:solidFill>
                  <a:schemeClr val="bg1"/>
                </a:solidFill>
              </a:rPr>
              <a:t>Active</a:t>
            </a:r>
            <a:r>
              <a:rPr lang="en-US" sz="3200" dirty="0">
                <a:solidFill>
                  <a:schemeClr val="bg1"/>
                </a:solidFill>
              </a:rPr>
              <a:t> – attendance required</a:t>
            </a:r>
          </a:p>
          <a:p>
            <a:pPr marL="457200" indent="-457200">
              <a:lnSpc>
                <a:spcPct val="150000"/>
              </a:lnSpc>
              <a:buFont typeface="Arial" panose="020B0604020202020204" pitchFamily="34" charset="0"/>
              <a:buChar char="•"/>
            </a:pPr>
            <a:r>
              <a:rPr lang="en-US" sz="3200" b="1" dirty="0">
                <a:solidFill>
                  <a:schemeClr val="bg1"/>
                </a:solidFill>
              </a:rPr>
              <a:t>Rule of 85 </a:t>
            </a:r>
            <a:r>
              <a:rPr lang="en-US" sz="3200" dirty="0">
                <a:solidFill>
                  <a:schemeClr val="bg1"/>
                </a:solidFill>
              </a:rPr>
              <a:t>– attendance NOT required but absences affect member’s Perfect Attendance Record</a:t>
            </a:r>
          </a:p>
        </p:txBody>
      </p:sp>
    </p:spTree>
    <p:extLst>
      <p:ext uri="{BB962C8B-B14F-4D97-AF65-F5344CB8AC3E}">
        <p14:creationId xmlns:p14="http://schemas.microsoft.com/office/powerpoint/2010/main" val="4251472314"/>
      </p:ext>
    </p:extLst>
  </p:cSld>
  <p:clrMapOvr>
    <a:masterClrMapping/>
  </p:clrMapOvr>
  <p:transition spd="slow">
    <p:zoom/>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E37601-9577-974C-A416-2D0FDDD8E127}"/>
              </a:ext>
            </a:extLst>
          </p:cNvPr>
          <p:cNvSpPr txBox="1"/>
          <p:nvPr/>
        </p:nvSpPr>
        <p:spPr>
          <a:xfrm flipH="1">
            <a:off x="45719" y="228600"/>
            <a:ext cx="9098281" cy="769441"/>
          </a:xfrm>
          <a:prstGeom prst="rect">
            <a:avLst/>
          </a:prstGeom>
          <a:solidFill>
            <a:srgbClr val="00397B"/>
          </a:solidFill>
        </p:spPr>
        <p:txBody>
          <a:bodyPr wrap="square" rtlCol="0">
            <a:spAutoFit/>
          </a:bodyPr>
          <a:lstStyle/>
          <a:p>
            <a:pPr algn="ctr"/>
            <a:r>
              <a:rPr lang="en-US" sz="4400" dirty="0">
                <a:solidFill>
                  <a:srgbClr val="FFCA4D"/>
                </a:solidFill>
                <a:latin typeface="Arial" panose="020B0604020202020204" pitchFamily="34" charset="0"/>
                <a:cs typeface="Arial" panose="020B0604020202020204" pitchFamily="34" charset="0"/>
              </a:rPr>
              <a:t>Attendance Member Types</a:t>
            </a:r>
          </a:p>
        </p:txBody>
      </p:sp>
      <p:sp>
        <p:nvSpPr>
          <p:cNvPr id="2" name="TextBox 1">
            <a:extLst>
              <a:ext uri="{FF2B5EF4-FFF2-40B4-BE49-F238E27FC236}">
                <a16:creationId xmlns:a16="http://schemas.microsoft.com/office/drawing/2014/main" id="{DD6E8C60-A453-C54B-BF15-C7E848F35EEE}"/>
              </a:ext>
            </a:extLst>
          </p:cNvPr>
          <p:cNvSpPr txBox="1"/>
          <p:nvPr/>
        </p:nvSpPr>
        <p:spPr>
          <a:xfrm>
            <a:off x="365759" y="1524000"/>
            <a:ext cx="8458200" cy="4433073"/>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sz="3200" b="1" dirty="0">
                <a:solidFill>
                  <a:schemeClr val="bg1"/>
                </a:solidFill>
              </a:rPr>
              <a:t>Leave of Absence </a:t>
            </a:r>
            <a:r>
              <a:rPr lang="en-US" sz="3200" dirty="0">
                <a:solidFill>
                  <a:schemeClr val="bg1"/>
                </a:solidFill>
              </a:rPr>
              <a:t>– attendance excused but must be included in club’s attendance calculations and affects Perfect Attendance Record for the member</a:t>
            </a:r>
          </a:p>
          <a:p>
            <a:pPr marL="457200" indent="-457200">
              <a:lnSpc>
                <a:spcPct val="150000"/>
              </a:lnSpc>
              <a:buFont typeface="Arial" panose="020B0604020202020204" pitchFamily="34" charset="0"/>
              <a:buChar char="•"/>
            </a:pPr>
            <a:r>
              <a:rPr lang="en-US" sz="3200" b="1" dirty="0">
                <a:solidFill>
                  <a:schemeClr val="bg1"/>
                </a:solidFill>
              </a:rPr>
              <a:t>Honorary</a:t>
            </a:r>
            <a:r>
              <a:rPr lang="en-US" sz="3200" dirty="0">
                <a:solidFill>
                  <a:schemeClr val="bg1"/>
                </a:solidFill>
              </a:rPr>
              <a:t> – attendance not required and NOT included in club’s attendance </a:t>
            </a:r>
          </a:p>
        </p:txBody>
      </p:sp>
    </p:spTree>
    <p:extLst>
      <p:ext uri="{BB962C8B-B14F-4D97-AF65-F5344CB8AC3E}">
        <p14:creationId xmlns:p14="http://schemas.microsoft.com/office/powerpoint/2010/main" val="2240192815"/>
      </p:ext>
    </p:extLst>
  </p:cSld>
  <p:clrMapOvr>
    <a:masterClrMapping/>
  </p:clrMapOvr>
  <p:transition spd="slow">
    <p:zoom/>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E37601-9577-974C-A416-2D0FDDD8E127}"/>
              </a:ext>
            </a:extLst>
          </p:cNvPr>
          <p:cNvSpPr txBox="1"/>
          <p:nvPr/>
        </p:nvSpPr>
        <p:spPr>
          <a:xfrm flipH="1">
            <a:off x="22859" y="228600"/>
            <a:ext cx="9098281" cy="769441"/>
          </a:xfrm>
          <a:prstGeom prst="rect">
            <a:avLst/>
          </a:prstGeom>
          <a:solidFill>
            <a:srgbClr val="00397B"/>
          </a:solidFill>
        </p:spPr>
        <p:txBody>
          <a:bodyPr wrap="square" rtlCol="0">
            <a:spAutoFit/>
          </a:bodyPr>
          <a:lstStyle/>
          <a:p>
            <a:pPr algn="ctr"/>
            <a:r>
              <a:rPr lang="en-US" sz="4400" dirty="0">
                <a:solidFill>
                  <a:srgbClr val="FFCA4D"/>
                </a:solidFill>
                <a:latin typeface="Arial" panose="020B0604020202020204" pitchFamily="34" charset="0"/>
                <a:cs typeface="Arial" panose="020B0604020202020204" pitchFamily="34" charset="0"/>
              </a:rPr>
              <a:t>Attendance Rule of 85</a:t>
            </a:r>
          </a:p>
        </p:txBody>
      </p:sp>
      <p:sp>
        <p:nvSpPr>
          <p:cNvPr id="4" name="TextBox 3">
            <a:extLst>
              <a:ext uri="{FF2B5EF4-FFF2-40B4-BE49-F238E27FC236}">
                <a16:creationId xmlns:a16="http://schemas.microsoft.com/office/drawing/2014/main" id="{840166BD-A5C4-B14A-9373-5E853E5666F8}"/>
              </a:ext>
            </a:extLst>
          </p:cNvPr>
          <p:cNvSpPr txBox="1"/>
          <p:nvPr/>
        </p:nvSpPr>
        <p:spPr>
          <a:xfrm>
            <a:off x="304800" y="2133600"/>
            <a:ext cx="8382000" cy="2955746"/>
          </a:xfrm>
          <a:prstGeom prst="rect">
            <a:avLst/>
          </a:prstGeom>
          <a:noFill/>
        </p:spPr>
        <p:txBody>
          <a:bodyPr wrap="square" rtlCol="0">
            <a:spAutoFit/>
          </a:bodyPr>
          <a:lstStyle/>
          <a:p>
            <a:pPr eaLnBrk="1" hangingPunct="1">
              <a:lnSpc>
                <a:spcPct val="150000"/>
              </a:lnSpc>
            </a:pPr>
            <a:r>
              <a:rPr lang="en-US" sz="3200" dirty="0">
                <a:solidFill>
                  <a:schemeClr val="bg1"/>
                </a:solidFill>
              </a:rPr>
              <a:t>Rule of 85 – From Club Secretary’s Manual:  </a:t>
            </a:r>
          </a:p>
          <a:p>
            <a:pPr lvl="1" eaLnBrk="1" hangingPunct="1">
              <a:lnSpc>
                <a:spcPct val="150000"/>
              </a:lnSpc>
            </a:pPr>
            <a:r>
              <a:rPr lang="en-US" sz="3200" dirty="0">
                <a:solidFill>
                  <a:schemeClr val="bg1"/>
                </a:solidFill>
              </a:rPr>
              <a:t>“count them as present if they attend a club meeting but do not count them as absent if they do not attend”</a:t>
            </a:r>
          </a:p>
        </p:txBody>
      </p:sp>
    </p:spTree>
    <p:extLst>
      <p:ext uri="{BB962C8B-B14F-4D97-AF65-F5344CB8AC3E}">
        <p14:creationId xmlns:p14="http://schemas.microsoft.com/office/powerpoint/2010/main" val="1393560211"/>
      </p:ext>
    </p:extLst>
  </p:cSld>
  <p:clrMapOvr>
    <a:masterClrMapping/>
  </p:clrMapOvr>
  <p:transition spd="slow">
    <p:zoom/>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E37601-9577-974C-A416-2D0FDDD8E127}"/>
              </a:ext>
            </a:extLst>
          </p:cNvPr>
          <p:cNvSpPr txBox="1"/>
          <p:nvPr/>
        </p:nvSpPr>
        <p:spPr>
          <a:xfrm flipH="1">
            <a:off x="22859" y="228600"/>
            <a:ext cx="9098281" cy="769441"/>
          </a:xfrm>
          <a:prstGeom prst="rect">
            <a:avLst/>
          </a:prstGeom>
          <a:solidFill>
            <a:srgbClr val="00397B"/>
          </a:solidFill>
        </p:spPr>
        <p:txBody>
          <a:bodyPr wrap="square" rtlCol="0">
            <a:spAutoFit/>
          </a:bodyPr>
          <a:lstStyle/>
          <a:p>
            <a:pPr algn="ctr"/>
            <a:r>
              <a:rPr lang="en-US" sz="4400" dirty="0">
                <a:solidFill>
                  <a:srgbClr val="FFCA4D"/>
                </a:solidFill>
                <a:latin typeface="Arial" panose="020B0604020202020204" pitchFamily="34" charset="0"/>
                <a:cs typeface="Arial" panose="020B0604020202020204" pitchFamily="34" charset="0"/>
              </a:rPr>
              <a:t>Attendance Rule of 85</a:t>
            </a:r>
          </a:p>
        </p:txBody>
      </p:sp>
      <p:sp>
        <p:nvSpPr>
          <p:cNvPr id="4" name="TextBox 3">
            <a:extLst>
              <a:ext uri="{FF2B5EF4-FFF2-40B4-BE49-F238E27FC236}">
                <a16:creationId xmlns:a16="http://schemas.microsoft.com/office/drawing/2014/main" id="{840166BD-A5C4-B14A-9373-5E853E5666F8}"/>
              </a:ext>
            </a:extLst>
          </p:cNvPr>
          <p:cNvSpPr txBox="1"/>
          <p:nvPr/>
        </p:nvSpPr>
        <p:spPr>
          <a:xfrm>
            <a:off x="304800" y="1524000"/>
            <a:ext cx="8382000" cy="5016758"/>
          </a:xfrm>
          <a:prstGeom prst="rect">
            <a:avLst/>
          </a:prstGeom>
          <a:noFill/>
        </p:spPr>
        <p:txBody>
          <a:bodyPr wrap="square" rtlCol="0">
            <a:spAutoFit/>
          </a:bodyPr>
          <a:lstStyle/>
          <a:p>
            <a:pPr>
              <a:lnSpc>
                <a:spcPct val="150000"/>
              </a:lnSpc>
            </a:pPr>
            <a:r>
              <a:rPr lang="en-US" sz="3200" dirty="0">
                <a:solidFill>
                  <a:schemeClr val="bg1"/>
                </a:solidFill>
              </a:rPr>
              <a:t>Prerequisites for </a:t>
            </a:r>
            <a:r>
              <a:rPr lang="en-US" sz="3200" b="1" dirty="0">
                <a:solidFill>
                  <a:schemeClr val="bg1"/>
                </a:solidFill>
              </a:rPr>
              <a:t>Rule of 85 Eligibility:</a:t>
            </a:r>
          </a:p>
          <a:p>
            <a:pPr marL="457200" indent="-457200">
              <a:lnSpc>
                <a:spcPct val="150000"/>
              </a:lnSpc>
              <a:buFont typeface="Arial" panose="020B0604020202020204" pitchFamily="34" charset="0"/>
              <a:buChar char="•"/>
            </a:pPr>
            <a:r>
              <a:rPr lang="en-US" sz="3200" dirty="0">
                <a:solidFill>
                  <a:schemeClr val="bg1"/>
                </a:solidFill>
              </a:rPr>
              <a:t>Must be an Active Member</a:t>
            </a:r>
          </a:p>
          <a:p>
            <a:pPr marL="457200" indent="-457200">
              <a:lnSpc>
                <a:spcPct val="150000"/>
              </a:lnSpc>
              <a:buFont typeface="Arial" panose="020B0604020202020204" pitchFamily="34" charset="0"/>
              <a:buChar char="•"/>
            </a:pPr>
            <a:r>
              <a:rPr lang="en-US" sz="3200" dirty="0">
                <a:solidFill>
                  <a:schemeClr val="bg1"/>
                </a:solidFill>
              </a:rPr>
              <a:t>Must have been a Rotarian for minimum of 20 years</a:t>
            </a:r>
          </a:p>
          <a:p>
            <a:pPr marL="457200" indent="-457200">
              <a:lnSpc>
                <a:spcPct val="150000"/>
              </a:lnSpc>
              <a:buFont typeface="Arial" panose="020B0604020202020204" pitchFamily="34" charset="0"/>
              <a:buChar char="•"/>
            </a:pPr>
            <a:r>
              <a:rPr lang="en-US" sz="3200" dirty="0">
                <a:solidFill>
                  <a:schemeClr val="bg1"/>
                </a:solidFill>
              </a:rPr>
              <a:t>Member’s age plus number of years in Rotary must equal or exceed 85</a:t>
            </a:r>
          </a:p>
          <a:p>
            <a:endParaRPr lang="en-US" sz="3200" dirty="0">
              <a:solidFill>
                <a:schemeClr val="bg1"/>
              </a:solidFill>
            </a:endParaRPr>
          </a:p>
        </p:txBody>
      </p:sp>
    </p:spTree>
    <p:extLst>
      <p:ext uri="{BB962C8B-B14F-4D97-AF65-F5344CB8AC3E}">
        <p14:creationId xmlns:p14="http://schemas.microsoft.com/office/powerpoint/2010/main" val="2709165554"/>
      </p:ext>
    </p:extLst>
  </p:cSld>
  <p:clrMapOvr>
    <a:masterClrMapping/>
  </p:clrMapOvr>
  <p:transition spd="slow">
    <p:zoom/>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E37601-9577-974C-A416-2D0FDDD8E127}"/>
              </a:ext>
            </a:extLst>
          </p:cNvPr>
          <p:cNvSpPr txBox="1"/>
          <p:nvPr/>
        </p:nvSpPr>
        <p:spPr>
          <a:xfrm flipH="1">
            <a:off x="22859" y="228600"/>
            <a:ext cx="9098281" cy="769441"/>
          </a:xfrm>
          <a:prstGeom prst="rect">
            <a:avLst/>
          </a:prstGeom>
          <a:solidFill>
            <a:srgbClr val="00397B"/>
          </a:solidFill>
        </p:spPr>
        <p:txBody>
          <a:bodyPr wrap="square" rtlCol="0">
            <a:spAutoFit/>
          </a:bodyPr>
          <a:lstStyle/>
          <a:p>
            <a:pPr algn="ctr"/>
            <a:r>
              <a:rPr lang="en-US" sz="4400" dirty="0">
                <a:solidFill>
                  <a:srgbClr val="FFCA4D"/>
                </a:solidFill>
                <a:latin typeface="Arial" panose="020B0604020202020204" pitchFamily="34" charset="0"/>
                <a:cs typeface="Arial" panose="020B0604020202020204" pitchFamily="34" charset="0"/>
              </a:rPr>
              <a:t>Attendance Rule of 85</a:t>
            </a:r>
          </a:p>
        </p:txBody>
      </p:sp>
      <p:sp>
        <p:nvSpPr>
          <p:cNvPr id="4" name="TextBox 3">
            <a:extLst>
              <a:ext uri="{FF2B5EF4-FFF2-40B4-BE49-F238E27FC236}">
                <a16:creationId xmlns:a16="http://schemas.microsoft.com/office/drawing/2014/main" id="{840166BD-A5C4-B14A-9373-5E853E5666F8}"/>
              </a:ext>
            </a:extLst>
          </p:cNvPr>
          <p:cNvSpPr txBox="1"/>
          <p:nvPr/>
        </p:nvSpPr>
        <p:spPr>
          <a:xfrm>
            <a:off x="380999" y="2057400"/>
            <a:ext cx="8382000" cy="3539430"/>
          </a:xfrm>
          <a:prstGeom prst="rect">
            <a:avLst/>
          </a:prstGeom>
          <a:noFill/>
        </p:spPr>
        <p:txBody>
          <a:bodyPr wrap="square" rtlCol="0">
            <a:spAutoFit/>
          </a:bodyPr>
          <a:lstStyle/>
          <a:p>
            <a:pPr>
              <a:lnSpc>
                <a:spcPct val="150000"/>
              </a:lnSpc>
            </a:pPr>
            <a:r>
              <a:rPr lang="en-US" sz="3200" dirty="0">
                <a:solidFill>
                  <a:schemeClr val="bg1"/>
                </a:solidFill>
              </a:rPr>
              <a:t>Once the Rule of 85 prerequisites are met,  the member must submit, in writing, a request to be considered an Active - Rule of 85 member.</a:t>
            </a:r>
          </a:p>
          <a:p>
            <a:endParaRPr lang="en-US" sz="3200" dirty="0">
              <a:solidFill>
                <a:schemeClr val="bg1"/>
              </a:solidFill>
            </a:endParaRPr>
          </a:p>
        </p:txBody>
      </p:sp>
    </p:spTree>
    <p:extLst>
      <p:ext uri="{BB962C8B-B14F-4D97-AF65-F5344CB8AC3E}">
        <p14:creationId xmlns:p14="http://schemas.microsoft.com/office/powerpoint/2010/main" val="1073196759"/>
      </p:ext>
    </p:extLst>
  </p:cSld>
  <p:clrMapOvr>
    <a:masterClrMapping/>
  </p:clrMapOvr>
  <p:transition spd="slow">
    <p:zoom/>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E37601-9577-974C-A416-2D0FDDD8E127}"/>
              </a:ext>
            </a:extLst>
          </p:cNvPr>
          <p:cNvSpPr txBox="1"/>
          <p:nvPr/>
        </p:nvSpPr>
        <p:spPr>
          <a:xfrm flipH="1">
            <a:off x="22859" y="228600"/>
            <a:ext cx="9098281" cy="769441"/>
          </a:xfrm>
          <a:prstGeom prst="rect">
            <a:avLst/>
          </a:prstGeom>
          <a:solidFill>
            <a:srgbClr val="00397B"/>
          </a:solidFill>
        </p:spPr>
        <p:txBody>
          <a:bodyPr wrap="square" rtlCol="0">
            <a:spAutoFit/>
          </a:bodyPr>
          <a:lstStyle/>
          <a:p>
            <a:pPr algn="ctr"/>
            <a:r>
              <a:rPr lang="en-US" sz="4400" dirty="0">
                <a:solidFill>
                  <a:srgbClr val="FFCA4D"/>
                </a:solidFill>
                <a:latin typeface="Arial" panose="020B0604020202020204" pitchFamily="34" charset="0"/>
                <a:cs typeface="Arial" panose="020B0604020202020204" pitchFamily="34" charset="0"/>
              </a:rPr>
              <a:t>Attendance Rule of 85</a:t>
            </a:r>
          </a:p>
        </p:txBody>
      </p:sp>
      <p:sp>
        <p:nvSpPr>
          <p:cNvPr id="4" name="TextBox 3">
            <a:extLst>
              <a:ext uri="{FF2B5EF4-FFF2-40B4-BE49-F238E27FC236}">
                <a16:creationId xmlns:a16="http://schemas.microsoft.com/office/drawing/2014/main" id="{840166BD-A5C4-B14A-9373-5E853E5666F8}"/>
              </a:ext>
            </a:extLst>
          </p:cNvPr>
          <p:cNvSpPr txBox="1"/>
          <p:nvPr/>
        </p:nvSpPr>
        <p:spPr>
          <a:xfrm>
            <a:off x="416014" y="1295400"/>
            <a:ext cx="8686799" cy="5171737"/>
          </a:xfrm>
          <a:prstGeom prst="rect">
            <a:avLst/>
          </a:prstGeom>
          <a:noFill/>
        </p:spPr>
        <p:txBody>
          <a:bodyPr wrap="square" rtlCol="0">
            <a:spAutoFit/>
          </a:bodyPr>
          <a:lstStyle/>
          <a:p>
            <a:pPr>
              <a:lnSpc>
                <a:spcPct val="150000"/>
              </a:lnSpc>
            </a:pPr>
            <a:r>
              <a:rPr lang="en-US" sz="3200" dirty="0" err="1">
                <a:solidFill>
                  <a:schemeClr val="bg1"/>
                </a:solidFill>
              </a:rPr>
              <a:t>DACdb</a:t>
            </a:r>
            <a:r>
              <a:rPr lang="en-US" sz="3200" dirty="0">
                <a:solidFill>
                  <a:schemeClr val="bg1"/>
                </a:solidFill>
              </a:rPr>
              <a:t> offers a report to identify club members</a:t>
            </a:r>
          </a:p>
          <a:p>
            <a:pPr>
              <a:lnSpc>
                <a:spcPct val="150000"/>
              </a:lnSpc>
            </a:pPr>
            <a:r>
              <a:rPr lang="en-US" sz="3200" dirty="0">
                <a:solidFill>
                  <a:schemeClr val="bg1"/>
                </a:solidFill>
              </a:rPr>
              <a:t>eligible for Rule of 85:</a:t>
            </a:r>
          </a:p>
          <a:p>
            <a:pPr marL="457200" indent="-457200">
              <a:lnSpc>
                <a:spcPct val="150000"/>
              </a:lnSpc>
              <a:buFont typeface="Arial" panose="020B0604020202020204" pitchFamily="34" charset="0"/>
              <a:buChar char="•"/>
            </a:pPr>
            <a:r>
              <a:rPr lang="en-US" sz="3200" dirty="0">
                <a:solidFill>
                  <a:schemeClr val="bg1"/>
                </a:solidFill>
              </a:rPr>
              <a:t>Log into </a:t>
            </a:r>
            <a:r>
              <a:rPr lang="en-US" sz="3200" b="1" dirty="0" err="1">
                <a:solidFill>
                  <a:schemeClr val="bg1"/>
                </a:solidFill>
              </a:rPr>
              <a:t>DACdb</a:t>
            </a:r>
            <a:endParaRPr lang="en-US" sz="3200" b="1" dirty="0">
              <a:solidFill>
                <a:schemeClr val="bg1"/>
              </a:solidFill>
            </a:endParaRPr>
          </a:p>
          <a:p>
            <a:pPr marL="457200" indent="-457200">
              <a:lnSpc>
                <a:spcPct val="150000"/>
              </a:lnSpc>
              <a:buFont typeface="Arial" panose="020B0604020202020204" pitchFamily="34" charset="0"/>
              <a:buChar char="•"/>
            </a:pPr>
            <a:r>
              <a:rPr lang="en-US" sz="3200" dirty="0">
                <a:solidFill>
                  <a:schemeClr val="bg1"/>
                </a:solidFill>
              </a:rPr>
              <a:t>Click on </a:t>
            </a:r>
            <a:r>
              <a:rPr lang="en-US" sz="3200" b="1" dirty="0">
                <a:solidFill>
                  <a:schemeClr val="bg1"/>
                </a:solidFill>
              </a:rPr>
              <a:t>My CLUB</a:t>
            </a:r>
          </a:p>
          <a:p>
            <a:pPr marL="457200" indent="-457200">
              <a:lnSpc>
                <a:spcPct val="150000"/>
              </a:lnSpc>
              <a:buFont typeface="Arial" panose="020B0604020202020204" pitchFamily="34" charset="0"/>
              <a:buChar char="•"/>
            </a:pPr>
            <a:r>
              <a:rPr lang="en-US" sz="3200" dirty="0">
                <a:solidFill>
                  <a:schemeClr val="bg1"/>
                </a:solidFill>
              </a:rPr>
              <a:t>Click on </a:t>
            </a:r>
            <a:r>
              <a:rPr lang="en-US" sz="3200" b="1" dirty="0">
                <a:solidFill>
                  <a:schemeClr val="bg1"/>
                </a:solidFill>
              </a:rPr>
              <a:t>Reports</a:t>
            </a:r>
            <a:r>
              <a:rPr lang="en-US" sz="3200" dirty="0">
                <a:solidFill>
                  <a:schemeClr val="bg1"/>
                </a:solidFill>
              </a:rPr>
              <a:t> Icon</a:t>
            </a:r>
          </a:p>
          <a:p>
            <a:pPr marL="457200" indent="-457200">
              <a:lnSpc>
                <a:spcPct val="150000"/>
              </a:lnSpc>
              <a:buFont typeface="Arial" panose="020B0604020202020204" pitchFamily="34" charset="0"/>
              <a:buChar char="•"/>
            </a:pPr>
            <a:r>
              <a:rPr lang="en-US" sz="3200" dirty="0">
                <a:solidFill>
                  <a:schemeClr val="bg1"/>
                </a:solidFill>
              </a:rPr>
              <a:t>Scroll down to Report </a:t>
            </a:r>
            <a:r>
              <a:rPr lang="en-US" sz="3200" b="1" dirty="0">
                <a:solidFill>
                  <a:schemeClr val="bg1"/>
                </a:solidFill>
              </a:rPr>
              <a:t>#15.30 Rule of 85 Eligibility Report</a:t>
            </a:r>
          </a:p>
        </p:txBody>
      </p:sp>
    </p:spTree>
    <p:extLst>
      <p:ext uri="{BB962C8B-B14F-4D97-AF65-F5344CB8AC3E}">
        <p14:creationId xmlns:p14="http://schemas.microsoft.com/office/powerpoint/2010/main" val="1343978810"/>
      </p:ext>
    </p:extLst>
  </p:cSld>
  <p:clrMapOvr>
    <a:masterClrMapping/>
  </p:clrMapOvr>
  <p:transition spd="slow">
    <p:zoom/>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E37601-9577-974C-A416-2D0FDDD8E127}"/>
              </a:ext>
            </a:extLst>
          </p:cNvPr>
          <p:cNvSpPr txBox="1"/>
          <p:nvPr/>
        </p:nvSpPr>
        <p:spPr>
          <a:xfrm flipH="1">
            <a:off x="22859" y="228600"/>
            <a:ext cx="9098281" cy="769441"/>
          </a:xfrm>
          <a:prstGeom prst="rect">
            <a:avLst/>
          </a:prstGeom>
          <a:solidFill>
            <a:srgbClr val="00397B"/>
          </a:solidFill>
        </p:spPr>
        <p:txBody>
          <a:bodyPr wrap="square" rtlCol="0">
            <a:spAutoFit/>
          </a:bodyPr>
          <a:lstStyle/>
          <a:p>
            <a:pPr algn="ctr"/>
            <a:r>
              <a:rPr lang="en-US" sz="4400" dirty="0">
                <a:solidFill>
                  <a:srgbClr val="FFCA4D"/>
                </a:solidFill>
                <a:latin typeface="Arial" panose="020B0604020202020204" pitchFamily="34" charset="0"/>
                <a:cs typeface="Arial" panose="020B0604020202020204" pitchFamily="34" charset="0"/>
              </a:rPr>
              <a:t>Attendance Make-Ups</a:t>
            </a:r>
          </a:p>
        </p:txBody>
      </p:sp>
      <p:sp>
        <p:nvSpPr>
          <p:cNvPr id="4" name="TextBox 3">
            <a:extLst>
              <a:ext uri="{FF2B5EF4-FFF2-40B4-BE49-F238E27FC236}">
                <a16:creationId xmlns:a16="http://schemas.microsoft.com/office/drawing/2014/main" id="{840166BD-A5C4-B14A-9373-5E853E5666F8}"/>
              </a:ext>
            </a:extLst>
          </p:cNvPr>
          <p:cNvSpPr txBox="1"/>
          <p:nvPr/>
        </p:nvSpPr>
        <p:spPr>
          <a:xfrm>
            <a:off x="432413" y="1447800"/>
            <a:ext cx="8330588" cy="4433073"/>
          </a:xfrm>
          <a:prstGeom prst="rect">
            <a:avLst/>
          </a:prstGeom>
          <a:noFill/>
        </p:spPr>
        <p:txBody>
          <a:bodyPr wrap="square" rtlCol="0">
            <a:spAutoFit/>
          </a:bodyPr>
          <a:lstStyle/>
          <a:p>
            <a:pPr>
              <a:lnSpc>
                <a:spcPct val="150000"/>
              </a:lnSpc>
            </a:pPr>
            <a:r>
              <a:rPr lang="en-US" sz="3200" dirty="0">
                <a:solidFill>
                  <a:schemeClr val="bg1"/>
                </a:solidFill>
              </a:rPr>
              <a:t>An Attendance Make-Up counts as if the member was present at a meeting.</a:t>
            </a:r>
          </a:p>
          <a:p>
            <a:pPr>
              <a:lnSpc>
                <a:spcPct val="150000"/>
              </a:lnSpc>
            </a:pPr>
            <a:endParaRPr lang="en-US" sz="3200" dirty="0">
              <a:solidFill>
                <a:schemeClr val="bg1"/>
              </a:solidFill>
            </a:endParaRPr>
          </a:p>
          <a:p>
            <a:pPr>
              <a:lnSpc>
                <a:spcPct val="150000"/>
              </a:lnSpc>
            </a:pPr>
            <a:r>
              <a:rPr lang="en-US" sz="3200" dirty="0">
                <a:solidFill>
                  <a:schemeClr val="bg1"/>
                </a:solidFill>
              </a:rPr>
              <a:t>The Make-Up activity must occur within 14 days (before or after) the missed meeting to which it is applied.</a:t>
            </a:r>
          </a:p>
        </p:txBody>
      </p:sp>
    </p:spTree>
    <p:extLst>
      <p:ext uri="{BB962C8B-B14F-4D97-AF65-F5344CB8AC3E}">
        <p14:creationId xmlns:p14="http://schemas.microsoft.com/office/powerpoint/2010/main" val="2927983329"/>
      </p:ext>
    </p:extLst>
  </p:cSld>
  <p:clrMapOvr>
    <a:masterClrMapping/>
  </p:clrMapOvr>
  <p:transition spd="slow">
    <p:zoom/>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E37601-9577-974C-A416-2D0FDDD8E127}"/>
              </a:ext>
            </a:extLst>
          </p:cNvPr>
          <p:cNvSpPr txBox="1"/>
          <p:nvPr/>
        </p:nvSpPr>
        <p:spPr>
          <a:xfrm flipH="1">
            <a:off x="22859" y="228600"/>
            <a:ext cx="9098281" cy="769441"/>
          </a:xfrm>
          <a:prstGeom prst="rect">
            <a:avLst/>
          </a:prstGeom>
          <a:solidFill>
            <a:srgbClr val="00397B"/>
          </a:solidFill>
        </p:spPr>
        <p:txBody>
          <a:bodyPr wrap="square" rtlCol="0">
            <a:spAutoFit/>
          </a:bodyPr>
          <a:lstStyle/>
          <a:p>
            <a:pPr algn="ctr"/>
            <a:r>
              <a:rPr lang="en-US" sz="4400" dirty="0">
                <a:solidFill>
                  <a:srgbClr val="FFCA4D"/>
                </a:solidFill>
                <a:latin typeface="Arial" panose="020B0604020202020204" pitchFamily="34" charset="0"/>
                <a:cs typeface="Arial" panose="020B0604020202020204" pitchFamily="34" charset="0"/>
              </a:rPr>
              <a:t>Attendance Make-Ups</a:t>
            </a:r>
          </a:p>
        </p:txBody>
      </p:sp>
      <p:sp>
        <p:nvSpPr>
          <p:cNvPr id="4" name="TextBox 3">
            <a:extLst>
              <a:ext uri="{FF2B5EF4-FFF2-40B4-BE49-F238E27FC236}">
                <a16:creationId xmlns:a16="http://schemas.microsoft.com/office/drawing/2014/main" id="{840166BD-A5C4-B14A-9373-5E853E5666F8}"/>
              </a:ext>
            </a:extLst>
          </p:cNvPr>
          <p:cNvSpPr txBox="1"/>
          <p:nvPr/>
        </p:nvSpPr>
        <p:spPr>
          <a:xfrm>
            <a:off x="406705" y="1524000"/>
            <a:ext cx="8330588" cy="5171737"/>
          </a:xfrm>
          <a:prstGeom prst="rect">
            <a:avLst/>
          </a:prstGeom>
          <a:noFill/>
        </p:spPr>
        <p:txBody>
          <a:bodyPr wrap="square" rtlCol="0">
            <a:spAutoFit/>
          </a:bodyPr>
          <a:lstStyle/>
          <a:p>
            <a:r>
              <a:rPr lang="en-US" sz="3200" dirty="0">
                <a:solidFill>
                  <a:schemeClr val="bg1"/>
                </a:solidFill>
              </a:rPr>
              <a:t>Activities that qualify as Meeting Make-Ups:</a:t>
            </a:r>
          </a:p>
          <a:p>
            <a:pPr marL="457200" indent="-457200">
              <a:buFont typeface="Arial" panose="020B0604020202020204" pitchFamily="34" charset="0"/>
              <a:buChar char="•"/>
            </a:pPr>
            <a:r>
              <a:rPr lang="en-US" sz="3200" dirty="0">
                <a:solidFill>
                  <a:schemeClr val="bg1"/>
                </a:solidFill>
              </a:rPr>
              <a:t>Visit another club’s meeting</a:t>
            </a:r>
          </a:p>
          <a:p>
            <a:pPr marL="457200" indent="-457200">
              <a:buFont typeface="Arial" panose="020B0604020202020204" pitchFamily="34" charset="0"/>
              <a:buChar char="•"/>
            </a:pPr>
            <a:r>
              <a:rPr lang="en-US" sz="3200" dirty="0">
                <a:solidFill>
                  <a:schemeClr val="bg1"/>
                </a:solidFill>
              </a:rPr>
              <a:t>Attend an online club meeting (E-Club)</a:t>
            </a:r>
          </a:p>
          <a:p>
            <a:pPr marL="457200" indent="-457200">
              <a:buFont typeface="Arial" panose="020B0604020202020204" pitchFamily="34" charset="0"/>
              <a:buChar char="•"/>
            </a:pPr>
            <a:r>
              <a:rPr lang="en-US" sz="3200" dirty="0">
                <a:solidFill>
                  <a:schemeClr val="bg1"/>
                </a:solidFill>
              </a:rPr>
              <a:t>View another club meeting online</a:t>
            </a:r>
          </a:p>
          <a:p>
            <a:pPr marL="457200" indent="-457200">
              <a:buFont typeface="Arial" panose="020B0604020202020204" pitchFamily="34" charset="0"/>
              <a:buChar char="•"/>
            </a:pPr>
            <a:r>
              <a:rPr lang="en-US" sz="3200" dirty="0">
                <a:solidFill>
                  <a:schemeClr val="bg1"/>
                </a:solidFill>
              </a:rPr>
              <a:t>Attend a club board or committee meeting (1 </a:t>
            </a:r>
            <a:r>
              <a:rPr lang="en-US" sz="3200" dirty="0" err="1">
                <a:solidFill>
                  <a:schemeClr val="bg1"/>
                </a:solidFill>
              </a:rPr>
              <a:t>hr</a:t>
            </a:r>
            <a:r>
              <a:rPr lang="en-US" sz="3200" dirty="0">
                <a:solidFill>
                  <a:schemeClr val="bg1"/>
                </a:solidFill>
              </a:rPr>
              <a:t> minimum)</a:t>
            </a:r>
          </a:p>
          <a:p>
            <a:pPr marL="457200" indent="-457200">
              <a:buFont typeface="Arial" panose="020B0604020202020204" pitchFamily="34" charset="0"/>
              <a:buChar char="•"/>
            </a:pPr>
            <a:r>
              <a:rPr lang="en-US" sz="3200" dirty="0">
                <a:solidFill>
                  <a:schemeClr val="bg1"/>
                </a:solidFill>
              </a:rPr>
              <a:t>Attend a District or RI event</a:t>
            </a:r>
          </a:p>
          <a:p>
            <a:pPr marL="457200" indent="-457200">
              <a:buFont typeface="Arial" panose="020B0604020202020204" pitchFamily="34" charset="0"/>
              <a:buChar char="•"/>
            </a:pPr>
            <a:r>
              <a:rPr lang="en-US" sz="3200" dirty="0">
                <a:solidFill>
                  <a:schemeClr val="bg1"/>
                </a:solidFill>
              </a:rPr>
              <a:t>Participate in a Rotary Service Project (1 </a:t>
            </a:r>
            <a:r>
              <a:rPr lang="en-US" sz="3200" dirty="0" err="1">
                <a:solidFill>
                  <a:schemeClr val="bg1"/>
                </a:solidFill>
              </a:rPr>
              <a:t>hr</a:t>
            </a:r>
            <a:r>
              <a:rPr lang="en-US" sz="3200" dirty="0">
                <a:solidFill>
                  <a:schemeClr val="bg1"/>
                </a:solidFill>
              </a:rPr>
              <a:t> minimum)</a:t>
            </a:r>
          </a:p>
          <a:p>
            <a:pPr marL="457200" indent="-457200">
              <a:lnSpc>
                <a:spcPct val="150000"/>
              </a:lnSpc>
              <a:buFont typeface="Arial" panose="020B0604020202020204" pitchFamily="34" charset="0"/>
              <a:buChar char="•"/>
            </a:pPr>
            <a:endParaRPr lang="en-US" sz="3200" dirty="0">
              <a:solidFill>
                <a:schemeClr val="bg1"/>
              </a:solidFill>
            </a:endParaRPr>
          </a:p>
        </p:txBody>
      </p:sp>
    </p:spTree>
    <p:extLst>
      <p:ext uri="{BB962C8B-B14F-4D97-AF65-F5344CB8AC3E}">
        <p14:creationId xmlns:p14="http://schemas.microsoft.com/office/powerpoint/2010/main" val="3019985844"/>
      </p:ext>
    </p:extLst>
  </p:cSld>
  <p:clrMapOvr>
    <a:masterClrMapping/>
  </p:clrMapOvr>
  <p:transition spd="slow">
    <p:zoom/>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E37601-9577-974C-A416-2D0FDDD8E127}"/>
              </a:ext>
            </a:extLst>
          </p:cNvPr>
          <p:cNvSpPr txBox="1"/>
          <p:nvPr/>
        </p:nvSpPr>
        <p:spPr>
          <a:xfrm flipH="1">
            <a:off x="45719" y="228600"/>
            <a:ext cx="9098281" cy="1446550"/>
          </a:xfrm>
          <a:prstGeom prst="rect">
            <a:avLst/>
          </a:prstGeom>
          <a:solidFill>
            <a:srgbClr val="00397B"/>
          </a:solidFill>
        </p:spPr>
        <p:txBody>
          <a:bodyPr wrap="square" rtlCol="0">
            <a:spAutoFit/>
          </a:bodyPr>
          <a:lstStyle/>
          <a:p>
            <a:pPr algn="ctr"/>
            <a:r>
              <a:rPr lang="en-US" sz="4400" dirty="0">
                <a:solidFill>
                  <a:srgbClr val="FFCA4D"/>
                </a:solidFill>
                <a:latin typeface="Arial" panose="020B0604020202020204" pitchFamily="34" charset="0"/>
                <a:cs typeface="Arial" panose="020B0604020202020204" pitchFamily="34" charset="0"/>
              </a:rPr>
              <a:t>As an Aside:  Locating a Club for a Make-Up Visit</a:t>
            </a:r>
          </a:p>
        </p:txBody>
      </p:sp>
      <p:sp>
        <p:nvSpPr>
          <p:cNvPr id="4" name="TextBox 3">
            <a:extLst>
              <a:ext uri="{FF2B5EF4-FFF2-40B4-BE49-F238E27FC236}">
                <a16:creationId xmlns:a16="http://schemas.microsoft.com/office/drawing/2014/main" id="{C815E367-F968-B14C-9D4B-4DD05A5E4F77}"/>
              </a:ext>
            </a:extLst>
          </p:cNvPr>
          <p:cNvSpPr txBox="1"/>
          <p:nvPr/>
        </p:nvSpPr>
        <p:spPr>
          <a:xfrm>
            <a:off x="381000" y="1905000"/>
            <a:ext cx="8610600" cy="2955746"/>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sz="3200" dirty="0">
                <a:solidFill>
                  <a:schemeClr val="bg1"/>
                </a:solidFill>
              </a:rPr>
              <a:t>Log into </a:t>
            </a:r>
            <a:r>
              <a:rPr lang="en-US" sz="3200" b="1" dirty="0" err="1">
                <a:solidFill>
                  <a:schemeClr val="bg1"/>
                </a:solidFill>
              </a:rPr>
              <a:t>DACdb</a:t>
            </a:r>
            <a:endParaRPr lang="en-US" sz="3200" b="1" dirty="0">
              <a:solidFill>
                <a:schemeClr val="bg1"/>
              </a:solidFill>
            </a:endParaRPr>
          </a:p>
          <a:p>
            <a:pPr marL="457200" indent="-457200">
              <a:lnSpc>
                <a:spcPct val="150000"/>
              </a:lnSpc>
              <a:buFont typeface="Arial" panose="020B0604020202020204" pitchFamily="34" charset="0"/>
              <a:buChar char="•"/>
            </a:pPr>
            <a:r>
              <a:rPr lang="en-US" sz="3200" dirty="0">
                <a:solidFill>
                  <a:schemeClr val="bg1"/>
                </a:solidFill>
              </a:rPr>
              <a:t>Click on </a:t>
            </a:r>
            <a:r>
              <a:rPr lang="en-US" sz="3200" b="1" dirty="0">
                <a:solidFill>
                  <a:schemeClr val="bg1"/>
                </a:solidFill>
              </a:rPr>
              <a:t>DISTRICT</a:t>
            </a:r>
          </a:p>
          <a:p>
            <a:pPr marL="457200" indent="-457200">
              <a:lnSpc>
                <a:spcPct val="150000"/>
              </a:lnSpc>
              <a:buFont typeface="Arial" panose="020B0604020202020204" pitchFamily="34" charset="0"/>
              <a:buChar char="•"/>
            </a:pPr>
            <a:r>
              <a:rPr lang="en-US" sz="3200" dirty="0">
                <a:solidFill>
                  <a:schemeClr val="bg1"/>
                </a:solidFill>
              </a:rPr>
              <a:t>Click on </a:t>
            </a:r>
            <a:r>
              <a:rPr lang="en-US" sz="3200" b="1" dirty="0">
                <a:solidFill>
                  <a:schemeClr val="bg1"/>
                </a:solidFill>
              </a:rPr>
              <a:t>Clubs</a:t>
            </a:r>
            <a:r>
              <a:rPr lang="en-US" sz="3200" dirty="0">
                <a:solidFill>
                  <a:schemeClr val="bg1"/>
                </a:solidFill>
              </a:rPr>
              <a:t> icon</a:t>
            </a:r>
          </a:p>
          <a:p>
            <a:pPr marL="457200" indent="-457200">
              <a:lnSpc>
                <a:spcPct val="150000"/>
              </a:lnSpc>
              <a:buFont typeface="Arial" panose="020B0604020202020204" pitchFamily="34" charset="0"/>
              <a:buChar char="•"/>
            </a:pPr>
            <a:r>
              <a:rPr lang="en-US" sz="3200" dirty="0">
                <a:solidFill>
                  <a:schemeClr val="bg1"/>
                </a:solidFill>
              </a:rPr>
              <a:t>Click on </a:t>
            </a:r>
            <a:r>
              <a:rPr lang="en-US" sz="3200" b="1" dirty="0">
                <a:solidFill>
                  <a:schemeClr val="bg1"/>
                </a:solidFill>
              </a:rPr>
              <a:t>Where Clubs Meet </a:t>
            </a:r>
            <a:r>
              <a:rPr lang="en-US" sz="3200" dirty="0">
                <a:solidFill>
                  <a:schemeClr val="bg1"/>
                </a:solidFill>
              </a:rPr>
              <a:t>in the left panel</a:t>
            </a:r>
          </a:p>
        </p:txBody>
      </p:sp>
      <p:sp>
        <p:nvSpPr>
          <p:cNvPr id="6" name="TextBox 5">
            <a:extLst>
              <a:ext uri="{FF2B5EF4-FFF2-40B4-BE49-F238E27FC236}">
                <a16:creationId xmlns:a16="http://schemas.microsoft.com/office/drawing/2014/main" id="{512900AE-AA0B-A44C-A122-D50CD3ADA29A}"/>
              </a:ext>
            </a:extLst>
          </p:cNvPr>
          <p:cNvSpPr txBox="1"/>
          <p:nvPr/>
        </p:nvSpPr>
        <p:spPr>
          <a:xfrm>
            <a:off x="381000" y="6096000"/>
            <a:ext cx="8458200" cy="584775"/>
          </a:xfrm>
          <a:prstGeom prst="rect">
            <a:avLst/>
          </a:prstGeom>
          <a:noFill/>
        </p:spPr>
        <p:txBody>
          <a:bodyPr wrap="square" rtlCol="0">
            <a:spAutoFit/>
          </a:bodyPr>
          <a:lstStyle/>
          <a:p>
            <a:r>
              <a:rPr lang="en-US" sz="3200" dirty="0">
                <a:solidFill>
                  <a:srgbClr val="FFCA4D"/>
                </a:solidFill>
              </a:rPr>
              <a:t>These steps are illustrated on the next slides.</a:t>
            </a:r>
          </a:p>
        </p:txBody>
      </p:sp>
    </p:spTree>
    <p:extLst>
      <p:ext uri="{BB962C8B-B14F-4D97-AF65-F5344CB8AC3E}">
        <p14:creationId xmlns:p14="http://schemas.microsoft.com/office/powerpoint/2010/main" val="1174997501"/>
      </p:ext>
    </p:extLst>
  </p:cSld>
  <p:clrMapOvr>
    <a:masterClrMapping/>
  </p:clrMapOvr>
  <p:transition spd="slow">
    <p:zo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E37601-9577-974C-A416-2D0FDDD8E127}"/>
              </a:ext>
            </a:extLst>
          </p:cNvPr>
          <p:cNvSpPr txBox="1"/>
          <p:nvPr/>
        </p:nvSpPr>
        <p:spPr>
          <a:xfrm flipH="1">
            <a:off x="45719" y="228600"/>
            <a:ext cx="9098281" cy="769441"/>
          </a:xfrm>
          <a:prstGeom prst="rect">
            <a:avLst/>
          </a:prstGeom>
          <a:solidFill>
            <a:srgbClr val="00397B"/>
          </a:solidFill>
        </p:spPr>
        <p:txBody>
          <a:bodyPr wrap="square" rtlCol="0">
            <a:spAutoFit/>
          </a:bodyPr>
          <a:lstStyle/>
          <a:p>
            <a:pPr algn="ctr"/>
            <a:r>
              <a:rPr lang="en-US" sz="4400" dirty="0">
                <a:solidFill>
                  <a:srgbClr val="FFCA4D"/>
                </a:solidFill>
                <a:latin typeface="Arial" panose="020B0604020202020204" pitchFamily="34" charset="0"/>
                <a:cs typeface="Arial" panose="020B0604020202020204" pitchFamily="34" charset="0"/>
              </a:rPr>
              <a:t>Secretary’s Duties</a:t>
            </a:r>
          </a:p>
        </p:txBody>
      </p:sp>
      <p:sp>
        <p:nvSpPr>
          <p:cNvPr id="5" name="TextBox 4">
            <a:extLst>
              <a:ext uri="{FF2B5EF4-FFF2-40B4-BE49-F238E27FC236}">
                <a16:creationId xmlns:a16="http://schemas.microsoft.com/office/drawing/2014/main" id="{601FD04C-0A88-5C42-83A4-1F3B998A2EF7}"/>
              </a:ext>
            </a:extLst>
          </p:cNvPr>
          <p:cNvSpPr txBox="1"/>
          <p:nvPr/>
        </p:nvSpPr>
        <p:spPr>
          <a:xfrm>
            <a:off x="381000" y="1905000"/>
            <a:ext cx="8610600" cy="3694409"/>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sz="3200" dirty="0">
                <a:solidFill>
                  <a:schemeClr val="bg1"/>
                </a:solidFill>
              </a:rPr>
              <a:t>Keep membership records</a:t>
            </a:r>
          </a:p>
          <a:p>
            <a:pPr marL="457200" indent="-457200">
              <a:lnSpc>
                <a:spcPct val="150000"/>
              </a:lnSpc>
              <a:buFont typeface="Arial" panose="020B0604020202020204" pitchFamily="34" charset="0"/>
              <a:buChar char="•"/>
            </a:pPr>
            <a:r>
              <a:rPr lang="en-US" sz="3200" dirty="0">
                <a:solidFill>
                  <a:schemeClr val="bg1"/>
                </a:solidFill>
              </a:rPr>
              <a:t>Record the attendance at meetings</a:t>
            </a:r>
          </a:p>
          <a:p>
            <a:pPr marL="457200" indent="-457200">
              <a:lnSpc>
                <a:spcPct val="150000"/>
              </a:lnSpc>
              <a:buFont typeface="Arial" panose="020B0604020202020204" pitchFamily="34" charset="0"/>
              <a:buChar char="•"/>
            </a:pPr>
            <a:r>
              <a:rPr lang="en-US" sz="3200" dirty="0">
                <a:solidFill>
                  <a:schemeClr val="bg1"/>
                </a:solidFill>
              </a:rPr>
              <a:t>Send out notices of club, board and committee meetings</a:t>
            </a:r>
          </a:p>
          <a:p>
            <a:pPr marL="457200" indent="-457200" algn="ctr">
              <a:lnSpc>
                <a:spcPct val="150000"/>
              </a:lnSpc>
              <a:buFont typeface="Arial" panose="020B0604020202020204" pitchFamily="34" charset="0"/>
              <a:buChar char="•"/>
            </a:pPr>
            <a:endParaRPr lang="en-US" sz="3200" dirty="0">
              <a:solidFill>
                <a:schemeClr val="bg1"/>
              </a:solidFill>
            </a:endParaRPr>
          </a:p>
        </p:txBody>
      </p:sp>
    </p:spTree>
    <p:extLst>
      <p:ext uri="{BB962C8B-B14F-4D97-AF65-F5344CB8AC3E}">
        <p14:creationId xmlns:p14="http://schemas.microsoft.com/office/powerpoint/2010/main" val="407654108"/>
      </p:ext>
    </p:extLst>
  </p:cSld>
  <p:clrMapOvr>
    <a:masterClrMapping/>
  </p:clrMapOvr>
  <p:transition spd="slow">
    <p:zoom/>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4256D3-BB0F-854D-9166-C089AE19B2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91999"/>
            <a:ext cx="9144000" cy="5474001"/>
          </a:xfrm>
          <a:prstGeom prst="rect">
            <a:avLst/>
          </a:prstGeom>
        </p:spPr>
      </p:pic>
      <p:sp>
        <p:nvSpPr>
          <p:cNvPr id="5" name="Oval 4">
            <a:extLst>
              <a:ext uri="{FF2B5EF4-FFF2-40B4-BE49-F238E27FC236}">
                <a16:creationId xmlns:a16="http://schemas.microsoft.com/office/drawing/2014/main" id="{AFE04167-5730-024C-802B-574B58B370E4}"/>
              </a:ext>
            </a:extLst>
          </p:cNvPr>
          <p:cNvSpPr/>
          <p:nvPr/>
        </p:nvSpPr>
        <p:spPr>
          <a:xfrm>
            <a:off x="1447800" y="691999"/>
            <a:ext cx="838200" cy="29860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2D035FD-85A5-A94B-9711-499FF75564D1}"/>
              </a:ext>
            </a:extLst>
          </p:cNvPr>
          <p:cNvSpPr/>
          <p:nvPr/>
        </p:nvSpPr>
        <p:spPr>
          <a:xfrm>
            <a:off x="2362200" y="1600200"/>
            <a:ext cx="990600" cy="838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100C894-49E7-3348-9432-404E3D12CCB1}"/>
              </a:ext>
            </a:extLst>
          </p:cNvPr>
          <p:cNvSpPr txBox="1"/>
          <p:nvPr/>
        </p:nvSpPr>
        <p:spPr>
          <a:xfrm>
            <a:off x="2590800" y="4050269"/>
            <a:ext cx="6019800" cy="738664"/>
          </a:xfrm>
          <a:prstGeom prst="rect">
            <a:avLst/>
          </a:prstGeom>
          <a:noFill/>
        </p:spPr>
        <p:txBody>
          <a:bodyPr wrap="square" rtlCol="0">
            <a:spAutoFit/>
          </a:bodyPr>
          <a:lstStyle/>
          <a:p>
            <a:r>
              <a:rPr lang="en-US" sz="1400" b="1" dirty="0">
                <a:solidFill>
                  <a:srgbClr val="FF0000"/>
                </a:solidFill>
              </a:rPr>
              <a:t>Note:  You can customize the icons you wish displayed when you access </a:t>
            </a:r>
            <a:r>
              <a:rPr lang="en-US" sz="1400" b="1" dirty="0" err="1">
                <a:solidFill>
                  <a:srgbClr val="FF0000"/>
                </a:solidFill>
              </a:rPr>
              <a:t>DACdb</a:t>
            </a:r>
            <a:r>
              <a:rPr lang="en-US" sz="1400" b="1" dirty="0">
                <a:solidFill>
                  <a:srgbClr val="FF0000"/>
                </a:solidFill>
              </a:rPr>
              <a:t>, and you can position them as you wish.  Your screen, therefore, will not look exactly as mine.</a:t>
            </a:r>
          </a:p>
        </p:txBody>
      </p:sp>
    </p:spTree>
    <p:extLst>
      <p:ext uri="{BB962C8B-B14F-4D97-AF65-F5344CB8AC3E}">
        <p14:creationId xmlns:p14="http://schemas.microsoft.com/office/powerpoint/2010/main" val="3087194927"/>
      </p:ext>
    </p:extLst>
  </p:cSld>
  <p:clrMapOvr>
    <a:masterClrMapping/>
  </p:clrMapOvr>
  <p:transition spd="slow">
    <p:zoom/>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AC7A5C-1E84-8646-8E55-3F27CEC8E2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70891"/>
            <a:ext cx="9144000" cy="5516217"/>
          </a:xfrm>
          <a:prstGeom prst="rect">
            <a:avLst/>
          </a:prstGeom>
        </p:spPr>
      </p:pic>
      <p:sp>
        <p:nvSpPr>
          <p:cNvPr id="6" name="Oval 5">
            <a:extLst>
              <a:ext uri="{FF2B5EF4-FFF2-40B4-BE49-F238E27FC236}">
                <a16:creationId xmlns:a16="http://schemas.microsoft.com/office/drawing/2014/main" id="{1D2AF3C8-96E1-5E49-8006-253328958929}"/>
              </a:ext>
            </a:extLst>
          </p:cNvPr>
          <p:cNvSpPr/>
          <p:nvPr/>
        </p:nvSpPr>
        <p:spPr>
          <a:xfrm>
            <a:off x="0" y="1371600"/>
            <a:ext cx="990600" cy="228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415048"/>
      </p:ext>
    </p:extLst>
  </p:cSld>
  <p:clrMapOvr>
    <a:masterClrMapping/>
  </p:clrMapOvr>
  <p:transition spd="slow">
    <p:zoom/>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E37601-9577-974C-A416-2D0FDDD8E127}"/>
              </a:ext>
            </a:extLst>
          </p:cNvPr>
          <p:cNvSpPr txBox="1"/>
          <p:nvPr/>
        </p:nvSpPr>
        <p:spPr>
          <a:xfrm flipH="1">
            <a:off x="22859" y="228600"/>
            <a:ext cx="9098281" cy="769441"/>
          </a:xfrm>
          <a:prstGeom prst="rect">
            <a:avLst/>
          </a:prstGeom>
          <a:solidFill>
            <a:srgbClr val="00397B"/>
          </a:solidFill>
        </p:spPr>
        <p:txBody>
          <a:bodyPr wrap="square" rtlCol="0">
            <a:spAutoFit/>
          </a:bodyPr>
          <a:lstStyle/>
          <a:p>
            <a:pPr algn="ctr"/>
            <a:r>
              <a:rPr lang="en-US" sz="4400" dirty="0">
                <a:solidFill>
                  <a:srgbClr val="FFCA4D"/>
                </a:solidFill>
                <a:latin typeface="Arial" panose="020B0604020202020204" pitchFamily="34" charset="0"/>
                <a:cs typeface="Arial" panose="020B0604020202020204" pitchFamily="34" charset="0"/>
              </a:rPr>
              <a:t>Record Attendance at Meetings</a:t>
            </a:r>
          </a:p>
        </p:txBody>
      </p:sp>
      <p:sp>
        <p:nvSpPr>
          <p:cNvPr id="2" name="TextBox 1">
            <a:extLst>
              <a:ext uri="{FF2B5EF4-FFF2-40B4-BE49-F238E27FC236}">
                <a16:creationId xmlns:a16="http://schemas.microsoft.com/office/drawing/2014/main" id="{41695DE2-B018-A546-83A9-5E763038C750}"/>
              </a:ext>
            </a:extLst>
          </p:cNvPr>
          <p:cNvSpPr txBox="1"/>
          <p:nvPr/>
        </p:nvSpPr>
        <p:spPr>
          <a:xfrm>
            <a:off x="533400" y="1752600"/>
            <a:ext cx="8305800" cy="4031873"/>
          </a:xfrm>
          <a:prstGeom prst="rect">
            <a:avLst/>
          </a:prstGeom>
          <a:noFill/>
        </p:spPr>
        <p:txBody>
          <a:bodyPr wrap="square" rtlCol="0">
            <a:spAutoFit/>
          </a:bodyPr>
          <a:lstStyle/>
          <a:p>
            <a:r>
              <a:rPr lang="en-US" sz="3200" dirty="0">
                <a:solidFill>
                  <a:schemeClr val="bg1"/>
                </a:solidFill>
              </a:rPr>
              <a:t>Use a form similar to the one illustrated on the next slide, or use the Attendance Module offered through </a:t>
            </a:r>
            <a:r>
              <a:rPr lang="en-US" sz="3200" dirty="0" err="1">
                <a:solidFill>
                  <a:schemeClr val="bg1"/>
                </a:solidFill>
              </a:rPr>
              <a:t>DACdb</a:t>
            </a:r>
            <a:r>
              <a:rPr lang="en-US" sz="3200" dirty="0">
                <a:solidFill>
                  <a:schemeClr val="bg1"/>
                </a:solidFill>
              </a:rPr>
              <a:t>, to document attendance at each club meeting.</a:t>
            </a:r>
          </a:p>
          <a:p>
            <a:endParaRPr lang="en-US" sz="3200" dirty="0">
              <a:solidFill>
                <a:schemeClr val="bg1"/>
              </a:solidFill>
            </a:endParaRPr>
          </a:p>
          <a:p>
            <a:r>
              <a:rPr lang="en-US" sz="3200" dirty="0">
                <a:solidFill>
                  <a:schemeClr val="bg1"/>
                </a:solidFill>
              </a:rPr>
              <a:t>Note:  If you use a form, create it using Excel as it is much easier to edit than a Word document.</a:t>
            </a:r>
          </a:p>
        </p:txBody>
      </p:sp>
    </p:spTree>
    <p:extLst>
      <p:ext uri="{BB962C8B-B14F-4D97-AF65-F5344CB8AC3E}">
        <p14:creationId xmlns:p14="http://schemas.microsoft.com/office/powerpoint/2010/main" val="659728749"/>
      </p:ext>
    </p:extLst>
  </p:cSld>
  <p:clrMapOvr>
    <a:masterClrMapping/>
  </p:clrMapOvr>
  <p:transition spd="slow">
    <p:zoom/>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741B74-D1FE-3545-A88C-A967D0F770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750" y="368300"/>
            <a:ext cx="7302500" cy="6121400"/>
          </a:xfrm>
          <a:prstGeom prst="rect">
            <a:avLst/>
          </a:prstGeom>
        </p:spPr>
      </p:pic>
    </p:spTree>
    <p:extLst>
      <p:ext uri="{BB962C8B-B14F-4D97-AF65-F5344CB8AC3E}">
        <p14:creationId xmlns:p14="http://schemas.microsoft.com/office/powerpoint/2010/main" val="1766870272"/>
      </p:ext>
    </p:extLst>
  </p:cSld>
  <p:clrMapOvr>
    <a:masterClrMapping/>
  </p:clrMapOvr>
  <p:transition spd="slow">
    <p:zoom/>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E37601-9577-974C-A416-2D0FDDD8E127}"/>
              </a:ext>
            </a:extLst>
          </p:cNvPr>
          <p:cNvSpPr txBox="1"/>
          <p:nvPr/>
        </p:nvSpPr>
        <p:spPr>
          <a:xfrm flipH="1">
            <a:off x="22859" y="295405"/>
            <a:ext cx="9098281" cy="769441"/>
          </a:xfrm>
          <a:prstGeom prst="rect">
            <a:avLst/>
          </a:prstGeom>
          <a:solidFill>
            <a:srgbClr val="00397B"/>
          </a:solidFill>
        </p:spPr>
        <p:txBody>
          <a:bodyPr wrap="square" rtlCol="0">
            <a:spAutoFit/>
          </a:bodyPr>
          <a:lstStyle/>
          <a:p>
            <a:pPr algn="ctr"/>
            <a:r>
              <a:rPr lang="en-US" sz="4400" dirty="0">
                <a:solidFill>
                  <a:srgbClr val="FFCA4D"/>
                </a:solidFill>
                <a:latin typeface="Arial" panose="020B0604020202020204" pitchFamily="34" charset="0"/>
                <a:cs typeface="Arial" panose="020B0604020202020204" pitchFamily="34" charset="0"/>
              </a:rPr>
              <a:t>Attendance Calculations</a:t>
            </a:r>
          </a:p>
        </p:txBody>
      </p:sp>
      <p:sp>
        <p:nvSpPr>
          <p:cNvPr id="2" name="TextBox 1">
            <a:extLst>
              <a:ext uri="{FF2B5EF4-FFF2-40B4-BE49-F238E27FC236}">
                <a16:creationId xmlns:a16="http://schemas.microsoft.com/office/drawing/2014/main" id="{41695DE2-B018-A546-83A9-5E763038C750}"/>
              </a:ext>
            </a:extLst>
          </p:cNvPr>
          <p:cNvSpPr txBox="1"/>
          <p:nvPr/>
        </p:nvSpPr>
        <p:spPr>
          <a:xfrm>
            <a:off x="533400" y="1752600"/>
            <a:ext cx="8305800" cy="4524315"/>
          </a:xfrm>
          <a:prstGeom prst="rect">
            <a:avLst/>
          </a:prstGeom>
          <a:noFill/>
        </p:spPr>
        <p:txBody>
          <a:bodyPr wrap="square" rtlCol="0">
            <a:spAutoFit/>
          </a:bodyPr>
          <a:lstStyle/>
          <a:p>
            <a:pPr marL="457200" indent="-457200">
              <a:buFont typeface="Arial" panose="020B0604020202020204" pitchFamily="34" charset="0"/>
              <a:buChar char="•"/>
            </a:pPr>
            <a:r>
              <a:rPr lang="en-US" sz="3200" dirty="0">
                <a:solidFill>
                  <a:schemeClr val="bg1"/>
                </a:solidFill>
              </a:rPr>
              <a:t>Count the number of members present</a:t>
            </a:r>
          </a:p>
          <a:p>
            <a:pPr marL="457200" indent="-457200">
              <a:buFont typeface="Arial" panose="020B0604020202020204" pitchFamily="34" charset="0"/>
              <a:buChar char="•"/>
            </a:pPr>
            <a:r>
              <a:rPr lang="en-US" sz="3200" dirty="0">
                <a:solidFill>
                  <a:schemeClr val="bg1"/>
                </a:solidFill>
              </a:rPr>
              <a:t>Add the number of make-ups</a:t>
            </a:r>
          </a:p>
          <a:p>
            <a:pPr marL="457200" indent="-457200">
              <a:buFont typeface="Arial" panose="020B0604020202020204" pitchFamily="34" charset="0"/>
              <a:buChar char="•"/>
            </a:pPr>
            <a:r>
              <a:rPr lang="en-US" sz="3200" dirty="0">
                <a:solidFill>
                  <a:schemeClr val="bg1"/>
                </a:solidFill>
              </a:rPr>
              <a:t>This sum becomes your numerator</a:t>
            </a:r>
          </a:p>
          <a:p>
            <a:pPr marL="457200" indent="-457200">
              <a:buFont typeface="Arial" panose="020B0604020202020204" pitchFamily="34" charset="0"/>
              <a:buChar char="•"/>
            </a:pPr>
            <a:r>
              <a:rPr lang="en-US" sz="3200" dirty="0">
                <a:solidFill>
                  <a:schemeClr val="bg1"/>
                </a:solidFill>
              </a:rPr>
              <a:t>Subtract the number of Rule-of-85 members who were absent from the total number of Active members in club</a:t>
            </a:r>
          </a:p>
          <a:p>
            <a:pPr marL="457200" indent="-457200">
              <a:buFont typeface="Arial" panose="020B0604020202020204" pitchFamily="34" charset="0"/>
              <a:buChar char="•"/>
            </a:pPr>
            <a:r>
              <a:rPr lang="en-US" sz="3200" dirty="0">
                <a:solidFill>
                  <a:schemeClr val="bg1"/>
                </a:solidFill>
              </a:rPr>
              <a:t>This difference becomes your denominator</a:t>
            </a:r>
          </a:p>
          <a:p>
            <a:pPr marL="457200" indent="-457200">
              <a:buFont typeface="Arial" panose="020B0604020202020204" pitchFamily="34" charset="0"/>
              <a:buChar char="•"/>
            </a:pPr>
            <a:endParaRPr lang="en-US" sz="3200" dirty="0">
              <a:solidFill>
                <a:schemeClr val="bg1"/>
              </a:solidFill>
            </a:endParaRPr>
          </a:p>
        </p:txBody>
      </p:sp>
      <p:sp>
        <p:nvSpPr>
          <p:cNvPr id="4" name="TextBox 3">
            <a:extLst>
              <a:ext uri="{FF2B5EF4-FFF2-40B4-BE49-F238E27FC236}">
                <a16:creationId xmlns:a16="http://schemas.microsoft.com/office/drawing/2014/main" id="{A637E014-BA90-524C-8FAA-BAAD104A58A6}"/>
              </a:ext>
            </a:extLst>
          </p:cNvPr>
          <p:cNvSpPr txBox="1"/>
          <p:nvPr/>
        </p:nvSpPr>
        <p:spPr>
          <a:xfrm>
            <a:off x="1" y="6172200"/>
            <a:ext cx="9174480" cy="523220"/>
          </a:xfrm>
          <a:prstGeom prst="rect">
            <a:avLst/>
          </a:prstGeom>
          <a:noFill/>
        </p:spPr>
        <p:txBody>
          <a:bodyPr wrap="square" rtlCol="0">
            <a:spAutoFit/>
          </a:bodyPr>
          <a:lstStyle/>
          <a:p>
            <a:r>
              <a:rPr lang="en-US" sz="2800" dirty="0">
                <a:solidFill>
                  <a:srgbClr val="FFCA4D"/>
                </a:solidFill>
              </a:rPr>
              <a:t>      These calculations are illustrated on the next slide.</a:t>
            </a:r>
          </a:p>
        </p:txBody>
      </p:sp>
    </p:spTree>
    <p:extLst>
      <p:ext uri="{BB962C8B-B14F-4D97-AF65-F5344CB8AC3E}">
        <p14:creationId xmlns:p14="http://schemas.microsoft.com/office/powerpoint/2010/main" val="1097783153"/>
      </p:ext>
    </p:extLst>
  </p:cSld>
  <p:clrMapOvr>
    <a:masterClrMapping/>
  </p:clrMapOvr>
  <p:transition spd="slow">
    <p:zoom/>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66E8E0-0FC1-DF4B-BFAA-D748DF82CF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800" y="355600"/>
            <a:ext cx="7264400" cy="6146800"/>
          </a:xfrm>
          <a:prstGeom prst="rect">
            <a:avLst/>
          </a:prstGeom>
        </p:spPr>
      </p:pic>
      <p:sp>
        <p:nvSpPr>
          <p:cNvPr id="9" name="Oval 8">
            <a:extLst>
              <a:ext uri="{FF2B5EF4-FFF2-40B4-BE49-F238E27FC236}">
                <a16:creationId xmlns:a16="http://schemas.microsoft.com/office/drawing/2014/main" id="{7549357B-F1E1-7C4E-9248-D6D234AABC55}"/>
              </a:ext>
            </a:extLst>
          </p:cNvPr>
          <p:cNvSpPr/>
          <p:nvPr/>
        </p:nvSpPr>
        <p:spPr>
          <a:xfrm>
            <a:off x="6019800" y="1447800"/>
            <a:ext cx="2667000" cy="1981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6175420"/>
      </p:ext>
    </p:extLst>
  </p:cSld>
  <p:clrMapOvr>
    <a:masterClrMapping/>
  </p:clrMapOvr>
  <p:transition spd="slow">
    <p:zoom/>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E37601-9577-974C-A416-2D0FDDD8E127}"/>
              </a:ext>
            </a:extLst>
          </p:cNvPr>
          <p:cNvSpPr txBox="1"/>
          <p:nvPr/>
        </p:nvSpPr>
        <p:spPr>
          <a:xfrm flipH="1">
            <a:off x="22859" y="228600"/>
            <a:ext cx="9098281" cy="1446550"/>
          </a:xfrm>
          <a:prstGeom prst="rect">
            <a:avLst/>
          </a:prstGeom>
          <a:solidFill>
            <a:srgbClr val="00397B"/>
          </a:solidFill>
        </p:spPr>
        <p:txBody>
          <a:bodyPr wrap="square" rtlCol="0">
            <a:spAutoFit/>
          </a:bodyPr>
          <a:lstStyle/>
          <a:p>
            <a:pPr algn="ctr"/>
            <a:r>
              <a:rPr lang="en-US" sz="4400" dirty="0">
                <a:solidFill>
                  <a:srgbClr val="FFCA4D"/>
                </a:solidFill>
                <a:latin typeface="Arial" panose="020B0604020202020204" pitchFamily="34" charset="0"/>
                <a:cs typeface="Arial" panose="020B0604020202020204" pitchFamily="34" charset="0"/>
              </a:rPr>
              <a:t>Report Monthly Attendance to Board of Directors</a:t>
            </a:r>
          </a:p>
        </p:txBody>
      </p:sp>
      <p:sp>
        <p:nvSpPr>
          <p:cNvPr id="2" name="TextBox 1">
            <a:extLst>
              <a:ext uri="{FF2B5EF4-FFF2-40B4-BE49-F238E27FC236}">
                <a16:creationId xmlns:a16="http://schemas.microsoft.com/office/drawing/2014/main" id="{41695DE2-B018-A546-83A9-5E763038C750}"/>
              </a:ext>
            </a:extLst>
          </p:cNvPr>
          <p:cNvSpPr txBox="1"/>
          <p:nvPr/>
        </p:nvSpPr>
        <p:spPr>
          <a:xfrm>
            <a:off x="533400" y="2209800"/>
            <a:ext cx="8305800" cy="2955746"/>
          </a:xfrm>
          <a:prstGeom prst="rect">
            <a:avLst/>
          </a:prstGeom>
          <a:noFill/>
        </p:spPr>
        <p:txBody>
          <a:bodyPr wrap="square" rtlCol="0">
            <a:spAutoFit/>
          </a:bodyPr>
          <a:lstStyle/>
          <a:p>
            <a:pPr>
              <a:lnSpc>
                <a:spcPct val="150000"/>
              </a:lnSpc>
            </a:pPr>
            <a:r>
              <a:rPr lang="en-US" sz="3200" dirty="0">
                <a:solidFill>
                  <a:schemeClr val="bg1"/>
                </a:solidFill>
              </a:rPr>
              <a:t>Calculating the monthly attendance average:</a:t>
            </a:r>
          </a:p>
          <a:p>
            <a:pPr marL="514350" indent="-514350">
              <a:lnSpc>
                <a:spcPct val="150000"/>
              </a:lnSpc>
              <a:buFont typeface="+mj-lt"/>
              <a:buAutoNum type="alphaLcPeriod"/>
            </a:pPr>
            <a:r>
              <a:rPr lang="en-US" sz="3200" dirty="0">
                <a:solidFill>
                  <a:schemeClr val="bg1"/>
                </a:solidFill>
              </a:rPr>
              <a:t>Add the numerators for a sum</a:t>
            </a:r>
          </a:p>
          <a:p>
            <a:pPr marL="514350" indent="-514350">
              <a:lnSpc>
                <a:spcPct val="150000"/>
              </a:lnSpc>
              <a:buFont typeface="+mj-lt"/>
              <a:buAutoNum type="alphaLcPeriod"/>
            </a:pPr>
            <a:r>
              <a:rPr lang="en-US" sz="3200" dirty="0">
                <a:solidFill>
                  <a:schemeClr val="bg1"/>
                </a:solidFill>
              </a:rPr>
              <a:t>Add the denominators for a sum</a:t>
            </a:r>
          </a:p>
          <a:p>
            <a:pPr marL="514350" indent="-514350">
              <a:lnSpc>
                <a:spcPct val="150000"/>
              </a:lnSpc>
              <a:buFont typeface="+mj-lt"/>
              <a:buAutoNum type="alphaLcPeriod"/>
            </a:pPr>
            <a:r>
              <a:rPr lang="en-US" sz="3200" dirty="0">
                <a:solidFill>
                  <a:schemeClr val="bg1"/>
                </a:solidFill>
              </a:rPr>
              <a:t>Divide the result of “a” by the result of “b”</a:t>
            </a:r>
          </a:p>
        </p:txBody>
      </p:sp>
      <p:sp>
        <p:nvSpPr>
          <p:cNvPr id="4" name="TextBox 3">
            <a:extLst>
              <a:ext uri="{FF2B5EF4-FFF2-40B4-BE49-F238E27FC236}">
                <a16:creationId xmlns:a16="http://schemas.microsoft.com/office/drawing/2014/main" id="{61809B3C-B5F1-1645-A39E-680DC6546036}"/>
              </a:ext>
            </a:extLst>
          </p:cNvPr>
          <p:cNvSpPr txBox="1"/>
          <p:nvPr/>
        </p:nvSpPr>
        <p:spPr>
          <a:xfrm>
            <a:off x="381000" y="6172200"/>
            <a:ext cx="8458200" cy="584775"/>
          </a:xfrm>
          <a:prstGeom prst="rect">
            <a:avLst/>
          </a:prstGeom>
          <a:noFill/>
        </p:spPr>
        <p:txBody>
          <a:bodyPr wrap="square" rtlCol="0">
            <a:spAutoFit/>
          </a:bodyPr>
          <a:lstStyle/>
          <a:p>
            <a:r>
              <a:rPr lang="en-US" sz="3200" dirty="0">
                <a:solidFill>
                  <a:srgbClr val="FFCA4D"/>
                </a:solidFill>
              </a:rPr>
              <a:t>This calculation is illustrated on the next slide.</a:t>
            </a:r>
          </a:p>
        </p:txBody>
      </p:sp>
    </p:spTree>
    <p:extLst>
      <p:ext uri="{BB962C8B-B14F-4D97-AF65-F5344CB8AC3E}">
        <p14:creationId xmlns:p14="http://schemas.microsoft.com/office/powerpoint/2010/main" val="31888612"/>
      </p:ext>
    </p:extLst>
  </p:cSld>
  <p:clrMapOvr>
    <a:masterClrMapping/>
  </p:clrMapOvr>
  <p:transition spd="slow">
    <p:zoom/>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E37601-9577-974C-A416-2D0FDDD8E127}"/>
              </a:ext>
            </a:extLst>
          </p:cNvPr>
          <p:cNvSpPr txBox="1"/>
          <p:nvPr/>
        </p:nvSpPr>
        <p:spPr>
          <a:xfrm flipH="1">
            <a:off x="22859" y="228600"/>
            <a:ext cx="9098281" cy="1446550"/>
          </a:xfrm>
          <a:prstGeom prst="rect">
            <a:avLst/>
          </a:prstGeom>
          <a:solidFill>
            <a:srgbClr val="00397B"/>
          </a:solidFill>
        </p:spPr>
        <p:txBody>
          <a:bodyPr wrap="square" rtlCol="0">
            <a:spAutoFit/>
          </a:bodyPr>
          <a:lstStyle/>
          <a:p>
            <a:pPr algn="ctr"/>
            <a:r>
              <a:rPr lang="en-US" sz="4400" dirty="0">
                <a:solidFill>
                  <a:srgbClr val="FFCA4D"/>
                </a:solidFill>
                <a:latin typeface="Arial" panose="020B0604020202020204" pitchFamily="34" charset="0"/>
                <a:cs typeface="Arial" panose="020B0604020202020204" pitchFamily="34" charset="0"/>
              </a:rPr>
              <a:t>Report Monthly Attendance to Board of Directors</a:t>
            </a:r>
          </a:p>
        </p:txBody>
      </p:sp>
      <p:sp>
        <p:nvSpPr>
          <p:cNvPr id="5" name="TextBox 4">
            <a:extLst>
              <a:ext uri="{FF2B5EF4-FFF2-40B4-BE49-F238E27FC236}">
                <a16:creationId xmlns:a16="http://schemas.microsoft.com/office/drawing/2014/main" id="{21AA13EE-7971-5E41-8390-A17D2B9AE977}"/>
              </a:ext>
            </a:extLst>
          </p:cNvPr>
          <p:cNvSpPr txBox="1"/>
          <p:nvPr/>
        </p:nvSpPr>
        <p:spPr>
          <a:xfrm>
            <a:off x="685799" y="1815199"/>
            <a:ext cx="7772400" cy="5816977"/>
          </a:xfrm>
          <a:prstGeom prst="rect">
            <a:avLst/>
          </a:prstGeom>
          <a:noFill/>
        </p:spPr>
        <p:txBody>
          <a:bodyPr wrap="square" rtlCol="0">
            <a:spAutoFit/>
          </a:bodyPr>
          <a:lstStyle/>
          <a:p>
            <a:r>
              <a:rPr lang="en-US" sz="2800" dirty="0">
                <a:solidFill>
                  <a:schemeClr val="bg1"/>
                </a:solidFill>
              </a:rPr>
              <a:t>Week #1:  38 / 48        Week #3:  32 / 47</a:t>
            </a:r>
          </a:p>
          <a:p>
            <a:r>
              <a:rPr lang="en-US" sz="2800" dirty="0">
                <a:solidFill>
                  <a:schemeClr val="bg1"/>
                </a:solidFill>
              </a:rPr>
              <a:t>Week #2:  36 / 47        Week #4:  36 / 48</a:t>
            </a:r>
          </a:p>
          <a:p>
            <a:endParaRPr lang="en-US" sz="2800" dirty="0">
              <a:solidFill>
                <a:schemeClr val="bg1"/>
              </a:solidFill>
            </a:endParaRPr>
          </a:p>
          <a:p>
            <a:r>
              <a:rPr lang="en-US" sz="2800" dirty="0">
                <a:solidFill>
                  <a:schemeClr val="bg1"/>
                </a:solidFill>
              </a:rPr>
              <a:t>a.  Add the numerators:  </a:t>
            </a:r>
          </a:p>
          <a:p>
            <a:r>
              <a:rPr lang="en-US" sz="2800" dirty="0">
                <a:solidFill>
                  <a:schemeClr val="bg1"/>
                </a:solidFill>
              </a:rPr>
              <a:t>	       38 + 36 + 32 + 36 = 142</a:t>
            </a:r>
          </a:p>
          <a:p>
            <a:pPr marL="514350" indent="-514350">
              <a:buAutoNum type="alphaLcPeriod"/>
            </a:pPr>
            <a:endParaRPr lang="en-US" sz="2800" dirty="0">
              <a:solidFill>
                <a:schemeClr val="bg1"/>
              </a:solidFill>
            </a:endParaRPr>
          </a:p>
          <a:p>
            <a:r>
              <a:rPr lang="en-US" sz="2800" dirty="0">
                <a:solidFill>
                  <a:schemeClr val="bg1"/>
                </a:solidFill>
              </a:rPr>
              <a:t>b.  Add the denominators</a:t>
            </a:r>
          </a:p>
          <a:p>
            <a:r>
              <a:rPr lang="en-US" sz="2800" dirty="0">
                <a:solidFill>
                  <a:schemeClr val="bg1"/>
                </a:solidFill>
              </a:rPr>
              <a:t>	       48 + 47 + 47 + 48 = 190</a:t>
            </a:r>
          </a:p>
          <a:p>
            <a:endParaRPr lang="en-US" sz="2800" dirty="0">
              <a:solidFill>
                <a:schemeClr val="bg1"/>
              </a:solidFill>
            </a:endParaRPr>
          </a:p>
          <a:p>
            <a:pPr marL="514350" indent="-514350">
              <a:buAutoNum type="alphaLcPeriod" startAt="3"/>
            </a:pPr>
            <a:r>
              <a:rPr lang="en-US" sz="2800" dirty="0">
                <a:solidFill>
                  <a:schemeClr val="bg1"/>
                </a:solidFill>
              </a:rPr>
              <a:t>Divide result of “a” by result of “b”</a:t>
            </a:r>
          </a:p>
          <a:p>
            <a:r>
              <a:rPr lang="en-US" sz="2800" dirty="0">
                <a:solidFill>
                  <a:schemeClr val="bg1"/>
                </a:solidFill>
              </a:rPr>
              <a:t>                   142 / 190 = 76.74%</a:t>
            </a:r>
          </a:p>
          <a:p>
            <a:endParaRPr lang="en-US" sz="3200" dirty="0">
              <a:solidFill>
                <a:schemeClr val="bg1"/>
              </a:solidFill>
            </a:endParaRPr>
          </a:p>
          <a:p>
            <a:endParaRPr lang="en-US" sz="3200" dirty="0">
              <a:solidFill>
                <a:schemeClr val="bg1"/>
              </a:solidFill>
            </a:endParaRPr>
          </a:p>
        </p:txBody>
      </p:sp>
    </p:spTree>
    <p:extLst>
      <p:ext uri="{BB962C8B-B14F-4D97-AF65-F5344CB8AC3E}">
        <p14:creationId xmlns:p14="http://schemas.microsoft.com/office/powerpoint/2010/main" val="2052447527"/>
      </p:ext>
    </p:extLst>
  </p:cSld>
  <p:clrMapOvr>
    <a:masterClrMapping/>
  </p:clrMapOvr>
  <p:transition spd="slow">
    <p:zoom/>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E37601-9577-974C-A416-2D0FDDD8E127}"/>
              </a:ext>
            </a:extLst>
          </p:cNvPr>
          <p:cNvSpPr txBox="1"/>
          <p:nvPr/>
        </p:nvSpPr>
        <p:spPr>
          <a:xfrm flipH="1">
            <a:off x="22858" y="2900175"/>
            <a:ext cx="9098281" cy="769441"/>
          </a:xfrm>
          <a:prstGeom prst="rect">
            <a:avLst/>
          </a:prstGeom>
          <a:solidFill>
            <a:srgbClr val="00397B"/>
          </a:solidFill>
        </p:spPr>
        <p:txBody>
          <a:bodyPr wrap="square" rtlCol="0">
            <a:spAutoFit/>
          </a:bodyPr>
          <a:lstStyle/>
          <a:p>
            <a:pPr algn="ctr"/>
            <a:r>
              <a:rPr lang="en-US" sz="4400" dirty="0">
                <a:solidFill>
                  <a:srgbClr val="FFCA4D"/>
                </a:solidFill>
                <a:latin typeface="Arial" panose="020B0604020202020204" pitchFamily="34" charset="0"/>
                <a:cs typeface="Arial" panose="020B0604020202020204" pitchFamily="34" charset="0"/>
              </a:rPr>
              <a:t>Updating Club Information</a:t>
            </a:r>
          </a:p>
        </p:txBody>
      </p:sp>
      <p:sp>
        <p:nvSpPr>
          <p:cNvPr id="5" name="TextBox 4">
            <a:extLst>
              <a:ext uri="{FF2B5EF4-FFF2-40B4-BE49-F238E27FC236}">
                <a16:creationId xmlns:a16="http://schemas.microsoft.com/office/drawing/2014/main" id="{601FD04C-0A88-5C42-83A4-1F3B998A2EF7}"/>
              </a:ext>
            </a:extLst>
          </p:cNvPr>
          <p:cNvSpPr txBox="1"/>
          <p:nvPr/>
        </p:nvSpPr>
        <p:spPr>
          <a:xfrm>
            <a:off x="22859" y="1447800"/>
            <a:ext cx="9098281" cy="1478418"/>
          </a:xfrm>
          <a:prstGeom prst="rect">
            <a:avLst/>
          </a:prstGeom>
          <a:noFill/>
        </p:spPr>
        <p:txBody>
          <a:bodyPr wrap="square" rtlCol="0">
            <a:spAutoFit/>
          </a:bodyPr>
          <a:lstStyle/>
          <a:p>
            <a:pPr>
              <a:lnSpc>
                <a:spcPct val="150000"/>
              </a:lnSpc>
            </a:pPr>
            <a:endParaRPr lang="en-US" sz="3200" dirty="0">
              <a:solidFill>
                <a:schemeClr val="bg1"/>
              </a:solidFill>
            </a:endParaRPr>
          </a:p>
          <a:p>
            <a:pPr marL="457200" indent="-457200" algn="ctr">
              <a:lnSpc>
                <a:spcPct val="150000"/>
              </a:lnSpc>
              <a:buFont typeface="Arial" panose="020B0604020202020204" pitchFamily="34" charset="0"/>
              <a:buChar char="•"/>
            </a:pPr>
            <a:endParaRPr lang="en-US" sz="3200" dirty="0">
              <a:solidFill>
                <a:schemeClr val="bg1"/>
              </a:solidFill>
            </a:endParaRPr>
          </a:p>
        </p:txBody>
      </p:sp>
    </p:spTree>
    <p:extLst>
      <p:ext uri="{BB962C8B-B14F-4D97-AF65-F5344CB8AC3E}">
        <p14:creationId xmlns:p14="http://schemas.microsoft.com/office/powerpoint/2010/main" val="3969405425"/>
      </p:ext>
    </p:extLst>
  </p:cSld>
  <p:clrMapOvr>
    <a:masterClrMapping/>
  </p:clrMapOvr>
  <p:transition spd="slow">
    <p:zoom/>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E37601-9577-974C-A416-2D0FDDD8E127}"/>
              </a:ext>
            </a:extLst>
          </p:cNvPr>
          <p:cNvSpPr txBox="1"/>
          <p:nvPr/>
        </p:nvSpPr>
        <p:spPr>
          <a:xfrm flipH="1">
            <a:off x="22859" y="330129"/>
            <a:ext cx="9098281" cy="769441"/>
          </a:xfrm>
          <a:prstGeom prst="rect">
            <a:avLst/>
          </a:prstGeom>
          <a:solidFill>
            <a:srgbClr val="00397B"/>
          </a:solidFill>
        </p:spPr>
        <p:txBody>
          <a:bodyPr wrap="square" rtlCol="0">
            <a:spAutoFit/>
          </a:bodyPr>
          <a:lstStyle/>
          <a:p>
            <a:pPr algn="ctr"/>
            <a:r>
              <a:rPr lang="en-US" sz="4400" dirty="0">
                <a:solidFill>
                  <a:srgbClr val="FFCA4D"/>
                </a:solidFill>
                <a:latin typeface="Arial" panose="020B0604020202020204" pitchFamily="34" charset="0"/>
                <a:cs typeface="Arial" panose="020B0604020202020204" pitchFamily="34" charset="0"/>
              </a:rPr>
              <a:t>Updating Club Information</a:t>
            </a:r>
          </a:p>
        </p:txBody>
      </p:sp>
      <p:sp>
        <p:nvSpPr>
          <p:cNvPr id="2" name="TextBox 1">
            <a:extLst>
              <a:ext uri="{FF2B5EF4-FFF2-40B4-BE49-F238E27FC236}">
                <a16:creationId xmlns:a16="http://schemas.microsoft.com/office/drawing/2014/main" id="{41695DE2-B018-A546-83A9-5E763038C750}"/>
              </a:ext>
            </a:extLst>
          </p:cNvPr>
          <p:cNvSpPr txBox="1"/>
          <p:nvPr/>
        </p:nvSpPr>
        <p:spPr>
          <a:xfrm>
            <a:off x="533400" y="1447800"/>
            <a:ext cx="8305800" cy="5016758"/>
          </a:xfrm>
          <a:prstGeom prst="rect">
            <a:avLst/>
          </a:prstGeom>
          <a:noFill/>
        </p:spPr>
        <p:txBody>
          <a:bodyPr wrap="square" rtlCol="0">
            <a:spAutoFit/>
          </a:bodyPr>
          <a:lstStyle/>
          <a:p>
            <a:r>
              <a:rPr lang="en-US" sz="3200" dirty="0">
                <a:solidFill>
                  <a:schemeClr val="bg1"/>
                </a:solidFill>
              </a:rPr>
              <a:t>To VIEW current club information:</a:t>
            </a:r>
          </a:p>
          <a:p>
            <a:pPr marL="457200" indent="-457200">
              <a:buFont typeface="Arial" panose="020B0604020202020204" pitchFamily="34" charset="0"/>
              <a:buChar char="•"/>
            </a:pPr>
            <a:r>
              <a:rPr lang="en-US" sz="3200" dirty="0">
                <a:solidFill>
                  <a:schemeClr val="bg1"/>
                </a:solidFill>
              </a:rPr>
              <a:t>Log into </a:t>
            </a:r>
            <a:r>
              <a:rPr lang="en-US" sz="3200" b="1" dirty="0" err="1">
                <a:solidFill>
                  <a:schemeClr val="bg1"/>
                </a:solidFill>
              </a:rPr>
              <a:t>DACdb</a:t>
            </a:r>
            <a:endParaRPr lang="en-US" sz="3200" b="1" dirty="0">
              <a:solidFill>
                <a:schemeClr val="bg1"/>
              </a:solidFill>
            </a:endParaRPr>
          </a:p>
          <a:p>
            <a:pPr marL="457200" indent="-457200">
              <a:buFont typeface="Arial" panose="020B0604020202020204" pitchFamily="34" charset="0"/>
              <a:buChar char="•"/>
            </a:pPr>
            <a:r>
              <a:rPr lang="en-US" sz="3200" dirty="0">
                <a:solidFill>
                  <a:schemeClr val="bg1"/>
                </a:solidFill>
              </a:rPr>
              <a:t>Click on </a:t>
            </a:r>
            <a:r>
              <a:rPr lang="en-US" sz="3200" b="1" dirty="0">
                <a:solidFill>
                  <a:schemeClr val="bg1"/>
                </a:solidFill>
              </a:rPr>
              <a:t>My CLUB</a:t>
            </a:r>
          </a:p>
          <a:p>
            <a:pPr marL="457200" indent="-457200">
              <a:buFont typeface="Arial" panose="020B0604020202020204" pitchFamily="34" charset="0"/>
              <a:buChar char="•"/>
            </a:pPr>
            <a:r>
              <a:rPr lang="en-US" sz="3200" dirty="0">
                <a:solidFill>
                  <a:schemeClr val="bg1"/>
                </a:solidFill>
              </a:rPr>
              <a:t>Click on </a:t>
            </a:r>
            <a:r>
              <a:rPr lang="en-US" sz="3200" b="1" dirty="0">
                <a:solidFill>
                  <a:schemeClr val="bg1"/>
                </a:solidFill>
              </a:rPr>
              <a:t>Club Information </a:t>
            </a:r>
            <a:r>
              <a:rPr lang="en-US" sz="3200" dirty="0">
                <a:solidFill>
                  <a:schemeClr val="bg1"/>
                </a:solidFill>
              </a:rPr>
              <a:t>icon</a:t>
            </a:r>
          </a:p>
          <a:p>
            <a:endParaRPr lang="en-US" sz="3200" dirty="0">
              <a:solidFill>
                <a:schemeClr val="bg1"/>
              </a:solidFill>
            </a:endParaRPr>
          </a:p>
          <a:p>
            <a:r>
              <a:rPr lang="en-US" sz="3200" dirty="0">
                <a:solidFill>
                  <a:schemeClr val="bg1"/>
                </a:solidFill>
              </a:rPr>
              <a:t>To EDIT club information:</a:t>
            </a:r>
          </a:p>
          <a:p>
            <a:pPr marL="457200" indent="-457200">
              <a:buFont typeface="Arial" panose="020B0604020202020204" pitchFamily="34" charset="0"/>
              <a:buChar char="•"/>
            </a:pPr>
            <a:r>
              <a:rPr lang="en-US" sz="3200" dirty="0">
                <a:solidFill>
                  <a:schemeClr val="bg1"/>
                </a:solidFill>
              </a:rPr>
              <a:t>Log into </a:t>
            </a:r>
            <a:r>
              <a:rPr lang="en-US" sz="3200" b="1" dirty="0" err="1">
                <a:solidFill>
                  <a:schemeClr val="bg1"/>
                </a:solidFill>
              </a:rPr>
              <a:t>DACdb</a:t>
            </a:r>
            <a:endParaRPr lang="en-US" sz="3200" b="1" dirty="0">
              <a:solidFill>
                <a:schemeClr val="bg1"/>
              </a:solidFill>
            </a:endParaRPr>
          </a:p>
          <a:p>
            <a:pPr marL="457200" indent="-457200">
              <a:buFont typeface="Arial" panose="020B0604020202020204" pitchFamily="34" charset="0"/>
              <a:buChar char="•"/>
            </a:pPr>
            <a:r>
              <a:rPr lang="en-US" sz="3200" dirty="0">
                <a:solidFill>
                  <a:schemeClr val="bg1"/>
                </a:solidFill>
              </a:rPr>
              <a:t>Click on </a:t>
            </a:r>
            <a:r>
              <a:rPr lang="en-US" sz="3200" b="1" dirty="0">
                <a:solidFill>
                  <a:schemeClr val="bg1"/>
                </a:solidFill>
              </a:rPr>
              <a:t>MY CLUB</a:t>
            </a:r>
          </a:p>
          <a:p>
            <a:pPr marL="457200" indent="-457200">
              <a:buFont typeface="Arial" panose="020B0604020202020204" pitchFamily="34" charset="0"/>
              <a:buChar char="•"/>
            </a:pPr>
            <a:r>
              <a:rPr lang="en-US" sz="3200" dirty="0">
                <a:solidFill>
                  <a:schemeClr val="bg1"/>
                </a:solidFill>
              </a:rPr>
              <a:t>Click on </a:t>
            </a:r>
            <a:r>
              <a:rPr lang="en-US" sz="3200" b="1" dirty="0">
                <a:solidFill>
                  <a:schemeClr val="bg1"/>
                </a:solidFill>
              </a:rPr>
              <a:t>Club Members</a:t>
            </a:r>
          </a:p>
          <a:p>
            <a:pPr marL="457200" indent="-457200">
              <a:buFont typeface="Arial" panose="020B0604020202020204" pitchFamily="34" charset="0"/>
              <a:buChar char="•"/>
            </a:pPr>
            <a:r>
              <a:rPr lang="en-US" sz="3200" dirty="0">
                <a:solidFill>
                  <a:schemeClr val="bg1"/>
                </a:solidFill>
              </a:rPr>
              <a:t>Click on </a:t>
            </a:r>
            <a:r>
              <a:rPr lang="en-US" sz="3200" b="1" dirty="0">
                <a:solidFill>
                  <a:schemeClr val="bg1"/>
                </a:solidFill>
              </a:rPr>
              <a:t>Edit Club</a:t>
            </a:r>
          </a:p>
        </p:txBody>
      </p:sp>
    </p:spTree>
    <p:extLst>
      <p:ext uri="{BB962C8B-B14F-4D97-AF65-F5344CB8AC3E}">
        <p14:creationId xmlns:p14="http://schemas.microsoft.com/office/powerpoint/2010/main" val="3088273757"/>
      </p:ext>
    </p:extLst>
  </p:cSld>
  <p:clrMapOvr>
    <a:masterClrMapping/>
  </p:clrMapOvr>
  <p:transition spd="slow">
    <p:zo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E37601-9577-974C-A416-2D0FDDD8E127}"/>
              </a:ext>
            </a:extLst>
          </p:cNvPr>
          <p:cNvSpPr txBox="1"/>
          <p:nvPr/>
        </p:nvSpPr>
        <p:spPr>
          <a:xfrm flipH="1">
            <a:off x="45719" y="228600"/>
            <a:ext cx="9098281" cy="769441"/>
          </a:xfrm>
          <a:prstGeom prst="rect">
            <a:avLst/>
          </a:prstGeom>
          <a:solidFill>
            <a:srgbClr val="00397B"/>
          </a:solidFill>
        </p:spPr>
        <p:txBody>
          <a:bodyPr wrap="square" rtlCol="0">
            <a:spAutoFit/>
          </a:bodyPr>
          <a:lstStyle/>
          <a:p>
            <a:pPr algn="ctr"/>
            <a:r>
              <a:rPr lang="en-US" sz="4400" dirty="0">
                <a:solidFill>
                  <a:srgbClr val="FFCA4D"/>
                </a:solidFill>
                <a:latin typeface="Arial" panose="020B0604020202020204" pitchFamily="34" charset="0"/>
                <a:cs typeface="Arial" panose="020B0604020202020204" pitchFamily="34" charset="0"/>
              </a:rPr>
              <a:t>Secretary’s Duties</a:t>
            </a:r>
          </a:p>
        </p:txBody>
      </p:sp>
      <p:sp>
        <p:nvSpPr>
          <p:cNvPr id="5" name="TextBox 4">
            <a:extLst>
              <a:ext uri="{FF2B5EF4-FFF2-40B4-BE49-F238E27FC236}">
                <a16:creationId xmlns:a16="http://schemas.microsoft.com/office/drawing/2014/main" id="{601FD04C-0A88-5C42-83A4-1F3B998A2EF7}"/>
              </a:ext>
            </a:extLst>
          </p:cNvPr>
          <p:cNvSpPr txBox="1"/>
          <p:nvPr/>
        </p:nvSpPr>
        <p:spPr>
          <a:xfrm>
            <a:off x="22859" y="1447800"/>
            <a:ext cx="9098281" cy="5171737"/>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sz="3200" dirty="0">
                <a:solidFill>
                  <a:schemeClr val="bg1"/>
                </a:solidFill>
              </a:rPr>
              <a:t>Report as required to RI, including the semi-annual reporting of membership on or before     1 January and 1 July of each year</a:t>
            </a:r>
          </a:p>
          <a:p>
            <a:pPr marL="457200" indent="-457200">
              <a:lnSpc>
                <a:spcPct val="150000"/>
              </a:lnSpc>
              <a:buFont typeface="Arial" panose="020B0604020202020204" pitchFamily="34" charset="0"/>
              <a:buChar char="•"/>
            </a:pPr>
            <a:r>
              <a:rPr lang="en-US" sz="3200" dirty="0">
                <a:solidFill>
                  <a:schemeClr val="bg1"/>
                </a:solidFill>
              </a:rPr>
              <a:t>Report changes in membership</a:t>
            </a:r>
          </a:p>
          <a:p>
            <a:pPr marL="457200" indent="-457200">
              <a:lnSpc>
                <a:spcPct val="150000"/>
              </a:lnSpc>
              <a:buFont typeface="Arial" panose="020B0604020202020204" pitchFamily="34" charset="0"/>
              <a:buChar char="•"/>
            </a:pPr>
            <a:r>
              <a:rPr lang="en-US" sz="3200" dirty="0">
                <a:solidFill>
                  <a:schemeClr val="bg1"/>
                </a:solidFill>
              </a:rPr>
              <a:t>Perform other duties as usually pertain to the office of secretary.”</a:t>
            </a:r>
          </a:p>
          <a:p>
            <a:pPr marL="457200" indent="-457200" algn="ctr">
              <a:lnSpc>
                <a:spcPct val="150000"/>
              </a:lnSpc>
              <a:buFont typeface="Arial" panose="020B0604020202020204" pitchFamily="34" charset="0"/>
              <a:buChar char="•"/>
            </a:pPr>
            <a:endParaRPr lang="en-US" sz="3200" dirty="0">
              <a:solidFill>
                <a:schemeClr val="bg1"/>
              </a:solidFill>
            </a:endParaRPr>
          </a:p>
        </p:txBody>
      </p:sp>
    </p:spTree>
    <p:extLst>
      <p:ext uri="{BB962C8B-B14F-4D97-AF65-F5344CB8AC3E}">
        <p14:creationId xmlns:p14="http://schemas.microsoft.com/office/powerpoint/2010/main" val="2312177396"/>
      </p:ext>
    </p:extLst>
  </p:cSld>
  <p:clrMapOvr>
    <a:masterClrMapping/>
  </p:clrMapOvr>
  <p:transition spd="slow">
    <p:zoom/>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C85EAF-9567-694C-BACC-5A13E9768B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93908"/>
            <a:ext cx="9144000" cy="5470183"/>
          </a:xfrm>
          <a:prstGeom prst="rect">
            <a:avLst/>
          </a:prstGeom>
        </p:spPr>
      </p:pic>
      <p:sp>
        <p:nvSpPr>
          <p:cNvPr id="7" name="Oval 6">
            <a:extLst>
              <a:ext uri="{FF2B5EF4-FFF2-40B4-BE49-F238E27FC236}">
                <a16:creationId xmlns:a16="http://schemas.microsoft.com/office/drawing/2014/main" id="{BC81F6C8-1A5F-8B42-B219-8E96C98D6799}"/>
              </a:ext>
            </a:extLst>
          </p:cNvPr>
          <p:cNvSpPr/>
          <p:nvPr/>
        </p:nvSpPr>
        <p:spPr>
          <a:xfrm>
            <a:off x="7620000" y="1219200"/>
            <a:ext cx="838200" cy="533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7307263"/>
      </p:ext>
    </p:extLst>
  </p:cSld>
  <p:clrMapOvr>
    <a:masterClrMapping/>
  </p:clrMapOvr>
  <p:transition spd="slow">
    <p:zoom/>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73006B-063E-404B-B4E7-A4B5B77BA1D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14858"/>
            <a:ext cx="9144000" cy="5428284"/>
          </a:xfrm>
          <a:prstGeom prst="rect">
            <a:avLst/>
          </a:prstGeom>
        </p:spPr>
      </p:pic>
      <p:sp>
        <p:nvSpPr>
          <p:cNvPr id="5" name="Oval 4">
            <a:extLst>
              <a:ext uri="{FF2B5EF4-FFF2-40B4-BE49-F238E27FC236}">
                <a16:creationId xmlns:a16="http://schemas.microsoft.com/office/drawing/2014/main" id="{9FC31167-481D-B743-8E7F-C91E9919F708}"/>
              </a:ext>
            </a:extLst>
          </p:cNvPr>
          <p:cNvSpPr/>
          <p:nvPr/>
        </p:nvSpPr>
        <p:spPr>
          <a:xfrm>
            <a:off x="990600" y="1295400"/>
            <a:ext cx="5410200" cy="990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32C69070-D8EA-6249-91B7-888BC28AA057}"/>
              </a:ext>
            </a:extLst>
          </p:cNvPr>
          <p:cNvCxnSpPr/>
          <p:nvPr/>
        </p:nvCxnSpPr>
        <p:spPr>
          <a:xfrm flipH="1" flipV="1">
            <a:off x="5486400" y="2209800"/>
            <a:ext cx="1143000" cy="9906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36A8883-3373-E543-9605-965A98CD50B6}"/>
              </a:ext>
            </a:extLst>
          </p:cNvPr>
          <p:cNvSpPr txBox="1"/>
          <p:nvPr/>
        </p:nvSpPr>
        <p:spPr>
          <a:xfrm>
            <a:off x="6324600" y="3200400"/>
            <a:ext cx="2438400" cy="830997"/>
          </a:xfrm>
          <a:prstGeom prst="rect">
            <a:avLst/>
          </a:prstGeom>
          <a:noFill/>
        </p:spPr>
        <p:txBody>
          <a:bodyPr wrap="square" rtlCol="0">
            <a:spAutoFit/>
          </a:bodyPr>
          <a:lstStyle/>
          <a:p>
            <a:r>
              <a:rPr lang="en-US" sz="1200" b="1" dirty="0">
                <a:solidFill>
                  <a:srgbClr val="FF0000"/>
                </a:solidFill>
              </a:rPr>
              <a:t>The information viewed by</a:t>
            </a:r>
          </a:p>
          <a:p>
            <a:r>
              <a:rPr lang="en-US" sz="1200" b="1" dirty="0">
                <a:solidFill>
                  <a:srgbClr val="FF0000"/>
                </a:solidFill>
              </a:rPr>
              <a:t>clicking on Club Information </a:t>
            </a:r>
          </a:p>
          <a:p>
            <a:r>
              <a:rPr lang="en-US" sz="1200" b="1" dirty="0">
                <a:solidFill>
                  <a:srgbClr val="FF0000"/>
                </a:solidFill>
              </a:rPr>
              <a:t>is entered on the Address and </a:t>
            </a:r>
          </a:p>
          <a:p>
            <a:r>
              <a:rPr lang="en-US" sz="1200" b="1" dirty="0">
                <a:solidFill>
                  <a:srgbClr val="FF0000"/>
                </a:solidFill>
              </a:rPr>
              <a:t>Meeting Info screens</a:t>
            </a:r>
          </a:p>
        </p:txBody>
      </p:sp>
    </p:spTree>
    <p:extLst>
      <p:ext uri="{BB962C8B-B14F-4D97-AF65-F5344CB8AC3E}">
        <p14:creationId xmlns:p14="http://schemas.microsoft.com/office/powerpoint/2010/main" val="3745598085"/>
      </p:ext>
    </p:extLst>
  </p:cSld>
  <p:clrMapOvr>
    <a:masterClrMapping/>
  </p:clrMapOvr>
  <p:transition spd="slow">
    <p:zoom/>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E37601-9577-974C-A416-2D0FDDD8E127}"/>
              </a:ext>
            </a:extLst>
          </p:cNvPr>
          <p:cNvSpPr txBox="1"/>
          <p:nvPr/>
        </p:nvSpPr>
        <p:spPr>
          <a:xfrm flipH="1">
            <a:off x="22859" y="330129"/>
            <a:ext cx="9098281" cy="769441"/>
          </a:xfrm>
          <a:prstGeom prst="rect">
            <a:avLst/>
          </a:prstGeom>
          <a:solidFill>
            <a:srgbClr val="00397B"/>
          </a:solidFill>
        </p:spPr>
        <p:txBody>
          <a:bodyPr wrap="square" rtlCol="0">
            <a:spAutoFit/>
          </a:bodyPr>
          <a:lstStyle/>
          <a:p>
            <a:pPr algn="ctr"/>
            <a:r>
              <a:rPr lang="en-US" sz="4400" dirty="0">
                <a:solidFill>
                  <a:srgbClr val="FFCA4D"/>
                </a:solidFill>
                <a:latin typeface="Arial" panose="020B0604020202020204" pitchFamily="34" charset="0"/>
                <a:cs typeface="Arial" panose="020B0604020202020204" pitchFamily="34" charset="0"/>
              </a:rPr>
              <a:t>Updating Club Positions</a:t>
            </a:r>
          </a:p>
        </p:txBody>
      </p:sp>
      <p:sp>
        <p:nvSpPr>
          <p:cNvPr id="2" name="TextBox 1">
            <a:extLst>
              <a:ext uri="{FF2B5EF4-FFF2-40B4-BE49-F238E27FC236}">
                <a16:creationId xmlns:a16="http://schemas.microsoft.com/office/drawing/2014/main" id="{41695DE2-B018-A546-83A9-5E763038C750}"/>
              </a:ext>
            </a:extLst>
          </p:cNvPr>
          <p:cNvSpPr txBox="1"/>
          <p:nvPr/>
        </p:nvSpPr>
        <p:spPr>
          <a:xfrm>
            <a:off x="533400" y="1295400"/>
            <a:ext cx="8305800" cy="5171737"/>
          </a:xfrm>
          <a:prstGeom prst="rect">
            <a:avLst/>
          </a:prstGeom>
          <a:noFill/>
        </p:spPr>
        <p:txBody>
          <a:bodyPr wrap="square" rtlCol="0">
            <a:spAutoFit/>
          </a:bodyPr>
          <a:lstStyle/>
          <a:p>
            <a:pPr>
              <a:lnSpc>
                <a:spcPct val="150000"/>
              </a:lnSpc>
            </a:pPr>
            <a:r>
              <a:rPr lang="en-US" sz="3200" dirty="0">
                <a:solidFill>
                  <a:schemeClr val="bg1"/>
                </a:solidFill>
              </a:rPr>
              <a:t>To update club officers, board members and committee chairs from year to year:</a:t>
            </a:r>
          </a:p>
          <a:p>
            <a:pPr marL="457200" indent="-457200">
              <a:lnSpc>
                <a:spcPct val="150000"/>
              </a:lnSpc>
              <a:buFont typeface="Arial" panose="020B0604020202020204" pitchFamily="34" charset="0"/>
              <a:buChar char="•"/>
            </a:pPr>
            <a:r>
              <a:rPr lang="en-US" sz="3200" dirty="0">
                <a:solidFill>
                  <a:schemeClr val="bg1"/>
                </a:solidFill>
              </a:rPr>
              <a:t>Log into </a:t>
            </a:r>
            <a:r>
              <a:rPr lang="en-US" sz="3200" b="1" dirty="0" err="1">
                <a:solidFill>
                  <a:schemeClr val="bg1"/>
                </a:solidFill>
              </a:rPr>
              <a:t>DACdb</a:t>
            </a:r>
            <a:endParaRPr lang="en-US" sz="3200" b="1" dirty="0">
              <a:solidFill>
                <a:schemeClr val="bg1"/>
              </a:solidFill>
            </a:endParaRPr>
          </a:p>
          <a:p>
            <a:pPr marL="457200" indent="-457200">
              <a:lnSpc>
                <a:spcPct val="150000"/>
              </a:lnSpc>
              <a:buFont typeface="Arial" panose="020B0604020202020204" pitchFamily="34" charset="0"/>
              <a:buChar char="•"/>
            </a:pPr>
            <a:r>
              <a:rPr lang="en-US" sz="3200" dirty="0">
                <a:solidFill>
                  <a:schemeClr val="bg1"/>
                </a:solidFill>
              </a:rPr>
              <a:t>Click on </a:t>
            </a:r>
            <a:r>
              <a:rPr lang="en-US" sz="3200" b="1" dirty="0">
                <a:solidFill>
                  <a:schemeClr val="bg1"/>
                </a:solidFill>
              </a:rPr>
              <a:t>MY CLUB</a:t>
            </a:r>
          </a:p>
          <a:p>
            <a:pPr marL="457200" indent="-457200">
              <a:lnSpc>
                <a:spcPct val="150000"/>
              </a:lnSpc>
              <a:buFont typeface="Arial" panose="020B0604020202020204" pitchFamily="34" charset="0"/>
              <a:buChar char="•"/>
            </a:pPr>
            <a:r>
              <a:rPr lang="en-US" sz="3200" dirty="0">
                <a:solidFill>
                  <a:schemeClr val="bg1"/>
                </a:solidFill>
              </a:rPr>
              <a:t>Click on </a:t>
            </a:r>
            <a:r>
              <a:rPr lang="en-US" sz="3200" b="1" dirty="0">
                <a:solidFill>
                  <a:schemeClr val="bg1"/>
                </a:solidFill>
              </a:rPr>
              <a:t>Club Members</a:t>
            </a:r>
          </a:p>
          <a:p>
            <a:pPr marL="457200" indent="-457200">
              <a:lnSpc>
                <a:spcPct val="150000"/>
              </a:lnSpc>
              <a:buFont typeface="Arial" panose="020B0604020202020204" pitchFamily="34" charset="0"/>
              <a:buChar char="•"/>
            </a:pPr>
            <a:r>
              <a:rPr lang="en-US" sz="3200" dirty="0">
                <a:solidFill>
                  <a:schemeClr val="bg1"/>
                </a:solidFill>
              </a:rPr>
              <a:t>Click on </a:t>
            </a:r>
            <a:r>
              <a:rPr lang="en-US" sz="3200" b="1" dirty="0">
                <a:solidFill>
                  <a:schemeClr val="bg1"/>
                </a:solidFill>
              </a:rPr>
              <a:t>Edit Club</a:t>
            </a:r>
          </a:p>
          <a:p>
            <a:pPr marL="457200" indent="-457200">
              <a:lnSpc>
                <a:spcPct val="150000"/>
              </a:lnSpc>
              <a:buFont typeface="Arial" panose="020B0604020202020204" pitchFamily="34" charset="0"/>
              <a:buChar char="•"/>
            </a:pPr>
            <a:r>
              <a:rPr lang="en-US" sz="3200" dirty="0">
                <a:solidFill>
                  <a:schemeClr val="bg1"/>
                </a:solidFill>
              </a:rPr>
              <a:t>Click on </a:t>
            </a:r>
            <a:r>
              <a:rPr lang="en-US" sz="3200" b="1" dirty="0">
                <a:solidFill>
                  <a:schemeClr val="bg1"/>
                </a:solidFill>
              </a:rPr>
              <a:t>Positions</a:t>
            </a:r>
          </a:p>
        </p:txBody>
      </p:sp>
    </p:spTree>
    <p:extLst>
      <p:ext uri="{BB962C8B-B14F-4D97-AF65-F5344CB8AC3E}">
        <p14:creationId xmlns:p14="http://schemas.microsoft.com/office/powerpoint/2010/main" val="1741750689"/>
      </p:ext>
    </p:extLst>
  </p:cSld>
  <p:clrMapOvr>
    <a:masterClrMapping/>
  </p:clrMapOvr>
  <p:transition spd="slow">
    <p:zoom/>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2E40F5-3258-0540-8E4B-100064DB51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01842"/>
            <a:ext cx="9144000" cy="5454316"/>
          </a:xfrm>
          <a:prstGeom prst="rect">
            <a:avLst/>
          </a:prstGeom>
        </p:spPr>
      </p:pic>
      <p:sp>
        <p:nvSpPr>
          <p:cNvPr id="4" name="Oval 3">
            <a:extLst>
              <a:ext uri="{FF2B5EF4-FFF2-40B4-BE49-F238E27FC236}">
                <a16:creationId xmlns:a16="http://schemas.microsoft.com/office/drawing/2014/main" id="{83D3EACE-1CD3-5645-AB18-C7F369D0BEA4}"/>
              </a:ext>
            </a:extLst>
          </p:cNvPr>
          <p:cNvSpPr/>
          <p:nvPr/>
        </p:nvSpPr>
        <p:spPr>
          <a:xfrm>
            <a:off x="3505200" y="1524000"/>
            <a:ext cx="838200" cy="533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87E2A6F9-3F0D-4941-B635-5D93AED7436F}"/>
              </a:ext>
            </a:extLst>
          </p:cNvPr>
          <p:cNvSpPr/>
          <p:nvPr/>
        </p:nvSpPr>
        <p:spPr>
          <a:xfrm>
            <a:off x="1295400" y="4572000"/>
            <a:ext cx="457200" cy="304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22C861E-354E-4F4B-9FAD-AB28A4EF8B00}"/>
              </a:ext>
            </a:extLst>
          </p:cNvPr>
          <p:cNvSpPr txBox="1"/>
          <p:nvPr/>
        </p:nvSpPr>
        <p:spPr>
          <a:xfrm>
            <a:off x="0" y="4913453"/>
            <a:ext cx="1261641" cy="1200329"/>
          </a:xfrm>
          <a:prstGeom prst="rect">
            <a:avLst/>
          </a:prstGeom>
          <a:noFill/>
        </p:spPr>
        <p:txBody>
          <a:bodyPr wrap="square" rtlCol="0">
            <a:spAutoFit/>
          </a:bodyPr>
          <a:lstStyle/>
          <a:p>
            <a:r>
              <a:rPr lang="en-US" sz="1200" b="1" dirty="0">
                <a:solidFill>
                  <a:srgbClr val="FF0000"/>
                </a:solidFill>
              </a:rPr>
              <a:t>Click on the</a:t>
            </a:r>
          </a:p>
          <a:p>
            <a:r>
              <a:rPr lang="en-US" sz="1200" b="1" dirty="0">
                <a:solidFill>
                  <a:srgbClr val="FF0000"/>
                </a:solidFill>
              </a:rPr>
              <a:t>pencil beside the member who holds a new club position</a:t>
            </a:r>
          </a:p>
        </p:txBody>
      </p:sp>
      <p:cxnSp>
        <p:nvCxnSpPr>
          <p:cNvPr id="9" name="Elbow Connector 8">
            <a:extLst>
              <a:ext uri="{FF2B5EF4-FFF2-40B4-BE49-F238E27FC236}">
                <a16:creationId xmlns:a16="http://schemas.microsoft.com/office/drawing/2014/main" id="{F490AA15-FE88-4746-892B-307A8F9826A6}"/>
              </a:ext>
            </a:extLst>
          </p:cNvPr>
          <p:cNvCxnSpPr/>
          <p:nvPr/>
        </p:nvCxnSpPr>
        <p:spPr>
          <a:xfrm flipV="1">
            <a:off x="381000" y="4724400"/>
            <a:ext cx="838200" cy="152400"/>
          </a:xfrm>
          <a:prstGeom prst="bentConnector3">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164588"/>
      </p:ext>
    </p:extLst>
  </p:cSld>
  <p:clrMapOvr>
    <a:masterClrMapping/>
  </p:clrMapOvr>
  <p:transition spd="slow">
    <p:zoom/>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CA48BD-7B58-5F4D-A865-7DE9EBF2E2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1004"/>
            <a:ext cx="9144000" cy="5415992"/>
          </a:xfrm>
          <a:prstGeom prst="rect">
            <a:avLst/>
          </a:prstGeom>
        </p:spPr>
      </p:pic>
      <p:sp>
        <p:nvSpPr>
          <p:cNvPr id="4" name="Oval 3">
            <a:extLst>
              <a:ext uri="{FF2B5EF4-FFF2-40B4-BE49-F238E27FC236}">
                <a16:creationId xmlns:a16="http://schemas.microsoft.com/office/drawing/2014/main" id="{7D5FDB76-95F1-2E45-80AA-7980E8E96FEB}"/>
              </a:ext>
            </a:extLst>
          </p:cNvPr>
          <p:cNvSpPr/>
          <p:nvPr/>
        </p:nvSpPr>
        <p:spPr>
          <a:xfrm>
            <a:off x="5410200" y="1752600"/>
            <a:ext cx="3733800" cy="609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C3947DD-F1A0-0C44-A6BC-A33A9A9038C5}"/>
              </a:ext>
            </a:extLst>
          </p:cNvPr>
          <p:cNvSpPr/>
          <p:nvPr/>
        </p:nvSpPr>
        <p:spPr>
          <a:xfrm>
            <a:off x="7239000" y="2209800"/>
            <a:ext cx="609600"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DD5C8F3-EFF0-5D49-8856-4AF4976CCD81}"/>
              </a:ext>
            </a:extLst>
          </p:cNvPr>
          <p:cNvSpPr txBox="1"/>
          <p:nvPr/>
        </p:nvSpPr>
        <p:spPr>
          <a:xfrm>
            <a:off x="266700" y="4343400"/>
            <a:ext cx="8610600" cy="1384995"/>
          </a:xfrm>
          <a:prstGeom prst="rect">
            <a:avLst/>
          </a:prstGeom>
          <a:noFill/>
        </p:spPr>
        <p:txBody>
          <a:bodyPr wrap="square" rtlCol="0">
            <a:spAutoFit/>
          </a:bodyPr>
          <a:lstStyle/>
          <a:p>
            <a:r>
              <a:rPr lang="en-US" sz="1200" b="1" dirty="0">
                <a:solidFill>
                  <a:srgbClr val="FF0000"/>
                </a:solidFill>
              </a:rPr>
              <a:t>Use the blue tabs to Add, Edit or Delete a member’s positions within the club.  If the member is going to hold the same position in the new year as in the last, simply click the Clone Last Position tab.</a:t>
            </a:r>
          </a:p>
          <a:p>
            <a:endParaRPr lang="en-US" sz="1200" b="1" dirty="0">
              <a:solidFill>
                <a:srgbClr val="FF0000"/>
              </a:solidFill>
            </a:endParaRPr>
          </a:p>
          <a:p>
            <a:r>
              <a:rPr lang="en-US" sz="1200" b="1" dirty="0">
                <a:solidFill>
                  <a:srgbClr val="FF0000"/>
                </a:solidFill>
              </a:rPr>
              <a:t>The members who hold positions are the ones whose photos are displayed above the list of members when you access Club Members.  Use the Sort field to control the order in which these members/positions are displayed (e.g. the President would be assigned Sort #1; the President-Elect would be assigned Sort #2; the Immediate-Past President would be assigned Sort #3).  The order is completely up to you/the club.</a:t>
            </a:r>
          </a:p>
        </p:txBody>
      </p:sp>
    </p:spTree>
    <p:extLst>
      <p:ext uri="{BB962C8B-B14F-4D97-AF65-F5344CB8AC3E}">
        <p14:creationId xmlns:p14="http://schemas.microsoft.com/office/powerpoint/2010/main" val="355656947"/>
      </p:ext>
    </p:extLst>
  </p:cSld>
  <p:clrMapOvr>
    <a:masterClrMapping/>
  </p:clrMapOvr>
  <p:transition spd="slow">
    <p:zoom/>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E37601-9577-974C-A416-2D0FDDD8E127}"/>
              </a:ext>
            </a:extLst>
          </p:cNvPr>
          <p:cNvSpPr txBox="1"/>
          <p:nvPr/>
        </p:nvSpPr>
        <p:spPr>
          <a:xfrm flipH="1">
            <a:off x="45719" y="2659559"/>
            <a:ext cx="9098281" cy="1200329"/>
          </a:xfrm>
          <a:prstGeom prst="rect">
            <a:avLst/>
          </a:prstGeom>
          <a:solidFill>
            <a:srgbClr val="00397B"/>
          </a:solidFill>
        </p:spPr>
        <p:txBody>
          <a:bodyPr wrap="square" rtlCol="0">
            <a:spAutoFit/>
          </a:bodyPr>
          <a:lstStyle/>
          <a:p>
            <a:pPr algn="ctr"/>
            <a:r>
              <a:rPr lang="en-US" sz="7200" dirty="0">
                <a:solidFill>
                  <a:srgbClr val="FFCA4D"/>
                </a:solidFill>
                <a:latin typeface="Arial" panose="020B0604020202020204" pitchFamily="34" charset="0"/>
                <a:cs typeface="Arial" panose="020B0604020202020204" pitchFamily="34" charset="0"/>
              </a:rPr>
              <a:t>Appendices</a:t>
            </a:r>
          </a:p>
        </p:txBody>
      </p:sp>
    </p:spTree>
    <p:extLst>
      <p:ext uri="{BB962C8B-B14F-4D97-AF65-F5344CB8AC3E}">
        <p14:creationId xmlns:p14="http://schemas.microsoft.com/office/powerpoint/2010/main" val="941624372"/>
      </p:ext>
    </p:extLst>
  </p:cSld>
  <p:clrMapOvr>
    <a:masterClrMapping/>
  </p:clrMapOvr>
  <p:transition spd="slow">
    <p:zoom/>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E37601-9577-974C-A416-2D0FDDD8E127}"/>
              </a:ext>
            </a:extLst>
          </p:cNvPr>
          <p:cNvSpPr txBox="1"/>
          <p:nvPr/>
        </p:nvSpPr>
        <p:spPr>
          <a:xfrm flipH="1">
            <a:off x="45719" y="228600"/>
            <a:ext cx="9098281" cy="1446550"/>
          </a:xfrm>
          <a:prstGeom prst="rect">
            <a:avLst/>
          </a:prstGeom>
          <a:solidFill>
            <a:srgbClr val="00397B"/>
          </a:solidFill>
        </p:spPr>
        <p:txBody>
          <a:bodyPr wrap="square" rtlCol="0">
            <a:spAutoFit/>
          </a:bodyPr>
          <a:lstStyle/>
          <a:p>
            <a:pPr algn="ctr"/>
            <a:r>
              <a:rPr lang="en-US" sz="4400" dirty="0">
                <a:solidFill>
                  <a:srgbClr val="FFCA4D"/>
                </a:solidFill>
                <a:latin typeface="Arial" panose="020B0604020202020204" pitchFamily="34" charset="0"/>
                <a:cs typeface="Arial" panose="020B0604020202020204" pitchFamily="34" charset="0"/>
              </a:rPr>
              <a:t>Action Items for the New/First-Time Club Secretary</a:t>
            </a:r>
          </a:p>
        </p:txBody>
      </p:sp>
      <p:sp>
        <p:nvSpPr>
          <p:cNvPr id="4" name="TextBox 3">
            <a:extLst>
              <a:ext uri="{FF2B5EF4-FFF2-40B4-BE49-F238E27FC236}">
                <a16:creationId xmlns:a16="http://schemas.microsoft.com/office/drawing/2014/main" id="{63848B49-66BC-0140-A418-738364980FB7}"/>
              </a:ext>
            </a:extLst>
          </p:cNvPr>
          <p:cNvSpPr txBox="1"/>
          <p:nvPr/>
        </p:nvSpPr>
        <p:spPr>
          <a:xfrm>
            <a:off x="304800" y="1752600"/>
            <a:ext cx="8991600" cy="5755422"/>
          </a:xfrm>
          <a:prstGeom prst="rect">
            <a:avLst/>
          </a:prstGeom>
          <a:noFill/>
        </p:spPr>
        <p:txBody>
          <a:bodyPr wrap="square" rtlCol="0">
            <a:spAutoFit/>
          </a:bodyPr>
          <a:lstStyle/>
          <a:p>
            <a:pPr>
              <a:lnSpc>
                <a:spcPct val="150000"/>
              </a:lnSpc>
            </a:pPr>
            <a:r>
              <a:rPr lang="en-US" sz="3200" dirty="0">
                <a:solidFill>
                  <a:schemeClr val="bg1"/>
                </a:solidFill>
              </a:rPr>
              <a:t>Prior to July 1:</a:t>
            </a:r>
          </a:p>
          <a:p>
            <a:pPr marL="457200" indent="-457200">
              <a:buFont typeface="Arial" panose="020B0604020202020204" pitchFamily="34" charset="0"/>
              <a:buChar char="•"/>
            </a:pPr>
            <a:r>
              <a:rPr lang="en-US" sz="3200" dirty="0">
                <a:solidFill>
                  <a:schemeClr val="bg1"/>
                </a:solidFill>
              </a:rPr>
              <a:t>Become familiar with the information in the Learning Resources (refer to slides #3 – #6)</a:t>
            </a:r>
          </a:p>
          <a:p>
            <a:endParaRPr lang="en-US" sz="3200" dirty="0">
              <a:solidFill>
                <a:schemeClr val="bg1"/>
              </a:solidFill>
            </a:endParaRPr>
          </a:p>
          <a:p>
            <a:pPr marL="457200" indent="-457200">
              <a:buFont typeface="Arial" panose="020B0604020202020204" pitchFamily="34" charset="0"/>
              <a:buChar char="•"/>
            </a:pPr>
            <a:r>
              <a:rPr lang="en-US" sz="3200" dirty="0">
                <a:solidFill>
                  <a:schemeClr val="bg1"/>
                </a:solidFill>
              </a:rPr>
              <a:t>Meet with the outgoing secretary and receive club records</a:t>
            </a:r>
          </a:p>
          <a:p>
            <a:endParaRPr lang="en-US" sz="3200" dirty="0">
              <a:solidFill>
                <a:schemeClr val="bg1"/>
              </a:solidFill>
            </a:endParaRPr>
          </a:p>
          <a:p>
            <a:pPr marL="457200" indent="-457200">
              <a:buFont typeface="Arial" panose="020B0604020202020204" pitchFamily="34" charset="0"/>
              <a:buChar char="•"/>
            </a:pPr>
            <a:r>
              <a:rPr lang="en-US" sz="3200" dirty="0">
                <a:solidFill>
                  <a:schemeClr val="bg1"/>
                </a:solidFill>
              </a:rPr>
              <a:t>Create a My Rotary account on </a:t>
            </a:r>
            <a:r>
              <a:rPr lang="en-US" sz="3200" dirty="0" err="1">
                <a:solidFill>
                  <a:schemeClr val="bg1"/>
                </a:solidFill>
              </a:rPr>
              <a:t>my.rotary.org</a:t>
            </a:r>
            <a:r>
              <a:rPr lang="en-US" sz="3200" dirty="0">
                <a:solidFill>
                  <a:schemeClr val="bg1"/>
                </a:solidFill>
              </a:rPr>
              <a:t> if you don’t already have one</a:t>
            </a:r>
          </a:p>
          <a:p>
            <a:endParaRPr lang="en-US" sz="3200" dirty="0">
              <a:solidFill>
                <a:schemeClr val="bg1"/>
              </a:solidFill>
            </a:endParaRPr>
          </a:p>
          <a:p>
            <a:pPr marL="457200" indent="-457200">
              <a:buFont typeface="Arial" panose="020B0604020202020204" pitchFamily="34" charset="0"/>
              <a:buChar char="•"/>
            </a:pPr>
            <a:endParaRPr lang="en-US" sz="3200" dirty="0">
              <a:solidFill>
                <a:schemeClr val="bg1"/>
              </a:solidFill>
            </a:endParaRPr>
          </a:p>
        </p:txBody>
      </p:sp>
    </p:spTree>
    <p:extLst>
      <p:ext uri="{BB962C8B-B14F-4D97-AF65-F5344CB8AC3E}">
        <p14:creationId xmlns:p14="http://schemas.microsoft.com/office/powerpoint/2010/main" val="3629599750"/>
      </p:ext>
    </p:extLst>
  </p:cSld>
  <p:clrMapOvr>
    <a:masterClrMapping/>
  </p:clrMapOvr>
  <p:transition spd="slow">
    <p:zoom/>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E37601-9577-974C-A416-2D0FDDD8E127}"/>
              </a:ext>
            </a:extLst>
          </p:cNvPr>
          <p:cNvSpPr txBox="1"/>
          <p:nvPr/>
        </p:nvSpPr>
        <p:spPr>
          <a:xfrm flipH="1">
            <a:off x="45719" y="228600"/>
            <a:ext cx="9098281" cy="1446550"/>
          </a:xfrm>
          <a:prstGeom prst="rect">
            <a:avLst/>
          </a:prstGeom>
          <a:solidFill>
            <a:srgbClr val="00397B"/>
          </a:solidFill>
        </p:spPr>
        <p:txBody>
          <a:bodyPr wrap="square" rtlCol="0">
            <a:spAutoFit/>
          </a:bodyPr>
          <a:lstStyle/>
          <a:p>
            <a:pPr algn="ctr"/>
            <a:r>
              <a:rPr lang="en-US" sz="4400" dirty="0">
                <a:solidFill>
                  <a:srgbClr val="FFCA4D"/>
                </a:solidFill>
                <a:latin typeface="Arial" panose="020B0604020202020204" pitchFamily="34" charset="0"/>
                <a:cs typeface="Arial" panose="020B0604020202020204" pitchFamily="34" charset="0"/>
              </a:rPr>
              <a:t>Action Items for the New/First-Time Club Secretary</a:t>
            </a:r>
          </a:p>
        </p:txBody>
      </p:sp>
      <p:sp>
        <p:nvSpPr>
          <p:cNvPr id="4" name="TextBox 3">
            <a:extLst>
              <a:ext uri="{FF2B5EF4-FFF2-40B4-BE49-F238E27FC236}">
                <a16:creationId xmlns:a16="http://schemas.microsoft.com/office/drawing/2014/main" id="{63848B49-66BC-0140-A418-738364980FB7}"/>
              </a:ext>
            </a:extLst>
          </p:cNvPr>
          <p:cNvSpPr txBox="1"/>
          <p:nvPr/>
        </p:nvSpPr>
        <p:spPr>
          <a:xfrm>
            <a:off x="228600" y="1858863"/>
            <a:ext cx="8991600" cy="4770537"/>
          </a:xfrm>
          <a:prstGeom prst="rect">
            <a:avLst/>
          </a:prstGeom>
          <a:noFill/>
        </p:spPr>
        <p:txBody>
          <a:bodyPr wrap="square" rtlCol="0">
            <a:spAutoFit/>
          </a:bodyPr>
          <a:lstStyle/>
          <a:p>
            <a:pPr>
              <a:lnSpc>
                <a:spcPct val="150000"/>
              </a:lnSpc>
            </a:pPr>
            <a:r>
              <a:rPr lang="en-US" sz="3200" dirty="0">
                <a:solidFill>
                  <a:schemeClr val="bg1"/>
                </a:solidFill>
              </a:rPr>
              <a:t>Prior to July 1:</a:t>
            </a:r>
          </a:p>
          <a:p>
            <a:pPr marL="457200" indent="-457200">
              <a:buFont typeface="Arial" panose="020B0604020202020204" pitchFamily="34" charset="0"/>
              <a:buChar char="•"/>
            </a:pPr>
            <a:r>
              <a:rPr lang="en-US" sz="3200" dirty="0">
                <a:solidFill>
                  <a:schemeClr val="bg1"/>
                </a:solidFill>
              </a:rPr>
              <a:t>Familiarize yourself with </a:t>
            </a:r>
            <a:r>
              <a:rPr lang="en-US" sz="3200" dirty="0" err="1">
                <a:solidFill>
                  <a:schemeClr val="bg1"/>
                </a:solidFill>
              </a:rPr>
              <a:t>my.rotary.org</a:t>
            </a:r>
            <a:endParaRPr lang="en-US" sz="3200" dirty="0">
              <a:solidFill>
                <a:schemeClr val="bg1"/>
              </a:solidFill>
            </a:endParaRPr>
          </a:p>
          <a:p>
            <a:endParaRPr lang="en-US" sz="3200" dirty="0">
              <a:solidFill>
                <a:schemeClr val="bg1"/>
              </a:solidFill>
            </a:endParaRPr>
          </a:p>
          <a:p>
            <a:pPr marL="457200" indent="-457200">
              <a:buFont typeface="Arial" panose="020B0604020202020204" pitchFamily="34" charset="0"/>
              <a:buChar char="•"/>
            </a:pPr>
            <a:r>
              <a:rPr lang="en-US" sz="3200" dirty="0">
                <a:solidFill>
                  <a:schemeClr val="bg1"/>
                </a:solidFill>
              </a:rPr>
              <a:t>Familiarize yourself with </a:t>
            </a:r>
            <a:r>
              <a:rPr lang="en-US" sz="3200" dirty="0" err="1">
                <a:solidFill>
                  <a:schemeClr val="bg1"/>
                </a:solidFill>
              </a:rPr>
              <a:t>DACdb</a:t>
            </a:r>
            <a:endParaRPr lang="en-US" sz="3200" dirty="0">
              <a:solidFill>
                <a:schemeClr val="bg1"/>
              </a:solidFill>
            </a:endParaRPr>
          </a:p>
          <a:p>
            <a:endParaRPr lang="en-US" sz="3200" dirty="0">
              <a:solidFill>
                <a:schemeClr val="bg1"/>
              </a:solidFill>
            </a:endParaRPr>
          </a:p>
          <a:p>
            <a:pPr marL="457200" indent="-457200">
              <a:buFont typeface="Arial" panose="020B0604020202020204" pitchFamily="34" charset="0"/>
              <a:buChar char="•"/>
            </a:pPr>
            <a:r>
              <a:rPr lang="en-US" sz="3200" dirty="0">
                <a:solidFill>
                  <a:schemeClr val="bg1"/>
                </a:solidFill>
              </a:rPr>
              <a:t>Meet with the incoming board of directors to determine preferred method of meeting notification, etc.</a:t>
            </a:r>
          </a:p>
          <a:p>
            <a:pPr marL="457200" indent="-457200">
              <a:buFont typeface="Arial" panose="020B0604020202020204" pitchFamily="34" charset="0"/>
              <a:buChar char="•"/>
            </a:pPr>
            <a:endParaRPr lang="en-US" sz="3200" dirty="0">
              <a:solidFill>
                <a:schemeClr val="bg1"/>
              </a:solidFill>
            </a:endParaRPr>
          </a:p>
        </p:txBody>
      </p:sp>
    </p:spTree>
    <p:extLst>
      <p:ext uri="{BB962C8B-B14F-4D97-AF65-F5344CB8AC3E}">
        <p14:creationId xmlns:p14="http://schemas.microsoft.com/office/powerpoint/2010/main" val="4100658865"/>
      </p:ext>
    </p:extLst>
  </p:cSld>
  <p:clrMapOvr>
    <a:masterClrMapping/>
  </p:clrMapOvr>
  <p:transition spd="slow">
    <p:zoom/>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E37601-9577-974C-A416-2D0FDDD8E127}"/>
              </a:ext>
            </a:extLst>
          </p:cNvPr>
          <p:cNvSpPr txBox="1"/>
          <p:nvPr/>
        </p:nvSpPr>
        <p:spPr>
          <a:xfrm flipH="1">
            <a:off x="45719" y="228600"/>
            <a:ext cx="9098281" cy="1446550"/>
          </a:xfrm>
          <a:prstGeom prst="rect">
            <a:avLst/>
          </a:prstGeom>
          <a:solidFill>
            <a:srgbClr val="00397B"/>
          </a:solidFill>
        </p:spPr>
        <p:txBody>
          <a:bodyPr wrap="square" rtlCol="0">
            <a:spAutoFit/>
          </a:bodyPr>
          <a:lstStyle/>
          <a:p>
            <a:pPr algn="ctr"/>
            <a:r>
              <a:rPr lang="en-US" sz="4400" dirty="0">
                <a:solidFill>
                  <a:srgbClr val="FFCA4D"/>
                </a:solidFill>
                <a:latin typeface="Arial" panose="020B0604020202020204" pitchFamily="34" charset="0"/>
                <a:cs typeface="Arial" panose="020B0604020202020204" pitchFamily="34" charset="0"/>
              </a:rPr>
              <a:t>Secretary’s Responsibilities - </a:t>
            </a:r>
          </a:p>
          <a:p>
            <a:pPr algn="ctr"/>
            <a:r>
              <a:rPr lang="en-US" sz="4400" dirty="0">
                <a:solidFill>
                  <a:srgbClr val="FFCA4D"/>
                </a:solidFill>
                <a:latin typeface="Arial" panose="020B0604020202020204" pitchFamily="34" charset="0"/>
                <a:cs typeface="Arial" panose="020B0604020202020204" pitchFamily="34" charset="0"/>
              </a:rPr>
              <a:t>Board Meetings</a:t>
            </a:r>
          </a:p>
        </p:txBody>
      </p:sp>
      <p:sp>
        <p:nvSpPr>
          <p:cNvPr id="2" name="TextBox 1">
            <a:extLst>
              <a:ext uri="{FF2B5EF4-FFF2-40B4-BE49-F238E27FC236}">
                <a16:creationId xmlns:a16="http://schemas.microsoft.com/office/drawing/2014/main" id="{64AA35F0-5492-3144-B260-0C8F7E2CA484}"/>
              </a:ext>
            </a:extLst>
          </p:cNvPr>
          <p:cNvSpPr txBox="1"/>
          <p:nvPr/>
        </p:nvSpPr>
        <p:spPr>
          <a:xfrm>
            <a:off x="457200" y="1828800"/>
            <a:ext cx="8305800" cy="5509200"/>
          </a:xfrm>
          <a:prstGeom prst="rect">
            <a:avLst/>
          </a:prstGeom>
          <a:noFill/>
        </p:spPr>
        <p:txBody>
          <a:bodyPr wrap="square" rtlCol="0">
            <a:spAutoFit/>
          </a:bodyPr>
          <a:lstStyle/>
          <a:p>
            <a:pPr marL="342900" indent="-342900">
              <a:buFont typeface="Arial" panose="020B0604020202020204" pitchFamily="34" charset="0"/>
              <a:buChar char="•"/>
            </a:pPr>
            <a:r>
              <a:rPr lang="en-US" sz="3200" dirty="0">
                <a:solidFill>
                  <a:schemeClr val="bg1"/>
                </a:solidFill>
              </a:rPr>
              <a:t>Send out meeting notifications prior to meeting</a:t>
            </a:r>
          </a:p>
          <a:p>
            <a:endParaRPr lang="en-US" sz="3200" dirty="0">
              <a:solidFill>
                <a:schemeClr val="bg1"/>
              </a:solidFill>
            </a:endParaRPr>
          </a:p>
          <a:p>
            <a:pPr marL="342900" indent="-342900">
              <a:buFont typeface="Arial" panose="020B0604020202020204" pitchFamily="34" charset="0"/>
              <a:buChar char="•"/>
            </a:pPr>
            <a:r>
              <a:rPr lang="en-US" sz="3200" dirty="0">
                <a:solidFill>
                  <a:schemeClr val="bg1"/>
                </a:solidFill>
              </a:rPr>
              <a:t>Take minutes during meeting (a Smart Phone recording works wonderfully)</a:t>
            </a:r>
          </a:p>
          <a:p>
            <a:endParaRPr lang="en-US" sz="3200" dirty="0">
              <a:solidFill>
                <a:schemeClr val="bg1"/>
              </a:solidFill>
            </a:endParaRPr>
          </a:p>
          <a:p>
            <a:pPr marL="342900" indent="-342900">
              <a:buFont typeface="Arial" panose="020B0604020202020204" pitchFamily="34" charset="0"/>
              <a:buChar char="•"/>
            </a:pPr>
            <a:r>
              <a:rPr lang="en-US" sz="3200" dirty="0">
                <a:solidFill>
                  <a:schemeClr val="bg1"/>
                </a:solidFill>
              </a:rPr>
              <a:t>Report on Club Performance</a:t>
            </a:r>
          </a:p>
          <a:p>
            <a:pPr marL="914400" lvl="1" indent="-457200">
              <a:buFont typeface="Wingdings" pitchFamily="2" charset="2"/>
              <a:buChar char="§"/>
            </a:pPr>
            <a:r>
              <a:rPr lang="en-US" sz="3200" dirty="0">
                <a:solidFill>
                  <a:schemeClr val="bg1"/>
                </a:solidFill>
              </a:rPr>
              <a:t>Recent attendance percentages</a:t>
            </a:r>
          </a:p>
          <a:p>
            <a:pPr marL="914400" lvl="1" indent="-457200">
              <a:buFont typeface="Wingdings" pitchFamily="2" charset="2"/>
              <a:buChar char="§"/>
            </a:pPr>
            <a:r>
              <a:rPr lang="en-US" sz="3200" dirty="0">
                <a:solidFill>
                  <a:schemeClr val="bg1"/>
                </a:solidFill>
              </a:rPr>
              <a:t>Members who are routinely NOT attending</a:t>
            </a:r>
          </a:p>
          <a:p>
            <a:pPr marL="342900" indent="-342900">
              <a:buFont typeface="Arial" panose="020B0604020202020204" pitchFamily="34" charset="0"/>
              <a:buChar char="•"/>
            </a:pPr>
            <a:endParaRPr lang="en-US" sz="3200" dirty="0">
              <a:solidFill>
                <a:schemeClr val="bg1"/>
              </a:solidFill>
            </a:endParaRPr>
          </a:p>
        </p:txBody>
      </p:sp>
    </p:spTree>
    <p:extLst>
      <p:ext uri="{BB962C8B-B14F-4D97-AF65-F5344CB8AC3E}">
        <p14:creationId xmlns:p14="http://schemas.microsoft.com/office/powerpoint/2010/main" val="1488906386"/>
      </p:ext>
    </p:extLst>
  </p:cSld>
  <p:clrMapOvr>
    <a:masterClrMapping/>
  </p:clrMapOvr>
  <p:transition spd="slow">
    <p:zoom/>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E37601-9577-974C-A416-2D0FDDD8E127}"/>
              </a:ext>
            </a:extLst>
          </p:cNvPr>
          <p:cNvSpPr txBox="1"/>
          <p:nvPr/>
        </p:nvSpPr>
        <p:spPr>
          <a:xfrm flipH="1">
            <a:off x="45719" y="228600"/>
            <a:ext cx="9098281" cy="1446550"/>
          </a:xfrm>
          <a:prstGeom prst="rect">
            <a:avLst/>
          </a:prstGeom>
          <a:solidFill>
            <a:srgbClr val="00397B"/>
          </a:solidFill>
        </p:spPr>
        <p:txBody>
          <a:bodyPr wrap="square" rtlCol="0">
            <a:spAutoFit/>
          </a:bodyPr>
          <a:lstStyle/>
          <a:p>
            <a:pPr algn="ctr"/>
            <a:r>
              <a:rPr lang="en-US" sz="4400" dirty="0">
                <a:solidFill>
                  <a:srgbClr val="FFCA4D"/>
                </a:solidFill>
                <a:latin typeface="Arial" panose="020B0604020202020204" pitchFamily="34" charset="0"/>
                <a:cs typeface="Arial" panose="020B0604020202020204" pitchFamily="34" charset="0"/>
              </a:rPr>
              <a:t>Secretary’s Responsibilities - </a:t>
            </a:r>
          </a:p>
          <a:p>
            <a:pPr algn="ctr"/>
            <a:r>
              <a:rPr lang="en-US" sz="4400" dirty="0">
                <a:solidFill>
                  <a:srgbClr val="FFCA4D"/>
                </a:solidFill>
                <a:latin typeface="Arial" panose="020B0604020202020204" pitchFamily="34" charset="0"/>
                <a:cs typeface="Arial" panose="020B0604020202020204" pitchFamily="34" charset="0"/>
              </a:rPr>
              <a:t>Board Meetings</a:t>
            </a:r>
          </a:p>
        </p:txBody>
      </p:sp>
      <p:sp>
        <p:nvSpPr>
          <p:cNvPr id="2" name="TextBox 1">
            <a:extLst>
              <a:ext uri="{FF2B5EF4-FFF2-40B4-BE49-F238E27FC236}">
                <a16:creationId xmlns:a16="http://schemas.microsoft.com/office/drawing/2014/main" id="{64AA35F0-5492-3144-B260-0C8F7E2CA484}"/>
              </a:ext>
            </a:extLst>
          </p:cNvPr>
          <p:cNvSpPr txBox="1"/>
          <p:nvPr/>
        </p:nvSpPr>
        <p:spPr>
          <a:xfrm>
            <a:off x="457200" y="1828800"/>
            <a:ext cx="8305800" cy="5632311"/>
          </a:xfrm>
          <a:prstGeom prst="rect">
            <a:avLst/>
          </a:prstGeom>
          <a:noFill/>
        </p:spPr>
        <p:txBody>
          <a:bodyPr wrap="square" rtlCol="0">
            <a:spAutoFit/>
          </a:bodyPr>
          <a:lstStyle/>
          <a:p>
            <a:pPr marL="457200" indent="-457200">
              <a:buFont typeface="Arial" panose="020B0604020202020204" pitchFamily="34" charset="0"/>
              <a:buChar char="•"/>
            </a:pPr>
            <a:r>
              <a:rPr lang="en-US" sz="3200" dirty="0">
                <a:solidFill>
                  <a:schemeClr val="bg1"/>
                </a:solidFill>
              </a:rPr>
              <a:t>Report on Club Performance (continued)</a:t>
            </a:r>
          </a:p>
          <a:p>
            <a:pPr marL="914400" lvl="1" indent="-457200">
              <a:buFont typeface="Wingdings" pitchFamily="2" charset="2"/>
              <a:buChar char="§"/>
            </a:pPr>
            <a:r>
              <a:rPr lang="en-US" sz="3200" dirty="0">
                <a:solidFill>
                  <a:schemeClr val="bg1"/>
                </a:solidFill>
              </a:rPr>
              <a:t>Membership net gain/loss</a:t>
            </a:r>
          </a:p>
          <a:p>
            <a:pPr marL="914400" lvl="1" indent="-457200">
              <a:buFont typeface="Wingdings" pitchFamily="2" charset="2"/>
              <a:buChar char="§"/>
            </a:pPr>
            <a:r>
              <a:rPr lang="en-US" sz="3200" dirty="0">
                <a:solidFill>
                  <a:schemeClr val="bg1"/>
                </a:solidFill>
              </a:rPr>
              <a:t>Member resignations with reasons given</a:t>
            </a:r>
          </a:p>
          <a:p>
            <a:pPr marL="914400" lvl="1" indent="-457200">
              <a:buFont typeface="Wingdings" pitchFamily="2" charset="2"/>
              <a:buChar char="§"/>
            </a:pPr>
            <a:r>
              <a:rPr lang="en-US" sz="3200" dirty="0">
                <a:solidFill>
                  <a:schemeClr val="bg1"/>
                </a:solidFill>
              </a:rPr>
              <a:t>New member proposals</a:t>
            </a:r>
          </a:p>
          <a:p>
            <a:pPr lvl="1"/>
            <a:endParaRPr lang="en-US" sz="3200" dirty="0">
              <a:solidFill>
                <a:schemeClr val="bg1"/>
              </a:solidFill>
            </a:endParaRPr>
          </a:p>
          <a:p>
            <a:pPr marL="457200" indent="-457200">
              <a:buFont typeface="Arial" panose="020B0604020202020204" pitchFamily="34" charset="0"/>
              <a:buChar char="•"/>
            </a:pPr>
            <a:r>
              <a:rPr lang="en-US" sz="3200" dirty="0">
                <a:solidFill>
                  <a:schemeClr val="bg1"/>
                </a:solidFill>
              </a:rPr>
              <a:t>Draft minutes of meeting to have available for ratification at next board meeting if possible, but no later than </a:t>
            </a:r>
            <a:r>
              <a:rPr lang="en-US" sz="4000" b="1" dirty="0">
                <a:solidFill>
                  <a:schemeClr val="bg1"/>
                </a:solidFill>
              </a:rPr>
              <a:t>30 </a:t>
            </a:r>
            <a:r>
              <a:rPr lang="en-US" sz="3200" dirty="0">
                <a:solidFill>
                  <a:schemeClr val="bg1"/>
                </a:solidFill>
              </a:rPr>
              <a:t>days following the meeting</a:t>
            </a:r>
          </a:p>
          <a:p>
            <a:pPr marL="342900" indent="-342900">
              <a:buFont typeface="Arial" panose="020B0604020202020204" pitchFamily="34" charset="0"/>
              <a:buChar char="•"/>
            </a:pPr>
            <a:endParaRPr lang="en-US" sz="3200" dirty="0">
              <a:solidFill>
                <a:schemeClr val="bg1"/>
              </a:solidFill>
            </a:endParaRPr>
          </a:p>
        </p:txBody>
      </p:sp>
    </p:spTree>
    <p:extLst>
      <p:ext uri="{BB962C8B-B14F-4D97-AF65-F5344CB8AC3E}">
        <p14:creationId xmlns:p14="http://schemas.microsoft.com/office/powerpoint/2010/main" val="393642572"/>
      </p:ext>
    </p:extLst>
  </p:cSld>
  <p:clrMapOvr>
    <a:masterClrMapping/>
  </p:clrMapOvr>
  <p:transition spd="slow">
    <p:zoom/>
  </p:transition>
</p:sld>
</file>

<file path=ppt/theme/theme1.xml><?xml version="1.0" encoding="utf-8"?>
<a:theme xmlns:a="http://schemas.openxmlformats.org/drawingml/2006/main" name="4_Custom Design">
  <a:themeElements>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Custom Design">
  <a:themeElements>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17076</TotalTime>
  <Words>3681</Words>
  <Application>Microsoft Office PowerPoint</Application>
  <PresentationFormat>Letter Paper (8.5x11 in)</PresentationFormat>
  <Paragraphs>615</Paragraphs>
  <Slides>122</Slides>
  <Notes>104</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122</vt:i4>
      </vt:variant>
    </vt:vector>
  </HeadingPairs>
  <TitlesOfParts>
    <vt:vector size="128" baseType="lpstr">
      <vt:lpstr>Arial</vt:lpstr>
      <vt:lpstr>Times New Roman</vt:lpstr>
      <vt:lpstr>Wingdings</vt:lpstr>
      <vt:lpstr>4_Custom Design</vt:lpstr>
      <vt:lpstr>3_Custom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Town &amp; Country Animal Hospital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DISTRICT 6360 SECRETARY’S WORKSHOP</dc:title>
  <dc:creator>Edward G. Foster, DVM</dc:creator>
  <cp:lastModifiedBy>Faith Line</cp:lastModifiedBy>
  <cp:revision>277</cp:revision>
  <cp:lastPrinted>2022-04-30T15:11:08Z</cp:lastPrinted>
  <dcterms:created xsi:type="dcterms:W3CDTF">2001-04-22T13:05:12Z</dcterms:created>
  <dcterms:modified xsi:type="dcterms:W3CDTF">2022-05-03T13:30:16Z</dcterms:modified>
</cp:coreProperties>
</file>