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theme/themeOverride39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Override17.xml" ContentType="application/vnd.openxmlformats-officedocument.themeOverride+xml"/>
  <Override PartName="/ppt/theme/themeOverride28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3.xml" ContentType="application/vnd.openxmlformats-officedocument.themeOverr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Override42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Override20.xml" ContentType="application/vnd.openxmlformats-officedocument.themeOverride+xml"/>
  <Override PartName="/ppt/theme/themeOverride31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Override6.xml" ContentType="application/vnd.openxmlformats-officedocument.themeOverr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theme/themeOverride47.xml" ContentType="application/vnd.openxmlformats-officedocument.themeOverride+xml"/>
  <Override PartName="/ppt/theme/themeOverride58.xml" ContentType="application/vnd.openxmlformats-officedocument.themeOverride+xml"/>
  <Override PartName="/ppt/slideLayouts/slideLayout10.xml" ContentType="application/vnd.openxmlformats-officedocument.presentationml.slideLayout+xml"/>
  <Override PartName="/ppt/theme/themeOverride36.xml" ContentType="application/vnd.openxmlformats-officedocument.themeOverride+xml"/>
  <Override PartName="/ppt/theme/themeOverride25.xml" ContentType="application/vnd.openxmlformats-officedocument.themeOverr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theme/themeOverride61.xml" ContentType="application/vnd.openxmlformats-officedocument.themeOverr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Override50.xml" ContentType="application/vnd.openxmlformats-officedocument.themeOverr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55.xml" ContentType="application/vnd.openxmlformats-officedocument.themeOverr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theme/themeOverride44.xml" ContentType="application/vnd.openxmlformats-officedocument.themeOverr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Override22.xml" ContentType="application/vnd.openxmlformats-officedocument.themeOverride+xml"/>
  <Override PartName="/ppt/theme/themeOverride33.xml" ContentType="application/vnd.openxmlformats-officedocument.themeOverride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Override38.xml" ContentType="application/vnd.openxmlformats-officedocument.themeOverride+xml"/>
  <Override PartName="/ppt/theme/themeOverride49.xml" ContentType="application/vnd.openxmlformats-officedocument.themeOverride+xml"/>
  <Override PartName="/ppt/notesSlides/notesSlide51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theme/themeOverride63.xml" ContentType="application/vnd.openxmlformats-officedocument.themeOverr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Override41.xml" ContentType="application/vnd.openxmlformats-officedocument.themeOverride+xml"/>
  <Override PartName="/ppt/theme/themeOverride52.xml" ContentType="application/vnd.openxmlformats-officedocument.themeOverrid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Override30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Override5.xml" ContentType="application/vnd.openxmlformats-officedocument.themeOverr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Override57.xml" ContentType="application/vnd.openxmlformats-officedocument.themeOverride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theme/themeOverride46.xml" ContentType="application/vnd.openxmlformats-officedocument.themeOverride+xml"/>
  <Override PartName="/ppt/theme/themeOverride24.xml" ContentType="application/vnd.openxmlformats-officedocument.themeOverride+xml"/>
  <Override PartName="/ppt/theme/themeOverride35.xml" ContentType="application/vnd.openxmlformats-officedocument.themeOverr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theme/themeOverride13.xml" ContentType="application/vnd.openxmlformats-officedocument.themeOverride+xml"/>
  <Override PartName="/ppt/theme/themeOverride60.xml" ContentType="application/vnd.openxmlformats-officedocument.themeOverrid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Override2.xml" ContentType="application/vnd.openxmlformats-officedocument.themeOverr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heme/themeOverride29.xml" ContentType="application/vnd.openxmlformats-officedocument.themeOverride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theme/themeOverride43.xml" ContentType="application/vnd.openxmlformats-officedocument.themeOverride+xml"/>
  <Override PartName="/ppt/theme/themeOverride54.xml" ContentType="application/vnd.openxmlformats-officedocument.themeOverr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heme/themeOverride32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Override10.xml" ContentType="application/vnd.openxmlformats-officedocument.themeOverride+xml"/>
  <Override PartName="/ppt/notesSlides/notesSlide47.xml" ContentType="application/vnd.openxmlformats-officedocument.presentationml.notesSlide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theme/themeOverride59.xml" ContentType="application/vnd.openxmlformats-officedocument.themeOverr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theme/themeOverride48.xml" ContentType="application/vnd.openxmlformats-officedocument.themeOverride+xml"/>
  <Override PartName="/ppt/slideLayouts/slideLayout100.xml" ContentType="application/vnd.openxmlformats-officedocument.presentationml.slideLayout+xml"/>
  <Override PartName="/ppt/theme/themeOverride37.xml" ContentType="application/vnd.openxmlformats-officedocument.themeOverr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theme/themeOverride26.xml" ContentType="application/vnd.openxmlformats-officedocument.themeOverride+xml"/>
  <Override PartName="/ppt/theme/themeOverride62.xml" ContentType="application/vnd.openxmlformats-officedocument.themeOverride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theme/themeOverride51.xml" ContentType="application/vnd.openxmlformats-officedocument.themeOverr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Override40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45.xml" ContentType="application/vnd.openxmlformats-officedocument.themeOverride+xml"/>
  <Override PartName="/ppt/theme/themeOverride56.xml" ContentType="application/vnd.openxmlformats-officedocument.themeOverride+xml"/>
  <Override PartName="/ppt/theme/theme13.xml" ContentType="application/vnd.openxmlformats-officedocument.theme+xml"/>
  <Override PartName="/ppt/theme/themeOverride34.xml" ContentType="application/vnd.openxmlformats-officedocument.themeOverr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Override9.xml" ContentType="application/vnd.openxmlformats-officedocument.themeOverride+xml"/>
  <Override PartName="/ppt/theme/themeOverride23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  <p:sldMasterId id="2147483918" r:id="rId4"/>
    <p:sldMasterId id="2147483926" r:id="rId5"/>
    <p:sldMasterId id="2147483944" r:id="rId6"/>
    <p:sldMasterId id="2147483981" r:id="rId7"/>
    <p:sldMasterId id="2147483988" r:id="rId8"/>
    <p:sldMasterId id="2147484006" r:id="rId9"/>
    <p:sldMasterId id="2147484024" r:id="rId10"/>
    <p:sldMasterId id="2147484043" r:id="rId11"/>
    <p:sldMasterId id="2147484050" r:id="rId12"/>
  </p:sldMasterIdLst>
  <p:notesMasterIdLst>
    <p:notesMasterId r:id="rId78"/>
  </p:notesMasterIdLst>
  <p:handoutMasterIdLst>
    <p:handoutMasterId r:id="rId79"/>
  </p:handoutMasterIdLst>
  <p:sldIdLst>
    <p:sldId id="502" r:id="rId13"/>
    <p:sldId id="507" r:id="rId14"/>
    <p:sldId id="509" r:id="rId15"/>
    <p:sldId id="503" r:id="rId16"/>
    <p:sldId id="506" r:id="rId17"/>
    <p:sldId id="510" r:id="rId18"/>
    <p:sldId id="583" r:id="rId19"/>
    <p:sldId id="512" r:id="rId20"/>
    <p:sldId id="513" r:id="rId21"/>
    <p:sldId id="590" r:id="rId22"/>
    <p:sldId id="617" r:id="rId23"/>
    <p:sldId id="631" r:id="rId24"/>
    <p:sldId id="632" r:id="rId25"/>
    <p:sldId id="633" r:id="rId26"/>
    <p:sldId id="634" r:id="rId27"/>
    <p:sldId id="635" r:id="rId28"/>
    <p:sldId id="636" r:id="rId29"/>
    <p:sldId id="637" r:id="rId30"/>
    <p:sldId id="638" r:id="rId31"/>
    <p:sldId id="639" r:id="rId32"/>
    <p:sldId id="640" r:id="rId33"/>
    <p:sldId id="641" r:id="rId34"/>
    <p:sldId id="642" r:id="rId35"/>
    <p:sldId id="643" r:id="rId36"/>
    <p:sldId id="592" r:id="rId37"/>
    <p:sldId id="645" r:id="rId38"/>
    <p:sldId id="646" r:id="rId39"/>
    <p:sldId id="647" r:id="rId40"/>
    <p:sldId id="648" r:id="rId41"/>
    <p:sldId id="649" r:id="rId42"/>
    <p:sldId id="650" r:id="rId43"/>
    <p:sldId id="604" r:id="rId44"/>
    <p:sldId id="605" r:id="rId45"/>
    <p:sldId id="606" r:id="rId46"/>
    <p:sldId id="607" r:id="rId47"/>
    <p:sldId id="608" r:id="rId48"/>
    <p:sldId id="621" r:id="rId49"/>
    <p:sldId id="620" r:id="rId50"/>
    <p:sldId id="611" r:id="rId51"/>
    <p:sldId id="609" r:id="rId52"/>
    <p:sldId id="613" r:id="rId53"/>
    <p:sldId id="614" r:id="rId54"/>
    <p:sldId id="627" r:id="rId55"/>
    <p:sldId id="651" r:id="rId56"/>
    <p:sldId id="652" r:id="rId57"/>
    <p:sldId id="653" r:id="rId58"/>
    <p:sldId id="654" r:id="rId59"/>
    <p:sldId id="655" r:id="rId60"/>
    <p:sldId id="656" r:id="rId61"/>
    <p:sldId id="657" r:id="rId62"/>
    <p:sldId id="658" r:id="rId63"/>
    <p:sldId id="659" r:id="rId64"/>
    <p:sldId id="660" r:id="rId65"/>
    <p:sldId id="661" r:id="rId66"/>
    <p:sldId id="662" r:id="rId67"/>
    <p:sldId id="663" r:id="rId68"/>
    <p:sldId id="664" r:id="rId69"/>
    <p:sldId id="665" r:id="rId70"/>
    <p:sldId id="666" r:id="rId71"/>
    <p:sldId id="667" r:id="rId72"/>
    <p:sldId id="623" r:id="rId73"/>
    <p:sldId id="622" r:id="rId74"/>
    <p:sldId id="625" r:id="rId75"/>
    <p:sldId id="618" r:id="rId76"/>
    <p:sldId id="619" r:id="rId7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6000" b="1" kern="1200">
        <a:solidFill>
          <a:schemeClr val="tx1"/>
        </a:solidFill>
        <a:latin typeface="Arial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6000" b="1" kern="1200">
        <a:solidFill>
          <a:schemeClr val="tx1"/>
        </a:solidFill>
        <a:latin typeface="Arial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6000" b="1" kern="1200">
        <a:solidFill>
          <a:schemeClr val="tx1"/>
        </a:solidFill>
        <a:latin typeface="Arial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6000" b="1" kern="1200">
        <a:solidFill>
          <a:schemeClr val="tx1"/>
        </a:solidFill>
        <a:latin typeface="Arial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6000" b="1" kern="1200">
        <a:solidFill>
          <a:schemeClr val="tx1"/>
        </a:solidFill>
        <a:latin typeface="Arial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6000" b="1" kern="1200">
        <a:solidFill>
          <a:schemeClr val="tx1"/>
        </a:solidFill>
        <a:latin typeface="Arial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6000" b="1" kern="1200">
        <a:solidFill>
          <a:schemeClr val="tx1"/>
        </a:solidFill>
        <a:latin typeface="Arial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6000" b="1" kern="1200">
        <a:solidFill>
          <a:schemeClr val="tx1"/>
        </a:solidFill>
        <a:latin typeface="Arial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6000" b="1" kern="1200">
        <a:solidFill>
          <a:schemeClr val="tx1"/>
        </a:solidFill>
        <a:latin typeface="Arial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</p:showPr>
  <p:clrMru>
    <a:srgbClr val="58585A"/>
    <a:srgbClr val="005DAA"/>
    <a:srgbClr val="FF7600"/>
    <a:srgbClr val="D91B5C"/>
    <a:srgbClr val="872175"/>
    <a:srgbClr val="3DB97B"/>
    <a:srgbClr val="174590"/>
    <a:srgbClr val="B2B2B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5" autoAdjust="0"/>
    <p:restoredTop sz="94660"/>
  </p:normalViewPr>
  <p:slideViewPr>
    <p:cSldViewPr>
      <p:cViewPr varScale="1">
        <p:scale>
          <a:sx n="44" d="100"/>
          <a:sy n="44" d="100"/>
        </p:scale>
        <p:origin x="-672" y="-72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784" y="16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00"/>
    </p:cViewPr>
  </p:sorterViewPr>
  <p:notesViewPr>
    <p:cSldViewPr>
      <p:cViewPr varScale="1">
        <p:scale>
          <a:sx n="60" d="100"/>
          <a:sy n="60" d="100"/>
        </p:scale>
        <p:origin x="-2850" y="-78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 b="0">
                <a:latin typeface="Arial" pitchFamily="34" charset="0"/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b="0">
                <a:latin typeface="Arial" pitchFamily="34" charset="0"/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 b="0">
                <a:latin typeface="Arial" pitchFamily="34" charset="0"/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b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8AD6CF9-9B73-4DC1-8667-41B7E80296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 b="0">
                <a:latin typeface="Arial" pitchFamily="34" charset="0"/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b="0">
                <a:latin typeface="Arial" pitchFamily="34" charset="0"/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 b="0">
                <a:latin typeface="Arial" pitchFamily="34" charset="0"/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b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4E65653E-99C3-4402-A373-C234A8A521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E24E81D9-AD24-4F53-94C7-4CBBF8B4E47D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1</a:t>
            </a:fld>
            <a:endParaRPr lang="en-US" altLang="en-US" sz="1200" b="0">
              <a:ea typeface="MS PGothic" pitchFamily="34" charset="-128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48BCBB7A-950E-439D-BFD6-0DC10737DF9D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16</a:t>
            </a:fld>
            <a:endParaRPr lang="en-US" altLang="en-US" sz="1200" b="0">
              <a:ea typeface="MS PGothic" pitchFamily="34" charset="-128"/>
            </a:endParaRPr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BD7B72A1-352E-46F7-B66D-93804F676DCB}" type="slidenum">
              <a:rPr lang="en-US" sz="1200" b="0">
                <a:ea typeface="MS PGothic" pitchFamily="34" charset="-128"/>
              </a:rPr>
              <a:pPr algn="r" defTabSz="931863" eaLnBrk="0" hangingPunct="0"/>
              <a:t>17</a:t>
            </a:fld>
            <a:endParaRPr lang="en-US" sz="1200" b="0">
              <a:ea typeface="MS PGothic" pitchFamily="34" charset="-128"/>
            </a:endParaRPr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09923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679E4284-ABAF-417B-ABEB-D84DEBB9D54F}" type="slidenum">
              <a:rPr lang="en-US" sz="1200" b="0">
                <a:ea typeface="MS PGothic" pitchFamily="34" charset="-128"/>
              </a:rPr>
              <a:pPr algn="r" defTabSz="931863" eaLnBrk="0" hangingPunct="0"/>
              <a:t>18</a:t>
            </a:fld>
            <a:endParaRPr 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8BCB368B-94A6-4B7F-A9FE-4B1832BEAF16}" type="slidenum">
              <a:rPr lang="en-US" altLang="en-US" sz="1200" b="0"/>
              <a:pPr algn="r" defTabSz="931863" eaLnBrk="0" hangingPunct="0"/>
              <a:t>19</a:t>
            </a:fld>
            <a:endParaRPr lang="en-US" altLang="en-US" sz="1200" b="0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14019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50B05533-65D7-49D4-8533-23E5AD4BC1A5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20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16067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95B10FD0-C12E-4F53-95F0-4483AEFF02D5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21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18115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071DB2E6-511B-41E7-95B9-950D954B0F28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22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20163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0B11D608-FAE6-4F78-A0EF-763F0E47F95A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23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22211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43851943-C3EF-471C-8187-BC65E257A7EF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24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DDE29E9C-5430-4E05-9F5B-7F4FB2BCBEC2}" type="slidenum">
              <a:rPr lang="en-US" altLang="en-US" sz="1200" b="0"/>
              <a:pPr algn="r" defTabSz="931863" eaLnBrk="0" hangingPunct="0"/>
              <a:t>25</a:t>
            </a:fld>
            <a:endParaRPr lang="en-US" altLang="en-US" sz="1200" b="0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EFD311E5-74D5-497A-9D85-BDBE79D46CCB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8</a:t>
            </a:fld>
            <a:endParaRPr lang="en-US" altLang="en-US" sz="1200" b="0">
              <a:ea typeface="MS PGothic" pitchFamily="34" charset="-128"/>
            </a:endParaRPr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63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26307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4AD0B04B-E692-4614-BE59-3C6B3353746D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26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83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28355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12FDF8E6-7456-4B0A-9DAD-273E9B0048FE}" type="slidenum">
              <a:rPr lang="en-US" altLang="en-US" sz="1200" b="0"/>
              <a:pPr algn="r" defTabSz="931863" eaLnBrk="0" hangingPunct="0"/>
              <a:t>27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30403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9F1B6E74-B4F6-4A19-943E-F61989F62673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28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32451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F90C6F22-2A5F-4007-BB1B-3E278B46BF94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29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34499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D3667EBA-F9DF-48CF-88A6-CE4615D0F6BA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30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36547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56ACDF9B-FE10-4DFA-AFE5-71CAF91A316D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31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38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38595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5" tIns="46588" rIns="93175" bIns="46588" anchor="b"/>
          <a:lstStyle/>
          <a:p>
            <a:pPr algn="r" defTabSz="954088" eaLnBrk="0" hangingPunct="0"/>
            <a:fld id="{0AB61ED8-BE72-44D7-AC84-4E8BF103B6BF}" type="slidenum">
              <a:rPr lang="en-US" altLang="en-US" sz="1200" b="0">
                <a:ea typeface="MS PGothic" pitchFamily="34" charset="-128"/>
              </a:rPr>
              <a:pPr algn="r" defTabSz="954088" eaLnBrk="0" hangingPunct="0"/>
              <a:t>32</a:t>
            </a:fld>
            <a:endParaRPr lang="en-US" alt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40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40643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5" tIns="46588" rIns="93175" bIns="46588" anchor="b"/>
          <a:lstStyle/>
          <a:p>
            <a:pPr algn="r" defTabSz="954088" eaLnBrk="0" hangingPunct="0"/>
            <a:fld id="{033E12E4-9362-43C2-99CA-7B4D9FCA1478}" type="slidenum">
              <a:rPr lang="en-US" altLang="en-US" sz="1200" b="0">
                <a:ea typeface="MS PGothic" pitchFamily="34" charset="-128"/>
              </a:rPr>
              <a:pPr algn="r" defTabSz="954088" eaLnBrk="0" hangingPunct="0"/>
              <a:t>33</a:t>
            </a:fld>
            <a:endParaRPr lang="en-US" alt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42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42691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63" eaLnBrk="0" hangingPunct="0"/>
            <a:fld id="{1C0E05EE-A2DB-471D-BE82-D17497894A2A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34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447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44739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63" eaLnBrk="0" hangingPunct="0"/>
            <a:fld id="{1C964BD3-EDCE-46CD-AF74-98DEA49BE476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35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191491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32AC9F8F-7430-4BD7-95BC-D056BA3120C6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9</a:t>
            </a:fld>
            <a:endParaRPr lang="en-US" alt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467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46787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63" eaLnBrk="0" hangingPunct="0"/>
            <a:fld id="{A353C5AB-5832-4A2D-92F6-B8A7C76E2D59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36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488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48835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63" eaLnBrk="0" hangingPunct="0"/>
            <a:fld id="{D70F221E-33A1-4624-909D-6583E67E2A0B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37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508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50883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63" eaLnBrk="0" hangingPunct="0"/>
            <a:fld id="{0415D843-020D-4BA2-B32A-BF7D95B79B74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38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529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52931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63" eaLnBrk="0" hangingPunct="0"/>
            <a:fld id="{7A62D82F-9986-4E63-B166-27D81DBF727D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39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5497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54979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63" eaLnBrk="0" hangingPunct="0"/>
            <a:fld id="{52EB82B2-A3A9-4B09-8C3F-8242D607E1AC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40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570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57027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63" eaLnBrk="0" hangingPunct="0"/>
            <a:fld id="{6F08C213-D323-4A0D-889E-2F1BB066732C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41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590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59075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63" eaLnBrk="0" hangingPunct="0"/>
            <a:fld id="{3076A7E0-4F29-4DB9-A151-8D00E3217D6A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42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611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61123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63" eaLnBrk="0" hangingPunct="0"/>
            <a:fld id="{989090C7-F186-443B-A9C1-914DFE1F5C2F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43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home page of the District Website has links to all kinds of information</a:t>
            </a:r>
          </a:p>
          <a:p>
            <a:pPr marL="174703" indent="-17470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We will take a brief look at::</a:t>
            </a:r>
          </a:p>
          <a:p>
            <a:pPr marL="174703" indent="-17470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Publications and Forms</a:t>
            </a:r>
          </a:p>
          <a:p>
            <a:pPr marL="631903" lvl="1" indent="-17470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Member Access – which takes you to the District and Club database – the restricted part of the District website</a:t>
            </a:r>
          </a:p>
          <a:p>
            <a:pPr marL="174703" indent="-17470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Rotary International Website</a:t>
            </a:r>
          </a:p>
          <a:p>
            <a:pPr marL="631903" lvl="1" indent="-17470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My Rotary – the restricted part of the Rotary International Website</a:t>
            </a:r>
          </a:p>
          <a:p>
            <a:pPr marL="1097774" lvl="2" indent="-17470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Rotary Club Central – the RI database</a:t>
            </a:r>
          </a:p>
          <a:p>
            <a:pPr marL="174703" indent="-17470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-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65219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9577B535-FB90-4225-990F-114BA8AF6628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46</a:t>
            </a:fld>
            <a:endParaRPr lang="en-US" alt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Club Leader– open for anyone to see without being logged in</a:t>
            </a:r>
          </a:p>
          <a:p>
            <a:endParaRPr lang="en-US" smtClean="0">
              <a:latin typeface="Arial" charset="0"/>
              <a:ea typeface="ヒラギノ角ゴ Pro W3"/>
              <a:cs typeface="ヒラギノ角ゴ Pro W3"/>
            </a:endParaRPr>
          </a:p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Note at top of the right hand column the Information Library for 2018-2019 Club Presidents</a:t>
            </a:r>
          </a:p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A very important page with links to dozens of documents you will use throughout the year</a:t>
            </a:r>
          </a:p>
          <a:p>
            <a:endParaRPr lang="en-US" smtClean="0">
              <a:latin typeface="Arial" charset="0"/>
              <a:ea typeface="ヒラギノ角ゴ Pro W3"/>
              <a:cs typeface="ヒラギノ角ゴ Pro W3"/>
            </a:endParaRPr>
          </a:p>
          <a:p>
            <a:endParaRPr 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67267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98250AE1-58E8-4579-B8C8-F574604F6E6B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47</a:t>
            </a:fld>
            <a:endParaRPr lang="en-US" alt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193539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FA2940E6-52C6-4FD5-8F35-A419D9518CA2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10</a:t>
            </a:fld>
            <a:endParaRPr lang="en-US" alt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All the forms and information in the District Resource Guide you received today and more is posted on the Information Library for 2016-2017 Presidents page.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Rotary Citation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Governor’s Award spreadsheet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Club Planning Guide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Membership ideas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Member Access – The District and Club data base = </a:t>
            </a:r>
            <a:r>
              <a:rPr lang="en-US" dirty="0" err="1" smtClean="0"/>
              <a:t>DACdb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269315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0D006BAB-89E8-49F3-BC2C-37ED55453D8A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48</a:t>
            </a:fld>
            <a:endParaRPr lang="en-US" alt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home page of the District Website has links to all kinds of information</a:t>
            </a:r>
          </a:p>
          <a:p>
            <a:pPr marL="174703" indent="-17470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We will take a brief look at::</a:t>
            </a:r>
          </a:p>
          <a:p>
            <a:pPr marL="174703" indent="-17470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Publications and Forms</a:t>
            </a:r>
          </a:p>
          <a:p>
            <a:pPr marL="631903" lvl="1" indent="-17470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Member Access – which takes you to the District and Club database – the restricted part of the District website</a:t>
            </a:r>
          </a:p>
          <a:p>
            <a:pPr marL="174703" indent="-17470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Rotary International Website</a:t>
            </a:r>
          </a:p>
          <a:p>
            <a:pPr marL="631903" lvl="1" indent="-17470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My Rotary – the restricted part of the Rotary International Website</a:t>
            </a:r>
          </a:p>
          <a:p>
            <a:pPr marL="1097774" lvl="2" indent="-174703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Rotary Club Central – the RI database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71363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50DDBFAC-2FC1-4B9A-870F-E1EA32974801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49</a:t>
            </a:fld>
            <a:endParaRPr lang="en-US" alt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4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Note the tabs in the white and blue bars:</a:t>
            </a:r>
          </a:p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Committees – lists all of the committee and resource chairs – the same people in your binder</a:t>
            </a:r>
          </a:p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Calendar – All district events are here –clubs encouraged to use it too so others can see what, when and where events are happening</a:t>
            </a:r>
          </a:p>
        </p:txBody>
      </p:sp>
      <p:sp>
        <p:nvSpPr>
          <p:cNvPr id="274435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AB6E048F-B904-4081-B3E2-21D6B3155A50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51</a:t>
            </a:fld>
            <a:endParaRPr lang="en-US" alt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You are all probably quite familiar with what your club page looks like. There are lots of important tools from this page.</a:t>
            </a:r>
          </a:p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PMail</a:t>
            </a:r>
          </a:p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Submit attendance</a:t>
            </a:r>
          </a:p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Member Compare – compares in real time who the district has on the books and who RI has on the books – important that they match!</a:t>
            </a:r>
          </a:p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The Calendar</a:t>
            </a:r>
          </a:p>
          <a:p>
            <a:endParaRPr lang="en-US" smtClean="0">
              <a:latin typeface="Arial" charset="0"/>
              <a:ea typeface="ヒラギノ角ゴ Pro W3"/>
              <a:cs typeface="ヒラギノ角ゴ Pro W3"/>
            </a:endParaRPr>
          </a:p>
          <a:p>
            <a:endParaRPr 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76483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23C1789B-4AAC-434A-A0C3-ACFB42E007DD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52</a:t>
            </a:fld>
            <a:endParaRPr lang="en-US" alt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85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78531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9A0ADBDE-00D1-404B-B4FD-260FD5C9F0D2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53</a:t>
            </a:fld>
            <a:endParaRPr lang="en-US" alt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1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This is the RI website that is open to the public – no log in required</a:t>
            </a:r>
          </a:p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Most of the real “meat” that you want is found in My Rotary</a:t>
            </a:r>
          </a:p>
          <a:p>
            <a:endParaRPr 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81603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A01AC57C-1829-496F-9BDE-3EA22AC0EC61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55</a:t>
            </a:fld>
            <a:endParaRPr lang="en-US" alt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It will open on the “Your Club” tab of your club.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That tab is mostly concerned with membership. When you scroll down you will see “trends”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Below that is where you enter your membership goals</a:t>
            </a:r>
          </a:p>
          <a:p>
            <a:pPr>
              <a:defRPr/>
            </a:pPr>
            <a:r>
              <a:rPr lang="en-US" dirty="0" smtClean="0"/>
              <a:t>The Foundation Tab will show your club’s trends for Foundation Giving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Scroll down to enter your goals for next year	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The Service Tab covers just about everything else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This is where in addition to entering your service goals you will enter information for the Presidential Citation that isn’t automatically tracked by RI </a:t>
            </a:r>
          </a:p>
          <a:p>
            <a:pPr marL="1085850" lvl="2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Membership, TRF, Interact and </a:t>
            </a:r>
            <a:r>
              <a:rPr lang="en-US" dirty="0" err="1" smtClean="0"/>
              <a:t>Rotaract</a:t>
            </a:r>
            <a:r>
              <a:rPr lang="en-US" dirty="0" smtClean="0"/>
              <a:t> club sponsorships are automatically tracked however “mentoring 3 Interactors or </a:t>
            </a:r>
            <a:r>
              <a:rPr lang="en-US" dirty="0" err="1" smtClean="0"/>
              <a:t>Rotaractors</a:t>
            </a:r>
            <a:r>
              <a:rPr lang="en-US" dirty="0" smtClean="0"/>
              <a:t>” needs to be added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284675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AE0EC07C-4461-4BCD-9486-196468EC3EFA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57</a:t>
            </a:fld>
            <a:endParaRPr lang="en-US" alt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Here is where you set goals </a:t>
            </a:r>
          </a:p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And where you indicate achievement – mostly yes and no answers</a:t>
            </a:r>
          </a:p>
          <a:p>
            <a:r>
              <a:rPr lang="en-US" smtClean="0">
                <a:latin typeface="Arial" charset="0"/>
                <a:ea typeface="ヒラギノ角ゴ Pro W3"/>
                <a:cs typeface="ヒラギノ角ゴ Pro W3"/>
              </a:rPr>
              <a:t> the pencil icon so you can edit</a:t>
            </a:r>
          </a:p>
          <a:p>
            <a:endParaRPr 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86723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D05B03E0-0CE1-4E6A-B73C-2FD659FCCA04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58</a:t>
            </a:fld>
            <a:endParaRPr lang="en-US" altLang="en-US" sz="1200" b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9081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90819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63" eaLnBrk="0" hangingPunct="0"/>
            <a:fld id="{E1D4CEF1-8F5F-4BA4-ADEA-82715EEE0EAB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61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92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92867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63" eaLnBrk="0" hangingPunct="0"/>
            <a:fld id="{E9042437-E537-45CF-A2FD-84842E34472A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62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9BF1A857-1462-4D39-93BC-4486D85F27E9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11</a:t>
            </a:fld>
            <a:endParaRPr lang="en-US" altLang="en-US" sz="1200" b="0">
              <a:ea typeface="MS PGothic" pitchFamily="34" charset="-128"/>
            </a:endParaRPr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949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5" tIns="46588" rIns="93175" bIns="46588"/>
          <a:lstStyle/>
          <a:p>
            <a:endParaRPr lang="en-US" altLang="en-US" b="1" smtClean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94915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63" eaLnBrk="0" hangingPunct="0"/>
            <a:fld id="{EC4B5BC2-AB77-4842-8E33-14BE8FF8F19F}" type="slidenum">
              <a:rPr lang="en-US" altLang="en-US" sz="1200" b="0">
                <a:solidFill>
                  <a:srgbClr val="000000"/>
                </a:solidFill>
              </a:rPr>
              <a:pPr algn="r" defTabSz="931863" eaLnBrk="0" hangingPunct="0"/>
              <a:t>63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7A19BFFD-D8E6-4B41-807E-40ACBE0BDD31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64</a:t>
            </a:fld>
            <a:endParaRPr lang="en-US" altLang="en-US" sz="1200" b="0">
              <a:ea typeface="MS PGothic" pitchFamily="34" charset="-128"/>
            </a:endParaRPr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A64EE0D2-F45C-410C-AA64-87287554DEDE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65</a:t>
            </a:fld>
            <a:endParaRPr lang="en-US" altLang="en-US" sz="1200" b="0">
              <a:ea typeface="MS PGothic" pitchFamily="34" charset="-128"/>
            </a:endParaRPr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F52FF66B-ACB4-4DFD-A4A1-993A8E7F3ED6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12</a:t>
            </a:fld>
            <a:endParaRPr lang="en-US" altLang="en-US" sz="1200" b="0">
              <a:ea typeface="MS PGothic" pitchFamily="34" charset="-128"/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CFAEBFB0-86CE-4058-A414-4BA4C074D70F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13</a:t>
            </a:fld>
            <a:endParaRPr lang="en-US" altLang="en-US" sz="1200" b="0">
              <a:ea typeface="MS PGothic" pitchFamily="34" charset="-128"/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8ADD8884-AC92-42A8-9E2D-717B02B315D5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14</a:t>
            </a:fld>
            <a:endParaRPr lang="en-US" altLang="en-US" sz="1200" b="0">
              <a:ea typeface="MS PGothic" pitchFamily="34" charset="-128"/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eaLnBrk="0" hangingPunct="0"/>
            <a:fld id="{5CEFC987-E033-482A-9A78-62C192B8AD45}" type="slidenum">
              <a:rPr lang="en-US" altLang="en-US" sz="1200" b="0">
                <a:ea typeface="MS PGothic" pitchFamily="34" charset="-128"/>
              </a:rPr>
              <a:pPr algn="r" defTabSz="931863" eaLnBrk="0" hangingPunct="0"/>
              <a:t>15</a:t>
            </a:fld>
            <a:endParaRPr lang="en-US" altLang="en-US" sz="1200" b="0">
              <a:ea typeface="MS PGothic" pitchFamily="34" charset="-128"/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45839EB0-9EA3-460A-8399-5F65175D1EC2}" type="datetimeFigureOut">
              <a:rPr lang="en-US" altLang="en-US"/>
              <a:pPr>
                <a:defRPr/>
              </a:pPr>
              <a:t>3/16/2018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400" b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A66387F-21B7-4CB3-9873-3E0322C88C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400" b="0">
                <a:solidFill>
                  <a:srgbClr val="958D85"/>
                </a:solidFill>
                <a:latin typeface="Arial" charset="0"/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400" b="0">
                <a:solidFill>
                  <a:srgbClr val="958D85"/>
                </a:solidFill>
                <a:latin typeface="Arial" charset="0"/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0">
                <a:solidFill>
                  <a:srgbClr val="958D85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09B5412-BD3B-460D-91A6-845CACF721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 spd="slow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ED93B95-CA6B-4845-9917-F3DB701328D5}" type="datetimeFigureOut">
              <a:rPr lang="en-US" altLang="en-US"/>
              <a:pPr>
                <a:defRPr/>
              </a:pPr>
              <a:t>3/16/2018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400" b="0">
                <a:solidFill>
                  <a:prstClr val="black">
                    <a:tint val="75000"/>
                  </a:prstClr>
                </a:solidFill>
                <a:latin typeface="Arial" charset="0"/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BB6EB3F-28F3-433F-A961-87E22552B6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400" b="0">
                <a:solidFill>
                  <a:srgbClr val="958D85"/>
                </a:solidFill>
                <a:latin typeface="Arial" charset="0"/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400" b="0">
                <a:solidFill>
                  <a:srgbClr val="958D85"/>
                </a:solidFill>
                <a:latin typeface="Arial" charset="0"/>
                <a:ea typeface="ヒラギノ角ゴ Pro W3" pitchFamily="-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0">
                <a:solidFill>
                  <a:srgbClr val="958D85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9E84114-8BB0-40D3-A232-A470D3B9F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63500" dist="61087" dir="5400000" rotWithShape="0">
              <a:srgbClr val="000000">
                <a:alpha val="45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88125" y="6308725"/>
            <a:ext cx="2133600" cy="365125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AC563D2-A75C-4EE4-95FF-5F1750597D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4C8CCB2-304D-4A34-9DD7-D38071E1A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1"/>
            <a:ext cx="8001000" cy="685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D91B5C"/>
                </a:solidFill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990600" y="2082204"/>
            <a:ext cx="7696200" cy="3388279"/>
          </a:xfrm>
          <a:prstGeom prst="rect">
            <a:avLst/>
          </a:prstGeom>
        </p:spPr>
        <p:txBody>
          <a:bodyPr/>
          <a:lstStyle>
            <a:lvl1pPr marL="342900" indent="-290513">
              <a:spcBef>
                <a:spcPts val="1200"/>
              </a:spcBef>
              <a:buFont typeface="Arial" pitchFamily="34" charset="0"/>
              <a:buChar char="•"/>
              <a:defRPr sz="2200" b="1">
                <a:solidFill>
                  <a:srgbClr val="675D58"/>
                </a:solidFill>
                <a:latin typeface="Georgia"/>
                <a:cs typeface="Georgia"/>
              </a:defRPr>
            </a:lvl1pPr>
            <a:lvl2pPr marL="742950" indent="-285750">
              <a:buSzPct val="80000"/>
              <a:buFont typeface="Wingdings" pitchFamily="2" charset="2"/>
              <a:buChar char="Ø"/>
              <a:defRPr sz="2000">
                <a:solidFill>
                  <a:srgbClr val="675D58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88125" y="6308725"/>
            <a:ext cx="2133600" cy="365125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8F1B72B-082E-4E91-9932-DAADC1BA15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3FDADBD-52C5-4A6C-88E9-BE3F65D67E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latin typeface="Calibri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63500" dist="61087" dir="5400000" rotWithShape="0">
              <a:srgbClr val="00000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1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58788" y="6264275"/>
            <a:ext cx="10826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  <p:sldLayoutId id="2147484306" r:id="rId12"/>
    <p:sldLayoutId id="2147484307" r:id="rId13"/>
    <p:sldLayoutId id="2147484308" r:id="rId14"/>
    <p:sldLayoutId id="2147484309" r:id="rId15"/>
    <p:sldLayoutId id="2147484310" r:id="rId16"/>
    <p:sldLayoutId id="2147484311" r:id="rId17"/>
    <p:sldLayoutId id="2147484312" r:id="rId18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8788" y="6264275"/>
            <a:ext cx="10826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58788" y="6264275"/>
            <a:ext cx="10826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  <p:sldLayoutId id="2147484324" r:id="rId14"/>
    <p:sldLayoutId id="2147484325" r:id="rId15"/>
    <p:sldLayoutId id="2147484326" r:id="rId16"/>
    <p:sldLayoutId id="2147484327" r:id="rId1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  <p:sldLayoutId id="2147484181" r:id="rId13"/>
    <p:sldLayoutId id="2147484217" r:id="rId14"/>
    <p:sldLayoutId id="2147484218" r:id="rId15"/>
    <p:sldLayoutId id="2147484219" r:id="rId16"/>
    <p:sldLayoutId id="2147484220" r:id="rId17"/>
    <p:sldLayoutId id="2147484221" r:id="rId18"/>
    <p:sldLayoutId id="2147484222" r:id="rId19"/>
    <p:sldLayoutId id="2147484223" r:id="rId20"/>
    <p:sldLayoutId id="2147484224" r:id="rId21"/>
    <p:sldLayoutId id="2147484225" r:id="rId22"/>
    <p:sldLayoutId id="2147484226" r:id="rId23"/>
    <p:sldLayoutId id="2147484227" r:id="rId2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8788" y="6264275"/>
            <a:ext cx="10826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58788" y="6264275"/>
            <a:ext cx="10826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rgbClr val="B7B3A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n-US" altLang="en-US"/>
              <a:t>Club &amp; District Support   </a:t>
            </a:r>
            <a:fld id="{798DAA5D-E26D-463B-96C8-DBE72E7AEA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  <p:sldLayoutId id="2147484252" r:id="rId13"/>
    <p:sldLayoutId id="2147484253" r:id="rId14"/>
    <p:sldLayoutId id="2147484254" r:id="rId15"/>
    <p:sldLayoutId id="2147484255" r:id="rId16"/>
    <p:sldLayoutId id="2147484256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defRPr/>
            </a:pPr>
            <a:r>
              <a:rPr lang="en-US" altLang="en-US" sz="900" b="0" smtClean="0">
                <a:solidFill>
                  <a:srgbClr val="BCBD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TITLE  |  </a:t>
            </a:r>
            <a:fld id="{79648C64-D501-4347-8A7C-E292C57878BB}" type="slidenum">
              <a:rPr lang="en-US" altLang="en-US" sz="900" b="0" smtClean="0">
                <a:solidFill>
                  <a:srgbClr val="BCBD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pPr algn="r">
                <a:defRPr/>
              </a:pPr>
              <a:t>‹#›</a:t>
            </a:fld>
            <a:r>
              <a:rPr lang="en-US" altLang="en-US" sz="900" b="0" smtClean="0">
                <a:solidFill>
                  <a:srgbClr val="BCBDC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 </a:t>
            </a:r>
            <a:endParaRPr lang="en-US" altLang="en-US" sz="900" b="0" smtClean="0">
              <a:solidFill>
                <a:srgbClr val="958D85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7587" name="Picture 5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190" r:id="rId14"/>
    <p:sldLayoutId id="2147484191" r:id="rId15"/>
    <p:sldLayoutId id="2147484192" r:id="rId16"/>
    <p:sldLayoutId id="2147484193" r:id="rId17"/>
    <p:sldLayoutId id="2147484262" r:id="rId18"/>
    <p:sldLayoutId id="2147484263" r:id="rId19"/>
    <p:sldLayoutId id="2147484264" r:id="rId20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58788" y="6264275"/>
            <a:ext cx="10826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rgbClr val="B7B3A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n-US" altLang="en-US"/>
              <a:t>Club &amp; District Support   </a:t>
            </a:r>
            <a:fld id="{992AEBAB-134E-4BF5-B646-2ED57D7C00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  <p:sldLayoutId id="2147484284" r:id="rId14"/>
    <p:sldLayoutId id="2147484285" r:id="rId15"/>
    <p:sldLayoutId id="2147484286" r:id="rId16"/>
    <p:sldLayoutId id="2147484287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58788" y="6264275"/>
            <a:ext cx="10826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  <p:sldLayoutId id="2147484201" r:id="rId13"/>
    <p:sldLayoutId id="2147484202" r:id="rId14"/>
    <p:sldLayoutId id="2147484203" r:id="rId15"/>
    <p:sldLayoutId id="2147484293" r:id="rId16"/>
    <p:sldLayoutId id="2147484294" r:id="rId17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4.jpe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8.jpe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13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20.jpe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6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7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8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5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6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7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8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9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0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1.xml"/><Relationship Id="rId6" Type="http://schemas.openxmlformats.org/officeDocument/2006/relationships/image" Target="../media/image37.jpe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3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4.xml"/><Relationship Id="rId5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5.xml"/><Relationship Id="rId6" Type="http://schemas.openxmlformats.org/officeDocument/2006/relationships/image" Target="../media/image4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6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7.xml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8.xml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9.xml"/><Relationship Id="rId6" Type="http://schemas.openxmlformats.org/officeDocument/2006/relationships/image" Target="../media/image4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0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3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3657600"/>
            <a:ext cx="9144000" cy="707886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0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+mn-cs"/>
              </a:rPr>
              <a:t>D7750 Rotary Foundation Banquet </a:t>
            </a:r>
            <a:endParaRPr lang="en-US" sz="40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479235" name="Text Box 3"/>
          <p:cNvSpPr txBox="1">
            <a:spLocks noChangeArrowheads="1"/>
          </p:cNvSpPr>
          <p:nvPr/>
        </p:nvSpPr>
        <p:spPr bwMode="auto">
          <a:xfrm>
            <a:off x="1981200" y="4876800"/>
            <a:ext cx="5638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4800" dirty="0" smtClean="0">
                <a:solidFill>
                  <a:srgbClr val="F7A8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March 15-17, 2018</a:t>
            </a:r>
          </a:p>
        </p:txBody>
      </p:sp>
      <p:sp>
        <p:nvSpPr>
          <p:cNvPr id="479236" name="Rectangle 4"/>
          <p:cNvSpPr>
            <a:spLocks noChangeArrowheads="1"/>
          </p:cNvSpPr>
          <p:nvPr/>
        </p:nvSpPr>
        <p:spPr bwMode="auto">
          <a:xfrm>
            <a:off x="228600" y="1143000"/>
            <a:ext cx="44592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dirty="0" smtClean="0">
                <a:solidFill>
                  <a:srgbClr val="F7A8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Welcome to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81000" y="3429000"/>
            <a:ext cx="9753600" cy="9906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0" y="3505200"/>
            <a:ext cx="9296400" cy="1219200"/>
          </a:xfrm>
          <a:prstGeom prst="rect">
            <a:avLst/>
          </a:prstGeom>
          <a:noFill/>
          <a:ln>
            <a:noFill/>
          </a:ln>
          <a:effectLst>
            <a:outerShdw blurRad="57150"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algn="ctr" defTabSz="457200">
              <a:defRPr/>
            </a:pPr>
            <a:r>
              <a:rPr lang="en-US" altLang="en-US" sz="54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PGothic" pitchFamily="34" charset="-128"/>
              </a:rPr>
              <a:t>Carolinas’ PETS 2018</a:t>
            </a:r>
          </a:p>
        </p:txBody>
      </p:sp>
      <p:pic>
        <p:nvPicPr>
          <p:cNvPr id="180232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>
            <a:noFill/>
          </a:ln>
          <a:effectLst>
            <a:outerShdw blurRad="57150"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/>
          <a:lstStyle>
            <a:lvl1pPr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bg1"/>
                </a:solidFill>
                <a:ea typeface="MS PGothic" panose="020B0600070205080204" pitchFamily="34" charset="-128"/>
              </a:rPr>
              <a:t>2018-2019 International Theme </a:t>
            </a:r>
          </a:p>
        </p:txBody>
      </p:sp>
      <p:pic>
        <p:nvPicPr>
          <p:cNvPr id="192518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1481138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3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9288" y="6019800"/>
            <a:ext cx="8747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44450" y="19050"/>
            <a:ext cx="9242425" cy="104775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4450" y="11113"/>
            <a:ext cx="92424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alt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</a:rPr>
              <a:t>Service Projects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21175" y="868363"/>
            <a:ext cx="4876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28600" y="868363"/>
            <a:ext cx="4768850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40250" y="3708400"/>
            <a:ext cx="4727575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79388" y="3708400"/>
            <a:ext cx="4724401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7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1913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438400"/>
            <a:ext cx="9144000" cy="18288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0" y="2438400"/>
            <a:ext cx="9296400" cy="1828800"/>
          </a:xfrm>
          <a:prstGeom prst="rect">
            <a:avLst/>
          </a:prstGeom>
          <a:noFill/>
          <a:ln>
            <a:noFill/>
          </a:ln>
          <a:effectLst>
            <a:outerShdw blurRad="57150"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defRPr/>
            </a:pPr>
            <a:endParaRPr lang="en-US" altLang="en-US" sz="16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defRPr/>
            </a:pPr>
            <a:r>
              <a:rPr lang="en-US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</a:rPr>
              <a:t>District Grants</a:t>
            </a:r>
          </a:p>
        </p:txBody>
      </p:sp>
      <p:pic>
        <p:nvPicPr>
          <p:cNvPr id="19661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530975" y="185738"/>
            <a:ext cx="257968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4000" dirty="0">
                <a:solidFill>
                  <a:srgbClr val="F7A8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Pages 4-6</a:t>
            </a:r>
            <a:endParaRPr lang="en-US" sz="4000" dirty="0">
              <a:latin typeface="Arial" panose="020B0604020202020204" pitchFamily="34" charset="0"/>
            </a:endParaRPr>
          </a:p>
        </p:txBody>
      </p:sp>
      <p:pic>
        <p:nvPicPr>
          <p:cNvPr id="19661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5480050"/>
            <a:ext cx="1371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6288088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8663" y="6096000"/>
            <a:ext cx="795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0" name="TextBox 4"/>
          <p:cNvSpPr txBox="1">
            <a:spLocks noChangeArrowheads="1"/>
          </p:cNvSpPr>
          <p:nvPr/>
        </p:nvSpPr>
        <p:spPr bwMode="auto">
          <a:xfrm>
            <a:off x="228600" y="852488"/>
            <a:ext cx="88392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chemeClr val="accent2"/>
                </a:solidFill>
              </a:rPr>
              <a:t>Membership</a:t>
            </a:r>
            <a:endParaRPr lang="en-US" sz="3600">
              <a:solidFill>
                <a:schemeClr val="accent2"/>
              </a:solidFill>
            </a:endParaRPr>
          </a:p>
          <a:p>
            <a:pPr eaLnBrk="0" hangingPunct="0">
              <a:lnSpc>
                <a:spcPct val="120000"/>
              </a:lnSpc>
            </a:pPr>
            <a:r>
              <a:rPr lang="en-US" sz="2800"/>
              <a:t> </a:t>
            </a:r>
            <a:r>
              <a:rPr lang="en-US" sz="2800">
                <a:solidFill>
                  <a:schemeClr val="bg1"/>
                </a:solidFill>
              </a:rPr>
              <a:t>If your club is over 25 members:</a:t>
            </a:r>
          </a:p>
          <a:p>
            <a:pPr marL="574675" lvl="1" eaLnBrk="0" hangingPunct="0">
              <a:lnSpc>
                <a:spcPct val="120000"/>
              </a:lnSpc>
            </a:pPr>
            <a:r>
              <a:rPr lang="en-US" sz="2800">
                <a:solidFill>
                  <a:schemeClr val="bg1"/>
                </a:solidFill>
              </a:rPr>
              <a:t>Grow your club by 10 members</a:t>
            </a:r>
          </a:p>
          <a:p>
            <a:pPr marL="574675" lvl="1" eaLnBrk="0" hangingPunct="0">
              <a:lnSpc>
                <a:spcPct val="120000"/>
              </a:lnSpc>
            </a:pPr>
            <a:r>
              <a:rPr lang="en-US" sz="2800">
                <a:solidFill>
                  <a:schemeClr val="bg1"/>
                </a:solidFill>
              </a:rPr>
              <a:t>Or 10%</a:t>
            </a:r>
          </a:p>
          <a:p>
            <a:pPr eaLnBrk="0" hangingPunct="0">
              <a:lnSpc>
                <a:spcPct val="120000"/>
              </a:lnSpc>
            </a:pPr>
            <a:r>
              <a:rPr lang="en-US" sz="1200">
                <a:solidFill>
                  <a:schemeClr val="bg1"/>
                </a:solidFill>
              </a:rPr>
              <a:t> </a:t>
            </a:r>
          </a:p>
          <a:p>
            <a:pPr eaLnBrk="0" hangingPunct="0">
              <a:lnSpc>
                <a:spcPct val="120000"/>
              </a:lnSpc>
            </a:pPr>
            <a:r>
              <a:rPr lang="en-US" sz="2800">
                <a:solidFill>
                  <a:schemeClr val="bg1"/>
                </a:solidFill>
              </a:rPr>
              <a:t>If your club is below 25 members:</a:t>
            </a:r>
          </a:p>
          <a:p>
            <a:pPr marL="574675" lvl="1" eaLnBrk="0" hangingPunct="0">
              <a:lnSpc>
                <a:spcPct val="120000"/>
              </a:lnSpc>
            </a:pPr>
            <a:r>
              <a:rPr lang="en-US" sz="2800">
                <a:solidFill>
                  <a:schemeClr val="bg1"/>
                </a:solidFill>
              </a:rPr>
              <a:t>Grow to 25 members</a:t>
            </a:r>
          </a:p>
          <a:p>
            <a:pPr marL="574675" lvl="1" eaLnBrk="0" hangingPunct="0">
              <a:lnSpc>
                <a:spcPct val="120000"/>
              </a:lnSpc>
            </a:pPr>
            <a:r>
              <a:rPr lang="en-US" sz="2800">
                <a:solidFill>
                  <a:schemeClr val="bg1"/>
                </a:solidFill>
              </a:rPr>
              <a:t>If you’re below 15 members, close the gap between where you are and 25 members by HALF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163" y="342900"/>
            <a:ext cx="9113837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eaLnBrk="0" hangingPunct="0">
              <a:defRPr/>
            </a:pPr>
            <a:endParaRPr lang="en-US" sz="2400" b="0">
              <a:solidFill>
                <a:srgbClr val="FFFFFF"/>
              </a:solidFill>
              <a:latin typeface="Calibri" pitchFamily="34" charset="0"/>
            </a:endParaRPr>
          </a:p>
          <a:p>
            <a:pPr eaLnBrk="0" hangingPunct="0">
              <a:defRPr/>
            </a:pPr>
            <a:r>
              <a:rPr lang="en-US" sz="3200" b="0">
                <a:solidFill>
                  <a:srgbClr val="FFFFFF"/>
                </a:solidFill>
                <a:latin typeface="Calibri" pitchFamily="34" charset="0"/>
              </a:rPr>
              <a:t>Club Challenges</a:t>
            </a:r>
            <a:r>
              <a:rPr lang="en-US" sz="2400" b="0">
                <a:solidFill>
                  <a:srgbClr val="FFFFFF"/>
                </a:solidFill>
                <a:latin typeface="Calibri" pitchFamily="34" charset="0"/>
              </a:rPr>
              <a:t>            					      </a:t>
            </a:r>
            <a:r>
              <a:rPr lang="en-US" altLang="en-US" sz="2800">
                <a:solidFill>
                  <a:srgbClr val="F7A8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Page 7</a:t>
            </a:r>
            <a:endParaRPr lang="en-US" sz="2800"/>
          </a:p>
          <a:p>
            <a:pPr algn="ctr" eaLnBrk="0" hangingPunct="0">
              <a:defRPr/>
            </a:pPr>
            <a:endParaRPr 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7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9288" y="6019800"/>
            <a:ext cx="8747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8" name="TextBox 3"/>
          <p:cNvSpPr txBox="1">
            <a:spLocks noChangeArrowheads="1"/>
          </p:cNvSpPr>
          <p:nvPr/>
        </p:nvSpPr>
        <p:spPr bwMode="auto">
          <a:xfrm>
            <a:off x="152400" y="896938"/>
            <a:ext cx="9113838" cy="516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chemeClr val="accent2"/>
                </a:solidFill>
              </a:rPr>
              <a:t>The Rotary Foundation</a:t>
            </a:r>
          </a:p>
          <a:p>
            <a:pPr algn="ctr" eaLnBrk="0" hangingPunct="0"/>
            <a:r>
              <a:rPr lang="en-US" sz="3200"/>
              <a:t> </a:t>
            </a:r>
            <a:r>
              <a:rPr lang="en-US" sz="4000">
                <a:solidFill>
                  <a:schemeClr val="bg1"/>
                </a:solidFill>
              </a:rPr>
              <a:t>Annual Fund -- $175 per capita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 </a:t>
            </a:r>
          </a:p>
          <a:p>
            <a:pPr eaLnBrk="0" hangingPunct="0">
              <a:lnSpc>
                <a:spcPct val="120000"/>
              </a:lnSpc>
            </a:pPr>
            <a:r>
              <a:rPr lang="en-US" sz="2800">
                <a:solidFill>
                  <a:schemeClr val="bg1"/>
                </a:solidFill>
              </a:rPr>
              <a:t>If your club isn’t anywhere close to $175 per capita</a:t>
            </a:r>
          </a:p>
          <a:p>
            <a:pPr marL="234950" lvl="1" eaLnBrk="0" hangingPunct="0">
              <a:lnSpc>
                <a:spcPct val="120000"/>
              </a:lnSpc>
            </a:pPr>
            <a:r>
              <a:rPr lang="en-US" sz="2800">
                <a:solidFill>
                  <a:schemeClr val="bg1"/>
                </a:solidFill>
              </a:rPr>
              <a:t>Close the gap between where you are and $175 by half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1400">
              <a:solidFill>
                <a:schemeClr val="bg1"/>
              </a:solidFill>
            </a:endParaRPr>
          </a:p>
          <a:p>
            <a:pPr eaLnBrk="0" hangingPunct="0">
              <a:lnSpc>
                <a:spcPct val="120000"/>
              </a:lnSpc>
            </a:pPr>
            <a:r>
              <a:rPr lang="en-US" sz="2800">
                <a:solidFill>
                  <a:schemeClr val="bg1"/>
                </a:solidFill>
              </a:rPr>
              <a:t>If your club is </a:t>
            </a:r>
            <a:r>
              <a:rPr lang="en-US" sz="2800" u="sng">
                <a:solidFill>
                  <a:schemeClr val="bg1"/>
                </a:solidFill>
              </a:rPr>
              <a:t>over $175 per capita</a:t>
            </a:r>
            <a:endParaRPr lang="en-US" sz="2800">
              <a:solidFill>
                <a:schemeClr val="bg1"/>
              </a:solidFill>
            </a:endParaRPr>
          </a:p>
          <a:p>
            <a:pPr marL="234950" lvl="1" eaLnBrk="0" hangingPunct="0">
              <a:lnSpc>
                <a:spcPct val="120000"/>
              </a:lnSpc>
            </a:pPr>
            <a:r>
              <a:rPr lang="en-US" sz="2800">
                <a:solidFill>
                  <a:schemeClr val="bg1"/>
                </a:solidFill>
              </a:rPr>
              <a:t>Take the best of your past 5 years and beat it by $1.00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163" y="342900"/>
            <a:ext cx="9113837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eaLnBrk="0" hangingPunct="0">
              <a:defRPr/>
            </a:pPr>
            <a:endParaRPr lang="en-US" sz="2400" b="0">
              <a:solidFill>
                <a:srgbClr val="FFFFFF"/>
              </a:solidFill>
              <a:latin typeface="Calibri" pitchFamily="34" charset="0"/>
            </a:endParaRPr>
          </a:p>
          <a:p>
            <a:pPr eaLnBrk="0" hangingPunct="0">
              <a:defRPr/>
            </a:pPr>
            <a:r>
              <a:rPr lang="en-US" sz="3200" b="0">
                <a:solidFill>
                  <a:srgbClr val="FFFFFF"/>
                </a:solidFill>
                <a:latin typeface="Calibri" pitchFamily="34" charset="0"/>
              </a:rPr>
              <a:t>Club Challenges</a:t>
            </a:r>
            <a:r>
              <a:rPr lang="en-US" sz="2400" b="0">
                <a:solidFill>
                  <a:srgbClr val="FFFFFF"/>
                </a:solidFill>
                <a:latin typeface="Calibri" pitchFamily="34" charset="0"/>
              </a:rPr>
              <a:t>            					      </a:t>
            </a:r>
            <a:r>
              <a:rPr lang="en-US" altLang="en-US" sz="2800">
                <a:solidFill>
                  <a:srgbClr val="F7A8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Page 7</a:t>
            </a:r>
            <a:endParaRPr lang="en-US" sz="2800"/>
          </a:p>
          <a:p>
            <a:pPr algn="ctr" eaLnBrk="0" hangingPunct="0">
              <a:defRPr/>
            </a:pPr>
            <a:endParaRPr 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6450013"/>
            <a:ext cx="9906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5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9288" y="6019800"/>
            <a:ext cx="8747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152400" y="714375"/>
            <a:ext cx="876935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5000"/>
              </a:lnSpc>
            </a:pPr>
            <a:r>
              <a:rPr lang="en-US">
                <a:solidFill>
                  <a:schemeClr val="accent2"/>
                </a:solidFill>
                <a:ea typeface="Calibri" pitchFamily="34" charset="0"/>
                <a:cs typeface="Arial" charset="0"/>
              </a:rPr>
              <a:t>PolioPlus –</a:t>
            </a:r>
            <a:r>
              <a:rPr lang="en-US">
                <a:solidFill>
                  <a:schemeClr val="bg1"/>
                </a:solidFill>
                <a:ea typeface="Calibri" pitchFamily="34" charset="0"/>
                <a:cs typeface="Arial" charset="0"/>
              </a:rPr>
              <a:t> </a:t>
            </a:r>
          </a:p>
          <a:p>
            <a:pPr algn="ctr" eaLnBrk="0" hangingPunct="0">
              <a:lnSpc>
                <a:spcPct val="115000"/>
              </a:lnSpc>
            </a:pPr>
            <a:r>
              <a:rPr lang="en-US" sz="4800">
                <a:solidFill>
                  <a:schemeClr val="bg1"/>
                </a:solidFill>
                <a:ea typeface="Calibri" pitchFamily="34" charset="0"/>
                <a:cs typeface="Arial" charset="0"/>
              </a:rPr>
              <a:t>$50 per capita</a:t>
            </a:r>
          </a:p>
          <a:p>
            <a:pPr eaLnBrk="0" hangingPunct="0">
              <a:lnSpc>
                <a:spcPct val="115000"/>
              </a:lnSpc>
              <a:buFont typeface="Wingdings" pitchFamily="2" charset="2"/>
              <a:buNone/>
            </a:pPr>
            <a:r>
              <a:rPr lang="en-US" sz="2800">
                <a:solidFill>
                  <a:schemeClr val="bg1"/>
                </a:solidFill>
                <a:ea typeface="Calibri" pitchFamily="34" charset="0"/>
                <a:cs typeface="Arial" charset="0"/>
              </a:rPr>
              <a:t>If your club isn’t anywhere close to $50 per capita</a:t>
            </a:r>
          </a:p>
          <a:p>
            <a:pPr marL="403225" lvl="1" indent="1588" eaLnBrk="0" hangingPunct="0">
              <a:lnSpc>
                <a:spcPct val="115000"/>
              </a:lnSpc>
              <a:buFont typeface="Courier New" pitchFamily="49" charset="0"/>
              <a:buNone/>
            </a:pPr>
            <a:r>
              <a:rPr lang="en-US" sz="2800">
                <a:solidFill>
                  <a:schemeClr val="bg1"/>
                </a:solidFill>
                <a:ea typeface="Calibri" pitchFamily="34" charset="0"/>
                <a:cs typeface="Arial" charset="0"/>
              </a:rPr>
              <a:t>Close the gap between where you are and $50 by half</a:t>
            </a:r>
          </a:p>
          <a:p>
            <a:pPr eaLnBrk="0" hangingPunct="0">
              <a:lnSpc>
                <a:spcPct val="115000"/>
              </a:lnSpc>
              <a:buFont typeface="Wingdings" pitchFamily="2" charset="2"/>
              <a:buNone/>
            </a:pPr>
            <a:r>
              <a:rPr lang="en-US" sz="2800">
                <a:solidFill>
                  <a:schemeClr val="bg1"/>
                </a:solidFill>
                <a:ea typeface="Calibri" pitchFamily="34" charset="0"/>
                <a:cs typeface="Arial" charset="0"/>
              </a:rPr>
              <a:t>If your club is </a:t>
            </a:r>
            <a:r>
              <a:rPr lang="en-US" sz="2800" u="sng">
                <a:solidFill>
                  <a:schemeClr val="bg1"/>
                </a:solidFill>
                <a:ea typeface="Calibri" pitchFamily="34" charset="0"/>
                <a:cs typeface="Arial" charset="0"/>
              </a:rPr>
              <a:t>over $50 per capita</a:t>
            </a:r>
            <a:endParaRPr lang="en-US" sz="2800">
              <a:solidFill>
                <a:schemeClr val="bg1"/>
              </a:solidFill>
              <a:ea typeface="Calibri" pitchFamily="34" charset="0"/>
              <a:cs typeface="Arial" charset="0"/>
            </a:endParaRPr>
          </a:p>
          <a:p>
            <a:pPr marL="403225" lvl="1" indent="1588" eaLnBrk="0" hangingPunct="0">
              <a:lnSpc>
                <a:spcPct val="115000"/>
              </a:lnSpc>
              <a:buFont typeface="Courier New" pitchFamily="49" charset="0"/>
              <a:buNone/>
            </a:pPr>
            <a:r>
              <a:rPr lang="en-US" sz="2800">
                <a:solidFill>
                  <a:schemeClr val="bg1"/>
                </a:solidFill>
                <a:ea typeface="Calibri" pitchFamily="34" charset="0"/>
                <a:cs typeface="Arial" charset="0"/>
              </a:rPr>
              <a:t>Take the best of your past 5 years and beat it by $1.00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163" y="342900"/>
            <a:ext cx="9113837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eaLnBrk="0" hangingPunct="0">
              <a:defRPr/>
            </a:pPr>
            <a:endParaRPr lang="en-US" sz="2400" b="0">
              <a:solidFill>
                <a:srgbClr val="FFFFFF"/>
              </a:solidFill>
              <a:latin typeface="Calibri" pitchFamily="34" charset="0"/>
            </a:endParaRPr>
          </a:p>
          <a:p>
            <a:pPr eaLnBrk="0" hangingPunct="0">
              <a:defRPr/>
            </a:pPr>
            <a:r>
              <a:rPr lang="en-US" sz="3200" b="0">
                <a:solidFill>
                  <a:srgbClr val="FFFFFF"/>
                </a:solidFill>
                <a:latin typeface="Calibri" pitchFamily="34" charset="0"/>
              </a:rPr>
              <a:t>Club Challenges</a:t>
            </a:r>
            <a:r>
              <a:rPr lang="en-US" sz="2400" b="0">
                <a:solidFill>
                  <a:srgbClr val="FFFFFF"/>
                </a:solidFill>
                <a:latin typeface="Calibri" pitchFamily="34" charset="0"/>
              </a:rPr>
              <a:t>            					      </a:t>
            </a:r>
            <a:r>
              <a:rPr lang="en-US" altLang="en-US" sz="2800">
                <a:solidFill>
                  <a:srgbClr val="F7A8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Page 7</a:t>
            </a:r>
            <a:endParaRPr lang="en-US" sz="2800"/>
          </a:p>
          <a:p>
            <a:pPr algn="ctr" eaLnBrk="0" hangingPunct="0">
              <a:defRPr/>
            </a:pPr>
            <a:endParaRPr 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6450013"/>
            <a:ext cx="9906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3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9288" y="6019800"/>
            <a:ext cx="8747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163" y="342900"/>
            <a:ext cx="9113837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eaLnBrk="0" hangingPunct="0">
              <a:defRPr/>
            </a:pPr>
            <a:endParaRPr lang="en-US" sz="2400" b="0">
              <a:solidFill>
                <a:srgbClr val="FFFFFF"/>
              </a:solidFill>
              <a:latin typeface="Calibri" pitchFamily="34" charset="0"/>
            </a:endParaRPr>
          </a:p>
          <a:p>
            <a:pPr eaLnBrk="0" hangingPunct="0">
              <a:defRPr/>
            </a:pPr>
            <a:r>
              <a:rPr lang="en-US" sz="3200" b="0">
                <a:solidFill>
                  <a:srgbClr val="FFFFFF"/>
                </a:solidFill>
                <a:latin typeface="Calibri" pitchFamily="34" charset="0"/>
              </a:rPr>
              <a:t>“Rainbow” Report</a:t>
            </a:r>
            <a:r>
              <a:rPr lang="en-US" sz="2400" b="0">
                <a:solidFill>
                  <a:srgbClr val="FFFFFF"/>
                </a:solidFill>
                <a:latin typeface="Calibri" pitchFamily="34" charset="0"/>
              </a:rPr>
              <a:t>                    	                                </a:t>
            </a:r>
            <a:r>
              <a:rPr lang="en-US" altLang="en-US" sz="2400">
                <a:solidFill>
                  <a:srgbClr val="F7A8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LEFT POCKET</a:t>
            </a:r>
            <a:endParaRPr lang="en-US" sz="2400"/>
          </a:p>
          <a:p>
            <a:pPr algn="ctr" eaLnBrk="0" hangingPunct="0">
              <a:defRPr/>
            </a:pPr>
            <a:endParaRPr 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04805" name="Picture 6" descr="Newsletter201803_Page_1"/>
          <p:cNvPicPr>
            <a:picLocks noChangeAspect="1" noChangeArrowheads="1"/>
          </p:cNvPicPr>
          <p:nvPr/>
        </p:nvPicPr>
        <p:blipFill>
          <a:blip r:embed="rId6"/>
          <a:srcRect t="2364"/>
          <a:stretch>
            <a:fillRect/>
          </a:stretch>
        </p:blipFill>
        <p:spPr bwMode="auto">
          <a:xfrm>
            <a:off x="3175" y="914400"/>
            <a:ext cx="9140825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381000" y="3429000"/>
            <a:ext cx="9753600" cy="1981200"/>
          </a:xfrm>
          <a:prstGeom prst="rect">
            <a:avLst/>
          </a:prstGeom>
          <a:solidFill>
            <a:srgbClr val="00246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371850"/>
            <a:ext cx="7315200" cy="1920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PGothic" pitchFamily="34" charset="-128"/>
              </a:rPr>
              <a:t>Membership </a:t>
            </a:r>
            <a:br>
              <a:rPr lang="en-US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PGothic" pitchFamily="34" charset="-128"/>
              </a:rPr>
            </a:br>
            <a:r>
              <a:rPr lang="en-US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PGothic" pitchFamily="34" charset="-128"/>
              </a:rPr>
              <a:t>DG Ed Irick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</p:spPr>
        <p:txBody>
          <a:bodyPr lIns="0" tIns="0" rIns="0" bIns="0" anchor="ctr"/>
          <a:lstStyle/>
          <a:p>
            <a:pPr defTabSz="457200">
              <a:defRPr/>
            </a:pPr>
            <a:r>
              <a:rPr lang="en-US" altLang="en-US" sz="3200" b="0">
                <a:solidFill>
                  <a:schemeClr val="bg1"/>
                </a:solidFill>
                <a:ea typeface="MS PGothic" pitchFamily="34" charset="-128"/>
              </a:rPr>
              <a:t>MEMBERSHIP </a:t>
            </a:r>
          </a:p>
        </p:txBody>
      </p:sp>
      <p:pic>
        <p:nvPicPr>
          <p:cNvPr id="20890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5486400"/>
            <a:ext cx="12922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540125" y="2184400"/>
            <a:ext cx="20653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0"/>
                </a:solidFill>
              </a:rPr>
              <a:t>WHO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1000" y="3098800"/>
            <a:ext cx="2435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0"/>
                </a:solidFill>
              </a:rPr>
              <a:t>WHAT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999163" y="30988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0"/>
                </a:solidFill>
              </a:rPr>
              <a:t>WHEN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57200" y="4318000"/>
            <a:ext cx="3048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0"/>
                </a:solidFill>
              </a:rPr>
              <a:t>WHERE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172200" y="4318000"/>
            <a:ext cx="19796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90"/>
                </a:solidFill>
              </a:rPr>
              <a:t>WHY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47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3657600"/>
            <a:ext cx="9144000" cy="707886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0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ea typeface="+mj-ea"/>
                <a:cs typeface="+mn-cs"/>
              </a:rPr>
              <a:t>D7750 Rotary Foundation Banquet </a:t>
            </a:r>
            <a:endParaRPr lang="en-US" sz="40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81000" y="3429000"/>
            <a:ext cx="9753600" cy="19812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0" y="3429000"/>
            <a:ext cx="9296400" cy="990600"/>
          </a:xfrm>
          <a:prstGeom prst="rect">
            <a:avLst/>
          </a:prstGeom>
          <a:noFill/>
          <a:ln>
            <a:noFill/>
          </a:ln>
          <a:effectLst>
            <a:outerShdw blurRad="57150"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defRPr/>
            </a:pPr>
            <a:r>
              <a:rPr lang="en-US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</a:rPr>
              <a:t>Needs Assessment </a:t>
            </a:r>
            <a:br>
              <a:rPr lang="en-US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</a:rPr>
            </a:br>
            <a:r>
              <a:rPr lang="en-US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</a:rPr>
              <a:t>Beth Padgett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2276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3505200" y="1314450"/>
            <a:ext cx="5638800" cy="2800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Ed Irick</a:t>
            </a:r>
          </a:p>
          <a:p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7750 District Governor </a:t>
            </a:r>
            <a:b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2017-18</a:t>
            </a:r>
          </a:p>
          <a:p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Rotary Club of </a:t>
            </a:r>
            <a:b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Greenville Evening</a:t>
            </a:r>
          </a:p>
        </p:txBody>
      </p:sp>
      <p:sp>
        <p:nvSpPr>
          <p:cNvPr id="182277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18227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9" name="Picture 2" descr="IrickHiResCRO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371600"/>
            <a:ext cx="2432050" cy="34051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2280" name="Picture 11" descr="T1718EN_PMS-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5561013"/>
            <a:ext cx="22098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1000" y="1066800"/>
            <a:ext cx="89154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520950" lvl="1" indent="-287338"/>
            <a:endParaRPr lang="en-US" altLang="en-US" sz="3200" b="0">
              <a:solidFill>
                <a:schemeClr val="bg1"/>
              </a:solidFill>
            </a:endParaRPr>
          </a:p>
          <a:p>
            <a:pPr marL="287338">
              <a:buFontTx/>
              <a:buChar char="•"/>
            </a:pPr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3200" b="0">
              <a:solidFill>
                <a:schemeClr val="bg1"/>
              </a:solidFill>
            </a:endParaRPr>
          </a:p>
          <a:p>
            <a:pPr marL="287338"/>
            <a:endParaRPr lang="en-US" altLang="en-US" sz="3200" b="0">
              <a:solidFill>
                <a:schemeClr val="bg1"/>
              </a:solidFill>
            </a:endParaRPr>
          </a:p>
          <a:p>
            <a:pPr marL="287338"/>
            <a:r>
              <a:rPr lang="en-US" altLang="en-US" sz="2800" b="0">
                <a:solidFill>
                  <a:schemeClr val="bg1"/>
                </a:solidFill>
              </a:rPr>
              <a:t> </a:t>
            </a:r>
          </a:p>
          <a:p>
            <a:pPr marL="287338"/>
            <a:endParaRPr lang="en-US" altLang="en-US" sz="2800" b="0">
              <a:solidFill>
                <a:srgbClr val="FFC000"/>
              </a:solidFill>
            </a:endParaRPr>
          </a:p>
          <a:p>
            <a:pPr marL="287338"/>
            <a:r>
              <a:rPr lang="en-US" altLang="en-US" sz="2800" b="0">
                <a:solidFill>
                  <a:srgbClr val="FFC000"/>
                </a:solidFill>
              </a:rPr>
              <a:t>When</a:t>
            </a:r>
            <a:r>
              <a:rPr lang="en-US" altLang="en-US" sz="2800" b="0">
                <a:solidFill>
                  <a:schemeClr val="bg1"/>
                </a:solidFill>
              </a:rPr>
              <a:t> was the </a:t>
            </a:r>
            <a:r>
              <a:rPr lang="en-US" altLang="en-US" sz="2800" b="0">
                <a:solidFill>
                  <a:srgbClr val="FFC000"/>
                </a:solidFill>
              </a:rPr>
              <a:t>last time </a:t>
            </a:r>
            <a:r>
              <a:rPr lang="en-US" altLang="en-US" sz="2800" b="0">
                <a:solidFill>
                  <a:schemeClr val="bg1"/>
                </a:solidFill>
              </a:rPr>
              <a:t>you analyzed an </a:t>
            </a:r>
            <a:r>
              <a:rPr lang="en-US" altLang="en-US" sz="2800" b="0">
                <a:solidFill>
                  <a:srgbClr val="FFC000"/>
                </a:solidFill>
              </a:rPr>
              <a:t>existing </a:t>
            </a:r>
            <a:r>
              <a:rPr lang="en-US" altLang="en-US" sz="2800" b="0">
                <a:solidFill>
                  <a:srgbClr val="FFC000"/>
                </a:solidFill>
                <a:latin typeface="Calibri" pitchFamily="34" charset="0"/>
                <a:ea typeface="MS PGothic" pitchFamily="34" charset="-128"/>
              </a:rPr>
              <a:t>project</a:t>
            </a:r>
            <a:r>
              <a:rPr lang="en-US" altLang="en-US" sz="28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?</a:t>
            </a:r>
            <a:endParaRPr lang="en-US" altLang="en-US" sz="280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  <a:p>
            <a:pPr marL="2520950" lvl="1" indent="-287338" eaLnBrk="0" hangingPunct="0">
              <a:spcBef>
                <a:spcPct val="20000"/>
              </a:spcBef>
              <a:buFont typeface="Arial" charset="0"/>
              <a:buChar char="–"/>
            </a:pPr>
            <a:endParaRPr lang="en-US" altLang="en-US" sz="280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212996" name="Content Placeholder 2"/>
          <p:cNvSpPr txBox="1">
            <a:spLocks/>
          </p:cNvSpPr>
          <p:nvPr/>
        </p:nvSpPr>
        <p:spPr bwMode="auto">
          <a:xfrm>
            <a:off x="381000" y="1036638"/>
            <a:ext cx="8915400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914400" indent="-627063"/>
            <a:r>
              <a:rPr lang="en-US" altLang="en-US" sz="3200" b="0">
                <a:solidFill>
                  <a:schemeClr val="bg1"/>
                </a:solidFill>
              </a:rPr>
              <a:t>Why do a Needs Assessment? </a:t>
            </a:r>
          </a:p>
          <a:p>
            <a:pPr marL="914400" indent="-627063">
              <a:buFontTx/>
              <a:buChar char="•"/>
            </a:pPr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280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1299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000" y="1341438"/>
            <a:ext cx="8915400" cy="44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573088" lvl="1" indent="-4572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en-US"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Maximize Club’s ability to make a meaningful impact</a:t>
            </a:r>
            <a:r>
              <a:rPr lang="en-US" altLang="en-US"/>
              <a:t> </a:t>
            </a:r>
          </a:p>
          <a:p>
            <a:pPr marL="573088" lvl="1" indent="-4572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en-US"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Get better understanding of community/stakeholders</a:t>
            </a:r>
          </a:p>
          <a:p>
            <a:pPr marL="573088" lvl="1" indent="-4572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en-US"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Perhaps look at a lingering issue in a new way </a:t>
            </a:r>
          </a:p>
          <a:p>
            <a:pPr marL="573088" lvl="1" indent="-4572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en-US"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Ensure you have buy-in for the project in your Club</a:t>
            </a:r>
            <a:endParaRPr lang="en-US" altLang="en-US" sz="240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12999" name="Picture 9" descr="C:\Users\fline\AppData\Local\Microsoft\Windows\Temporary Internet Files\Content.Word\T1819EN_PMS-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5629275"/>
            <a:ext cx="12954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2286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3001" name="Title 1"/>
          <p:cNvSpPr>
            <a:spLocks/>
          </p:cNvSpPr>
          <p:nvPr/>
        </p:nvSpPr>
        <p:spPr bwMode="auto">
          <a:xfrm>
            <a:off x="381000" y="2286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/>
            <a:r>
              <a:rPr lang="en-US" altLang="en-US" sz="36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NEEDS ASSESSMENT</a:t>
            </a:r>
            <a:endParaRPr lang="en-US" altLang="en-US" sz="1800" b="0">
              <a:solidFill>
                <a:schemeClr val="bg1"/>
              </a:solidFill>
              <a:latin typeface="Arial Narrow" pitchFamily="34" charset="0"/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/>
      <p:bldP spid="5" grpId="0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1000" y="1066800"/>
            <a:ext cx="89154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520950" lvl="1" indent="-287338"/>
            <a:endParaRPr lang="en-US" altLang="en-US" sz="3200" b="0">
              <a:solidFill>
                <a:schemeClr val="bg1"/>
              </a:solidFill>
            </a:endParaRPr>
          </a:p>
          <a:p>
            <a:pPr marL="287338">
              <a:buFontTx/>
              <a:buChar char="•"/>
            </a:pPr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3200" b="0">
              <a:solidFill>
                <a:schemeClr val="bg1"/>
              </a:solidFill>
            </a:endParaRPr>
          </a:p>
          <a:p>
            <a:pPr marL="287338"/>
            <a:endParaRPr lang="en-US" altLang="en-US" sz="3200" b="0">
              <a:solidFill>
                <a:schemeClr val="bg1"/>
              </a:solidFill>
            </a:endParaRPr>
          </a:p>
          <a:p>
            <a:pPr marL="287338"/>
            <a:endParaRPr lang="en-US" altLang="en-US" sz="3200" b="0">
              <a:solidFill>
                <a:schemeClr val="bg1"/>
              </a:solidFill>
            </a:endParaRPr>
          </a:p>
          <a:p>
            <a:pPr marL="287338"/>
            <a:r>
              <a:rPr lang="en-US" altLang="en-US" sz="2800" b="0">
                <a:solidFill>
                  <a:schemeClr val="bg1"/>
                </a:solidFill>
              </a:rPr>
              <a:t> </a:t>
            </a:r>
          </a:p>
          <a:p>
            <a:pPr marL="287338"/>
            <a:r>
              <a:rPr lang="en-US" altLang="en-US" sz="2800" b="0">
                <a:solidFill>
                  <a:schemeClr val="bg1"/>
                </a:solidFill>
              </a:rPr>
              <a:t/>
            </a:r>
            <a:br>
              <a:rPr lang="en-US" altLang="en-US" sz="2800" b="0">
                <a:solidFill>
                  <a:schemeClr val="bg1"/>
                </a:solidFill>
              </a:rPr>
            </a:br>
            <a:r>
              <a:rPr lang="en-US" altLang="en-US" sz="2800" b="0">
                <a:solidFill>
                  <a:schemeClr val="bg1"/>
                </a:solidFill>
              </a:rPr>
              <a:t>What if we started first with </a:t>
            </a:r>
            <a:r>
              <a:rPr lang="en-US" altLang="en-US" sz="2800">
                <a:solidFill>
                  <a:schemeClr val="accent2"/>
                </a:solidFill>
              </a:rPr>
              <a:t>WHY</a:t>
            </a:r>
            <a:r>
              <a:rPr lang="en-US" altLang="en-US" sz="2800">
                <a:solidFill>
                  <a:schemeClr val="bg1"/>
                </a:solidFill>
              </a:rPr>
              <a:t> </a:t>
            </a:r>
            <a:r>
              <a:rPr lang="en-US" altLang="en-US" sz="2800" b="0">
                <a:solidFill>
                  <a:schemeClr val="bg1"/>
                </a:solidFill>
              </a:rPr>
              <a:t>we are doing this project, then </a:t>
            </a:r>
            <a:r>
              <a:rPr lang="en-US" altLang="en-US" sz="2800">
                <a:solidFill>
                  <a:schemeClr val="accent2"/>
                </a:solidFill>
              </a:rPr>
              <a:t>HOW</a:t>
            </a:r>
            <a:r>
              <a:rPr lang="en-US" altLang="en-US" sz="2800">
                <a:solidFill>
                  <a:schemeClr val="bg1"/>
                </a:solidFill>
              </a:rPr>
              <a:t> </a:t>
            </a:r>
            <a:r>
              <a:rPr lang="en-US" altLang="en-US" sz="2800" b="0">
                <a:solidFill>
                  <a:schemeClr val="bg1"/>
                </a:solidFill>
              </a:rPr>
              <a:t>&amp; finally </a:t>
            </a:r>
            <a:r>
              <a:rPr lang="en-US" altLang="en-US" sz="2800">
                <a:solidFill>
                  <a:schemeClr val="accent2"/>
                </a:solidFill>
              </a:rPr>
              <a:t>WHAT</a:t>
            </a:r>
            <a:r>
              <a:rPr lang="en-US" altLang="en-US" sz="2800" b="0">
                <a:solidFill>
                  <a:schemeClr val="bg1"/>
                </a:solidFill>
              </a:rPr>
              <a:t>?</a:t>
            </a:r>
            <a:r>
              <a:rPr lang="en-US" altLang="en-US" sz="2800">
                <a:solidFill>
                  <a:schemeClr val="bg1"/>
                </a:solidFill>
              </a:rPr>
              <a:t> </a:t>
            </a:r>
            <a:endParaRPr lang="en-US" altLang="en-US" sz="280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  <a:p>
            <a:pPr marL="2520950" lvl="1" indent="-287338" eaLnBrk="0" hangingPunct="0">
              <a:spcBef>
                <a:spcPct val="20000"/>
              </a:spcBef>
              <a:buFont typeface="Arial" charset="0"/>
              <a:buChar char="–"/>
            </a:pPr>
            <a:endParaRPr lang="en-US" altLang="en-US" sz="280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215044" name="Content Placeholder 2"/>
          <p:cNvSpPr txBox="1">
            <a:spLocks/>
          </p:cNvSpPr>
          <p:nvPr/>
        </p:nvSpPr>
        <p:spPr bwMode="auto">
          <a:xfrm>
            <a:off x="381000" y="1036638"/>
            <a:ext cx="8915400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914400" indent="-627063"/>
            <a:r>
              <a:rPr lang="en-US" altLang="en-US" sz="3200" b="0">
                <a:solidFill>
                  <a:schemeClr val="bg1"/>
                </a:solidFill>
              </a:rPr>
              <a:t>Your Existing Community Service Projects </a:t>
            </a:r>
          </a:p>
          <a:p>
            <a:pPr marL="914400" indent="-627063">
              <a:buFontTx/>
              <a:buChar char="•"/>
            </a:pPr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280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  <a:p>
            <a:pPr marL="914400" indent="-627063" eaLnBrk="0" hangingPunct="0">
              <a:spcBef>
                <a:spcPct val="20000"/>
              </a:spcBef>
              <a:buFont typeface="Arial" charset="0"/>
              <a:buChar char="–"/>
            </a:pPr>
            <a:endParaRPr lang="en-US" altLang="en-US" sz="280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1504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000" y="1341438"/>
            <a:ext cx="8915400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573088" lvl="1" indent="-4572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en-US"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Is your project meeting a need?</a:t>
            </a:r>
            <a:r>
              <a:rPr lang="en-US" altLang="en-US"/>
              <a:t> </a:t>
            </a:r>
          </a:p>
          <a:p>
            <a:pPr marL="573088" lvl="1" indent="-4572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en-US"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Who &amp; </a:t>
            </a:r>
            <a:r>
              <a:rPr lang="en-US" altLang="en-US" sz="2800" u="sng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how many</a:t>
            </a:r>
            <a:r>
              <a:rPr lang="en-US" altLang="en-US"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are benefiting?</a:t>
            </a:r>
          </a:p>
          <a:p>
            <a:pPr marL="573088" lvl="1" indent="-4572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en-US"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What if we stopped doing this? </a:t>
            </a:r>
          </a:p>
          <a:p>
            <a:pPr marL="573088" lvl="1" indent="-4572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en-US"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Has this project outlived its usefulness? </a:t>
            </a:r>
            <a:endParaRPr lang="en-US" altLang="en-US" sz="240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15047" name="Picture 9" descr="C:\Users\fline\AppData\Local\Microsoft\Windows\Temporary Internet Files\Content.Word\T1819EN_PMS-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5629275"/>
            <a:ext cx="12954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2286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049" name="Title 1"/>
          <p:cNvSpPr>
            <a:spLocks/>
          </p:cNvSpPr>
          <p:nvPr/>
        </p:nvSpPr>
        <p:spPr bwMode="auto">
          <a:xfrm>
            <a:off x="381000" y="2286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/>
            <a:r>
              <a:rPr lang="en-US" altLang="en-US" sz="36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NEEDS ASSESSMENT</a:t>
            </a:r>
            <a:endParaRPr lang="en-US" altLang="en-US" sz="1800" b="0">
              <a:solidFill>
                <a:schemeClr val="bg1"/>
              </a:solidFill>
              <a:latin typeface="Arial Narrow" pitchFamily="34" charset="0"/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/>
      <p:bldP spid="5" grpId="0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1000" y="838200"/>
            <a:ext cx="89154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34950">
              <a:defRPr/>
            </a:pPr>
            <a:r>
              <a:rPr lang="en-US" altLang="en-US" sz="3200" u="sng" dirty="0">
                <a:solidFill>
                  <a:schemeClr val="accent2"/>
                </a:solidFill>
                <a:latin typeface="Arial" pitchFamily="34" charset="0"/>
              </a:rPr>
              <a:t>Where do you go for Ideas?</a:t>
            </a:r>
            <a:endParaRPr lang="en-US" altLang="en-US" sz="2800" b="0" u="sng" dirty="0">
              <a:solidFill>
                <a:schemeClr val="accent2"/>
              </a:solidFill>
              <a:latin typeface="+mn-lt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— Community meeting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— Focus group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— Survey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— Interview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— Talk to community leaders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— Rotary Showcase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— District Governor’s Signature Project</a:t>
            </a:r>
          </a:p>
          <a:p>
            <a:pPr eaLnBrk="0" hangingPunct="0">
              <a:defRPr/>
            </a:pPr>
            <a:endParaRPr lang="en-US" sz="3200" dirty="0">
              <a:solidFill>
                <a:schemeClr val="accent4">
                  <a:lumMod val="50000"/>
                </a:schemeClr>
              </a:solidFill>
              <a:latin typeface="Arial" pitchFamily="34" charset="0"/>
            </a:endParaRPr>
          </a:p>
          <a:p>
            <a:pPr eaLnBrk="0" hangingPunct="0">
              <a:defRPr/>
            </a:pPr>
            <a:endParaRPr lang="en-US" sz="3200" dirty="0">
              <a:latin typeface="Arial" pitchFamily="34" charset="0"/>
            </a:endParaRPr>
          </a:p>
          <a:p>
            <a:pPr marL="234950">
              <a:buFontTx/>
              <a:buChar char="•"/>
              <a:defRPr/>
            </a:pPr>
            <a:endParaRPr lang="en-US" altLang="en-US" sz="3200" b="0" dirty="0">
              <a:solidFill>
                <a:schemeClr val="bg1"/>
              </a:solidFill>
              <a:latin typeface="Arial" pitchFamily="34" charset="0"/>
            </a:endParaRPr>
          </a:p>
          <a:p>
            <a:pPr marL="3892550" lvl="3" indent="-287338">
              <a:defRPr/>
            </a:pPr>
            <a:endParaRPr lang="en-US" altLang="en-US" sz="3200" b="0" dirty="0">
              <a:solidFill>
                <a:schemeClr val="bg1"/>
              </a:solidFill>
              <a:latin typeface="Arial" pitchFamily="34" charset="0"/>
            </a:endParaRPr>
          </a:p>
          <a:p>
            <a:pPr marL="3892550" lvl="3" indent="-287338">
              <a:defRPr/>
            </a:pPr>
            <a:endParaRPr lang="en-US" altLang="en-US" sz="3200" b="0" dirty="0">
              <a:solidFill>
                <a:schemeClr val="bg1"/>
              </a:solidFill>
              <a:latin typeface="Arial" pitchFamily="34" charset="0"/>
            </a:endParaRPr>
          </a:p>
          <a:p>
            <a:pPr marL="3892550" lvl="3" indent="-287338">
              <a:defRPr/>
            </a:pPr>
            <a:endParaRPr lang="en-US" altLang="en-US" sz="3200" b="0" dirty="0">
              <a:solidFill>
                <a:schemeClr val="bg1"/>
              </a:solidFill>
              <a:latin typeface="Arial" pitchFamily="34" charset="0"/>
            </a:endParaRPr>
          </a:p>
          <a:p>
            <a:pPr marL="2520950" lvl="1" indent="-287338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US" altLang="en-US" sz="2800" dirty="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1709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0" y="1524000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573088" lvl="1" indent="-457200" eaLnBrk="0" hangingPunct="0">
              <a:spcBef>
                <a:spcPct val="20000"/>
              </a:spcBef>
            </a:pPr>
            <a:endParaRPr lang="en-US" altLang="en-US" sz="280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17094" name="Picture 7" descr="C:\Users\fline\AppData\Local\Microsoft\Windows\Temporary Internet Files\Content.Word\T1819EN_PMS-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5629275"/>
            <a:ext cx="12954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2286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7096" name="Title 1"/>
          <p:cNvSpPr>
            <a:spLocks/>
          </p:cNvSpPr>
          <p:nvPr/>
        </p:nvSpPr>
        <p:spPr bwMode="auto">
          <a:xfrm>
            <a:off x="381000" y="2286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/>
            <a:r>
              <a:rPr lang="en-US" altLang="en-US" sz="36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NEEDS ASSESSMENT</a:t>
            </a:r>
            <a:endParaRPr lang="en-US" altLang="en-US" sz="1800" b="0">
              <a:solidFill>
                <a:schemeClr val="bg1"/>
              </a:solidFill>
              <a:latin typeface="Arial Narrow" pitchFamily="34" charset="0"/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5"/>
      <p:bldP spid="2" grpId="0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1000" y="838200"/>
            <a:ext cx="89154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34950"/>
            <a:r>
              <a:rPr lang="en-US" altLang="en-US" sz="3200" u="sng">
                <a:solidFill>
                  <a:schemeClr val="accent2"/>
                </a:solidFill>
              </a:rPr>
              <a:t>Good Measure of Rotary Relevance</a:t>
            </a:r>
          </a:p>
          <a:p>
            <a:pPr marL="234950"/>
            <a:endParaRPr lang="en-US" altLang="en-US" sz="2800" b="0" u="sng">
              <a:solidFill>
                <a:schemeClr val="accent2"/>
              </a:solidFill>
              <a:latin typeface="Calibri" pitchFamily="34" charset="0"/>
            </a:endParaRPr>
          </a:p>
          <a:p>
            <a:pPr marL="234950" eaLnBrk="0" hangingPunct="0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— Peace and Conflict Prevention/Resolution</a:t>
            </a:r>
          </a:p>
          <a:p>
            <a:pPr marL="234950" eaLnBrk="0" hangingPunct="0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— Water and Sanitation</a:t>
            </a:r>
          </a:p>
          <a:p>
            <a:pPr marL="234950" eaLnBrk="0" hangingPunct="0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 — Basic Education and Literacy</a:t>
            </a:r>
          </a:p>
          <a:p>
            <a:pPr marL="234950" eaLnBrk="0" hangingPunct="0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— Disease Prevention and Treatment</a:t>
            </a:r>
          </a:p>
          <a:p>
            <a:pPr marL="234950" eaLnBrk="0" hangingPunct="0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— Maternal and Child Health</a:t>
            </a:r>
          </a:p>
          <a:p>
            <a:pPr marL="234950" eaLnBrk="0" hangingPunct="0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— Economic and Community Health</a:t>
            </a:r>
          </a:p>
          <a:p>
            <a:pPr marL="234950" eaLnBrk="0" hangingPunct="0"/>
            <a:endParaRPr lang="en-US" sz="3200">
              <a:solidFill>
                <a:srgbClr val="3F3C39"/>
              </a:solidFill>
            </a:endParaRPr>
          </a:p>
          <a:p>
            <a:pPr marL="234950" eaLnBrk="0" hangingPunct="0"/>
            <a:endParaRPr lang="en-US" sz="3200"/>
          </a:p>
          <a:p>
            <a:pPr marL="234950">
              <a:buFontTx/>
              <a:buChar char="•"/>
            </a:pPr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3200" b="0">
              <a:solidFill>
                <a:schemeClr val="bg1"/>
              </a:solidFill>
            </a:endParaRPr>
          </a:p>
          <a:p>
            <a:pPr marL="2520950" lvl="1" indent="-287338" eaLnBrk="0" hangingPunct="0">
              <a:spcBef>
                <a:spcPct val="20000"/>
              </a:spcBef>
              <a:buFont typeface="Arial" charset="0"/>
              <a:buNone/>
            </a:pPr>
            <a:endParaRPr lang="en-US" altLang="en-US" sz="280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1914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41" name="Content Placeholder 2"/>
          <p:cNvSpPr txBox="1">
            <a:spLocks/>
          </p:cNvSpPr>
          <p:nvPr/>
        </p:nvSpPr>
        <p:spPr bwMode="auto">
          <a:xfrm>
            <a:off x="0" y="1524000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573088" lvl="1" indent="-457200" eaLnBrk="0" hangingPunct="0">
              <a:spcBef>
                <a:spcPct val="20000"/>
              </a:spcBef>
            </a:pPr>
            <a:endParaRPr lang="en-US" altLang="en-US" sz="280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19142" name="Picture 7" descr="C:\Users\fline\AppData\Local\Microsoft\Windows\Temporary Internet Files\Content.Word\T1819EN_PMS-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5629275"/>
            <a:ext cx="12954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2286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9144" name="Title 1"/>
          <p:cNvSpPr>
            <a:spLocks/>
          </p:cNvSpPr>
          <p:nvPr/>
        </p:nvSpPr>
        <p:spPr bwMode="auto">
          <a:xfrm>
            <a:off x="381000" y="2286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/>
            <a:r>
              <a:rPr lang="en-US" altLang="en-US" sz="36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NEEDS ASSESSMENT</a:t>
            </a:r>
            <a:endParaRPr lang="en-US" altLang="en-US" sz="1800" b="0">
              <a:solidFill>
                <a:schemeClr val="bg1"/>
              </a:solidFill>
              <a:latin typeface="Arial Narrow" pitchFamily="34" charset="0"/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1000" y="838200"/>
            <a:ext cx="89154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34950"/>
            <a:r>
              <a:rPr lang="en-US" altLang="en-US" sz="3200" u="sng">
                <a:solidFill>
                  <a:schemeClr val="accent2"/>
                </a:solidFill>
              </a:rPr>
              <a:t>Example of a Project that Worked</a:t>
            </a:r>
          </a:p>
          <a:p>
            <a:pPr marL="234950"/>
            <a:endParaRPr lang="en-US" altLang="en-US" sz="3200" b="0">
              <a:solidFill>
                <a:schemeClr val="bg1"/>
              </a:solidFill>
            </a:endParaRPr>
          </a:p>
          <a:p>
            <a:pPr marL="2520950" lvl="1" indent="-287338"/>
            <a:endParaRPr lang="en-US" altLang="en-US" sz="1200" b="0">
              <a:solidFill>
                <a:schemeClr val="bg1"/>
              </a:solidFill>
            </a:endParaRPr>
          </a:p>
          <a:p>
            <a:pPr marL="234950"/>
            <a:r>
              <a:rPr lang="en-US" altLang="en-US" sz="3200" b="0">
                <a:solidFill>
                  <a:schemeClr val="bg1"/>
                </a:solidFill>
              </a:rPr>
              <a:t>Take iPDG Lance Young’s AED Project:</a:t>
            </a:r>
            <a:br>
              <a:rPr lang="en-US" altLang="en-US" sz="3200" b="0">
                <a:solidFill>
                  <a:schemeClr val="bg1"/>
                </a:solidFill>
              </a:rPr>
            </a:br>
            <a:endParaRPr lang="en-US" altLang="en-US" sz="3200" b="0">
              <a:solidFill>
                <a:schemeClr val="bg1"/>
              </a:solidFill>
            </a:endParaRPr>
          </a:p>
          <a:p>
            <a:pPr marL="234950">
              <a:buFontTx/>
              <a:buChar char="•"/>
            </a:pPr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3200" b="0">
              <a:solidFill>
                <a:schemeClr val="bg1"/>
              </a:solidFill>
            </a:endParaRPr>
          </a:p>
          <a:p>
            <a:pPr marL="3892550" lvl="3" indent="-287338"/>
            <a:endParaRPr lang="en-US" altLang="en-US" sz="3200" b="0">
              <a:solidFill>
                <a:schemeClr val="bg1"/>
              </a:solidFill>
            </a:endParaRPr>
          </a:p>
          <a:p>
            <a:pPr marL="2520950" lvl="1" indent="-287338" eaLnBrk="0" hangingPunct="0">
              <a:spcBef>
                <a:spcPct val="20000"/>
              </a:spcBef>
              <a:buFont typeface="Arial" charset="0"/>
              <a:buNone/>
            </a:pPr>
            <a:endParaRPr lang="en-US" altLang="en-US" sz="280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2118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228600" y="2895600"/>
            <a:ext cx="8686800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573088" lvl="1" indent="-4572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en-US"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Had a </a:t>
            </a:r>
            <a:r>
              <a:rPr lang="en-US" altLang="en-US" sz="2800">
                <a:solidFill>
                  <a:schemeClr val="accent2"/>
                </a:solidFill>
                <a:latin typeface="Calibri" pitchFamily="34" charset="0"/>
                <a:ea typeface="MS PGothic" pitchFamily="34" charset="-128"/>
              </a:rPr>
              <a:t>WHY</a:t>
            </a:r>
            <a:r>
              <a:rPr lang="en-US" altLang="en-US"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-- A purpose, a cause, a belief</a:t>
            </a:r>
          </a:p>
          <a:p>
            <a:pPr marL="573088" lvl="1" indent="-4572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en-US"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Gave us the </a:t>
            </a:r>
            <a:r>
              <a:rPr lang="en-US" altLang="en-US" sz="2800">
                <a:solidFill>
                  <a:schemeClr val="accent2"/>
                </a:solidFill>
                <a:latin typeface="Calibri" pitchFamily="34" charset="0"/>
                <a:ea typeface="MS PGothic" pitchFamily="34" charset="-128"/>
              </a:rPr>
              <a:t>HOW</a:t>
            </a:r>
            <a:r>
              <a:rPr lang="en-US" altLang="en-US"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-- Submit a matching grant and order from Altra Medical, price already negotiated</a:t>
            </a:r>
          </a:p>
          <a:p>
            <a:pPr marL="573088" lvl="1" indent="-45720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en-US" sz="2800">
                <a:solidFill>
                  <a:schemeClr val="accent2"/>
                </a:solidFill>
                <a:latin typeface="Calibri" pitchFamily="34" charset="0"/>
                <a:ea typeface="MS PGothic" pitchFamily="34" charset="-128"/>
              </a:rPr>
              <a:t>WHAT</a:t>
            </a:r>
            <a:r>
              <a:rPr lang="en-US" altLang="en-US"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– 44 AEDS that will save lives are now in our communities</a:t>
            </a:r>
          </a:p>
        </p:txBody>
      </p:sp>
      <p:pic>
        <p:nvPicPr>
          <p:cNvPr id="221190" name="Picture 7" descr="C:\Users\fline\AppData\Local\Microsoft\Windows\Temporary Internet Files\Content.Word\T1819EN_PMS-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5629275"/>
            <a:ext cx="12954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2286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1192" name="Title 1"/>
          <p:cNvSpPr>
            <a:spLocks/>
          </p:cNvSpPr>
          <p:nvPr/>
        </p:nvSpPr>
        <p:spPr bwMode="auto">
          <a:xfrm>
            <a:off x="381000" y="2286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/>
            <a:r>
              <a:rPr lang="en-US" altLang="en-US" sz="36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NEEDS ASSESSMENT</a:t>
            </a:r>
            <a:endParaRPr lang="en-US" altLang="en-US" sz="1800" b="0">
              <a:solidFill>
                <a:schemeClr val="bg1"/>
              </a:solidFill>
              <a:latin typeface="Arial Narrow" pitchFamily="34" charset="0"/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5"/>
      <p:bldP spid="2" grpId="0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505200"/>
            <a:ext cx="9144000" cy="18288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9525" y="3429000"/>
            <a:ext cx="9144000" cy="1828800"/>
          </a:xfrm>
          <a:prstGeom prst="rect">
            <a:avLst/>
          </a:prstGeom>
          <a:noFill/>
          <a:ln>
            <a:noFill/>
          </a:ln>
          <a:effectLst>
            <a:outerShdw blurRad="57150"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defRPr/>
            </a:pPr>
            <a:r>
              <a:rPr lang="en-US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</a:rPr>
              <a:t>The Rotary Foundation</a:t>
            </a:r>
          </a:p>
          <a:p>
            <a:pPr algn="ctr" eaLnBrk="1" hangingPunct="1">
              <a:defRPr/>
            </a:pPr>
            <a:r>
              <a:rPr lang="en-US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</a:rPr>
              <a:t>PDG Lorraine Angelino</a:t>
            </a:r>
          </a:p>
        </p:txBody>
      </p:sp>
      <p:pic>
        <p:nvPicPr>
          <p:cNvPr id="223237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2286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528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81000" y="228600"/>
            <a:ext cx="8763000" cy="533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eaLnBrk="1" hangingPunct="1"/>
            <a:r>
              <a:rPr lang="en-US" altLang="en-US" sz="3600" smtClean="0">
                <a:solidFill>
                  <a:schemeClr val="bg1"/>
                </a:solidFill>
              </a:rPr>
              <a:t>THE ROTARY FOUNDATION</a:t>
            </a:r>
            <a:endParaRPr lang="en-US" altLang="en-US" sz="180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25285" name="TextBox 1"/>
          <p:cNvSpPr txBox="1">
            <a:spLocks noChangeArrowheads="1"/>
          </p:cNvSpPr>
          <p:nvPr/>
        </p:nvSpPr>
        <p:spPr bwMode="auto">
          <a:xfrm>
            <a:off x="938213" y="1219200"/>
            <a:ext cx="7118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3600">
                <a:solidFill>
                  <a:srgbClr val="FFFFFF"/>
                </a:solidFill>
              </a:rPr>
              <a:t>A Strong, Healthy, Vibrant Club </a:t>
            </a:r>
          </a:p>
        </p:txBody>
      </p:sp>
      <p:sp>
        <p:nvSpPr>
          <p:cNvPr id="225286" name="TextBox 1"/>
          <p:cNvSpPr txBox="1">
            <a:spLocks noChangeArrowheads="1"/>
          </p:cNvSpPr>
          <p:nvPr/>
        </p:nvSpPr>
        <p:spPr bwMode="auto">
          <a:xfrm>
            <a:off x="0" y="2362200"/>
            <a:ext cx="9067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200">
                <a:solidFill>
                  <a:srgbClr val="FFFFFF"/>
                </a:solidFill>
              </a:rPr>
              <a:t>Gives to The Rotary Foundation</a:t>
            </a:r>
          </a:p>
        </p:txBody>
      </p:sp>
      <p:pic>
        <p:nvPicPr>
          <p:cNvPr id="22528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8" name="Picture 8" descr="C:\Users\fline\AppData\Local\Microsoft\Windows\Temporary Internet Files\Content.Word\T1819EN_PMS-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5629275"/>
            <a:ext cx="12954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715000"/>
            <a:ext cx="211137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1" name="Picture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025" y="914400"/>
            <a:ext cx="7953375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2" name="Title 3"/>
          <p:cNvSpPr txBox="1">
            <a:spLocks/>
          </p:cNvSpPr>
          <p:nvPr/>
        </p:nvSpPr>
        <p:spPr bwMode="auto">
          <a:xfrm>
            <a:off x="228600" y="304800"/>
            <a:ext cx="861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57200"/>
            <a:r>
              <a:rPr lang="en-US" altLang="en-US" sz="3600">
                <a:solidFill>
                  <a:srgbClr val="00246C"/>
                </a:solidFill>
                <a:cs typeface="Arial" charset="0"/>
              </a:rPr>
              <a:t>Why Give?</a:t>
            </a:r>
          </a:p>
        </p:txBody>
      </p:sp>
      <p:sp>
        <p:nvSpPr>
          <p:cNvPr id="227333" name="Text Box 6"/>
          <p:cNvSpPr txBox="1">
            <a:spLocks noChangeArrowheads="1"/>
          </p:cNvSpPr>
          <p:nvPr/>
        </p:nvSpPr>
        <p:spPr bwMode="auto">
          <a:xfrm>
            <a:off x="0" y="5105400"/>
            <a:ext cx="9144000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>
                <a:solidFill>
                  <a:srgbClr val="055EAA"/>
                </a:solidFill>
                <a:cs typeface="Arial" charset="0"/>
              </a:rPr>
              <a:t>World Understanding • Goodwill • Peace</a:t>
            </a:r>
          </a:p>
        </p:txBody>
      </p:sp>
      <p:pic>
        <p:nvPicPr>
          <p:cNvPr id="227334" name="Picture 8" descr="C:\Users\fline\AppData\Local\Microsoft\Windows\Temporary Internet Files\Content.Word\T1819EN_PMS-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5629275"/>
            <a:ext cx="12954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000" y="1600200"/>
            <a:ext cx="8610600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FF"/>
                </a:solidFill>
                <a:latin typeface="Georgia" pitchFamily="18" charset="0"/>
              </a:rPr>
              <a:t>Imagine a world in which: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en-US" sz="2800">
                <a:solidFill>
                  <a:srgbClr val="FFFFFF"/>
                </a:solidFill>
                <a:latin typeface="Georgia" pitchFamily="18" charset="0"/>
              </a:rPr>
              <a:t>No child goes to bed hungry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en-US" sz="2800">
                <a:solidFill>
                  <a:srgbClr val="FFFFFF"/>
                </a:solidFill>
                <a:latin typeface="Georgia" pitchFamily="18" charset="0"/>
              </a:rPr>
              <a:t>Every sick child gets medical attention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en-US" sz="2800">
                <a:solidFill>
                  <a:srgbClr val="FFFFFF"/>
                </a:solidFill>
                <a:latin typeface="Georgia" pitchFamily="18" charset="0"/>
              </a:rPr>
              <a:t>Every child has an opportunity to learn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en-US" sz="2800">
                <a:solidFill>
                  <a:srgbClr val="FFFFFF"/>
                </a:solidFill>
                <a:latin typeface="Georgia" pitchFamily="18" charset="0"/>
              </a:rPr>
              <a:t>Every child has a roof to sleep under and clothes to wear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en-US" sz="2800">
                <a:solidFill>
                  <a:srgbClr val="FFFFFF"/>
                </a:solidFill>
                <a:latin typeface="Georgia" pitchFamily="18" charset="0"/>
              </a:rPr>
              <a:t>Every child knows love and compassion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en-US" sz="2800">
                <a:solidFill>
                  <a:srgbClr val="FFFFFF"/>
                </a:solidFill>
                <a:latin typeface="Georgia" pitchFamily="18" charset="0"/>
              </a:rPr>
              <a:t>All young lives have hope and the chance for a better life</a:t>
            </a:r>
          </a:p>
        </p:txBody>
      </p:sp>
      <p:sp>
        <p:nvSpPr>
          <p:cNvPr id="229381" name="Title 1"/>
          <p:cNvSpPr txBox="1">
            <a:spLocks/>
          </p:cNvSpPr>
          <p:nvPr/>
        </p:nvSpPr>
        <p:spPr bwMode="auto">
          <a:xfrm>
            <a:off x="1525588" y="877888"/>
            <a:ext cx="7008812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lnSpc>
                <a:spcPct val="80000"/>
              </a:lnSpc>
            </a:pPr>
            <a:r>
              <a:rPr lang="en-US" altLang="en-US" sz="4000">
                <a:solidFill>
                  <a:srgbClr val="FFFFFF"/>
                </a:solidFill>
                <a:latin typeface="Arial Narrow Bold" pitchFamily="34" charset="0"/>
              </a:rPr>
              <a:t>Dream the Possible Dream</a:t>
            </a:r>
          </a:p>
        </p:txBody>
      </p:sp>
      <p:pic>
        <p:nvPicPr>
          <p:cNvPr id="229382" name="Picture 11" descr="C:\Users\fline\AppData\Local\Microsoft\Windows\Temporary Internet Files\Content.Word\T1819EN_PMS-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5626100"/>
            <a:ext cx="12954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2286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9384" name="Title 1"/>
          <p:cNvSpPr>
            <a:spLocks/>
          </p:cNvSpPr>
          <p:nvPr/>
        </p:nvSpPr>
        <p:spPr bwMode="auto">
          <a:xfrm>
            <a:off x="381000" y="2286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/>
            <a:r>
              <a:rPr lang="en-US" altLang="en-US" sz="36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THE ROTARY FOUNDATION</a:t>
            </a:r>
            <a:endParaRPr lang="en-US" altLang="en-US" sz="1800" b="0">
              <a:solidFill>
                <a:schemeClr val="bg1"/>
              </a:solidFill>
              <a:latin typeface="Arial Narrow" pitchFamily="34" charset="0"/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0" y="914400"/>
            <a:ext cx="8077200" cy="3733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68"/>
              </a:spcBef>
              <a:buFont typeface="Arial"/>
              <a:buNone/>
              <a:defRPr/>
            </a:pPr>
            <a:r>
              <a:rPr lang="en-US" dirty="0" smtClean="0">
                <a:solidFill>
                  <a:schemeClr val="accent3"/>
                </a:solidFill>
                <a:latin typeface="Georgia"/>
                <a:cs typeface="Georgia"/>
              </a:rPr>
              <a:t>Be The Inspiration:</a:t>
            </a:r>
          </a:p>
          <a:p>
            <a:pPr lvl="1">
              <a:lnSpc>
                <a:spcPct val="150000"/>
              </a:lnSpc>
              <a:spcBef>
                <a:spcPts val="768"/>
              </a:spcBef>
              <a:defRPr/>
            </a:pPr>
            <a:r>
              <a:rPr lang="en-US" dirty="0" smtClean="0">
                <a:solidFill>
                  <a:schemeClr val="accent3"/>
                </a:solidFill>
                <a:latin typeface="Georgia"/>
                <a:cs typeface="Georgia"/>
              </a:rPr>
              <a:t>Set Goals – Think Big!</a:t>
            </a:r>
          </a:p>
          <a:p>
            <a:pPr lvl="1">
              <a:spcBef>
                <a:spcPts val="768"/>
              </a:spcBef>
              <a:defRPr/>
            </a:pPr>
            <a:r>
              <a:rPr lang="en-US" dirty="0" smtClean="0">
                <a:solidFill>
                  <a:schemeClr val="accent3"/>
                </a:solidFill>
                <a:latin typeface="Georgia"/>
                <a:cs typeface="Georgia"/>
              </a:rPr>
              <a:t>Apply for a District Grant</a:t>
            </a:r>
          </a:p>
          <a:p>
            <a:pPr lvl="1">
              <a:spcBef>
                <a:spcPts val="768"/>
              </a:spcBef>
              <a:defRPr/>
            </a:pPr>
            <a:r>
              <a:rPr lang="en-US" dirty="0" smtClean="0">
                <a:solidFill>
                  <a:schemeClr val="accent3"/>
                </a:solidFill>
                <a:latin typeface="Georgia"/>
                <a:cs typeface="Georgia"/>
              </a:rPr>
              <a:t>Assist with a Global Grant</a:t>
            </a:r>
          </a:p>
          <a:p>
            <a:pPr lvl="1">
              <a:spcBef>
                <a:spcPts val="768"/>
              </a:spcBef>
              <a:defRPr/>
            </a:pPr>
            <a:r>
              <a:rPr lang="en-US" dirty="0" smtClean="0">
                <a:solidFill>
                  <a:schemeClr val="accent3"/>
                </a:solidFill>
                <a:latin typeface="Georgia"/>
                <a:cs typeface="Georgia"/>
              </a:rPr>
              <a:t>Lead by example</a:t>
            </a:r>
          </a:p>
          <a:p>
            <a:pPr lvl="1">
              <a:spcBef>
                <a:spcPts val="768"/>
              </a:spcBef>
              <a:defRPr/>
            </a:pPr>
            <a:r>
              <a:rPr lang="en-US" dirty="0" smtClean="0">
                <a:solidFill>
                  <a:schemeClr val="accent3"/>
                </a:solidFill>
                <a:latin typeface="Georgia"/>
                <a:cs typeface="Georgia"/>
              </a:rPr>
              <a:t>Challenge club members</a:t>
            </a:r>
          </a:p>
          <a:p>
            <a:pPr lvl="1">
              <a:spcBef>
                <a:spcPts val="768"/>
              </a:spcBef>
              <a:defRPr/>
            </a:pPr>
            <a:r>
              <a:rPr lang="en-US" dirty="0" smtClean="0">
                <a:solidFill>
                  <a:schemeClr val="accent3"/>
                </a:solidFill>
                <a:latin typeface="Georgia"/>
                <a:cs typeface="Georgia"/>
              </a:rPr>
              <a:t>Promote the Foundation event</a:t>
            </a:r>
          </a:p>
          <a:p>
            <a:pPr marL="457200" lvl="1" indent="0">
              <a:spcBef>
                <a:spcPts val="168"/>
              </a:spcBef>
              <a:buFont typeface="Arial"/>
              <a:buNone/>
              <a:defRPr/>
            </a:pPr>
            <a:endParaRPr lang="en-US" sz="2400" dirty="0">
              <a:solidFill>
                <a:schemeClr val="accent3"/>
              </a:solidFill>
            </a:endParaRPr>
          </a:p>
          <a:p>
            <a:pPr marL="457200" lvl="1" indent="0" algn="ctr">
              <a:spcBef>
                <a:spcPts val="168"/>
              </a:spcBef>
              <a:buFont typeface="Arial"/>
              <a:buNone/>
              <a:defRPr/>
            </a:pPr>
            <a:endParaRPr lang="en-US" sz="2400" dirty="0">
              <a:solidFill>
                <a:schemeClr val="accent3"/>
              </a:solidFill>
            </a:endParaRPr>
          </a:p>
        </p:txBody>
      </p:sp>
      <p:pic>
        <p:nvPicPr>
          <p:cNvPr id="231429" name="Picture 9" descr="C:\Users\fline\AppData\Local\Microsoft\Windows\Temporary Internet Files\Content.Word\T1819EN_PMS-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5629275"/>
            <a:ext cx="12954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2286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1431" name="Title 1"/>
          <p:cNvSpPr>
            <a:spLocks/>
          </p:cNvSpPr>
          <p:nvPr/>
        </p:nvSpPr>
        <p:spPr bwMode="auto">
          <a:xfrm>
            <a:off x="381000" y="2286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/>
            <a:r>
              <a:rPr lang="en-US" altLang="en-US" sz="36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THE ROTARY FOUNDATION</a:t>
            </a:r>
            <a:endParaRPr lang="en-US" altLang="en-US" sz="1800" b="0">
              <a:solidFill>
                <a:schemeClr val="bg1"/>
              </a:solidFill>
              <a:latin typeface="Arial Narrow" pitchFamily="34" charset="0"/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3301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3505200" y="1314450"/>
            <a:ext cx="4724400" cy="2800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Carol Burdette</a:t>
            </a:r>
          </a:p>
          <a:p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7750 District Governor 2018-19</a:t>
            </a:r>
          </a:p>
          <a:p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Rotary Club of Anderson</a:t>
            </a:r>
          </a:p>
        </p:txBody>
      </p:sp>
      <p:sp>
        <p:nvSpPr>
          <p:cNvPr id="183302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183303" name="Picture 13" descr="Carol Burdette 13-ZF-3258-00957-1-001-010"/>
          <p:cNvPicPr>
            <a:picLocks noChangeAspect="1" noChangeArrowheads="1"/>
          </p:cNvPicPr>
          <p:nvPr/>
        </p:nvPicPr>
        <p:blipFill>
          <a:blip r:embed="rId4"/>
          <a:srcRect b="7306"/>
          <a:stretch>
            <a:fillRect/>
          </a:stretch>
        </p:blipFill>
        <p:spPr bwMode="auto">
          <a:xfrm>
            <a:off x="533400" y="1371600"/>
            <a:ext cx="2439988" cy="34163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330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5480050"/>
            <a:ext cx="1371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8600" y="838200"/>
            <a:ext cx="8686800" cy="3048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168"/>
              </a:spcBef>
              <a:buFont typeface="Arial"/>
              <a:buNone/>
              <a:defRPr/>
            </a:pPr>
            <a:r>
              <a:rPr lang="en-US" dirty="0" smtClean="0">
                <a:solidFill>
                  <a:schemeClr val="accent3"/>
                </a:solidFill>
                <a:latin typeface="Georgia"/>
                <a:cs typeface="Georgia"/>
              </a:rPr>
              <a:t>District 7750 Foundation Event</a:t>
            </a:r>
          </a:p>
          <a:p>
            <a:pPr marL="0" indent="0" algn="ctr">
              <a:lnSpc>
                <a:spcPct val="150000"/>
              </a:lnSpc>
              <a:spcBef>
                <a:spcPts val="168"/>
              </a:spcBef>
              <a:buFont typeface="Arial"/>
              <a:buNone/>
              <a:defRPr/>
            </a:pPr>
            <a:r>
              <a:rPr lang="en-US" dirty="0" smtClean="0">
                <a:solidFill>
                  <a:schemeClr val="accent3"/>
                </a:solidFill>
                <a:latin typeface="Georgia"/>
                <a:cs typeface="Georgia"/>
              </a:rPr>
              <a:t>Guest Speaker  </a:t>
            </a:r>
          </a:p>
          <a:p>
            <a:pPr marL="0" indent="0" algn="ctr">
              <a:lnSpc>
                <a:spcPct val="150000"/>
              </a:lnSpc>
              <a:spcBef>
                <a:spcPts val="168"/>
              </a:spcBef>
              <a:buFont typeface="Arial"/>
              <a:buNone/>
              <a:defRPr/>
            </a:pPr>
            <a:r>
              <a:rPr lang="en-US" dirty="0" smtClean="0">
                <a:solidFill>
                  <a:schemeClr val="accent3"/>
                </a:solidFill>
                <a:latin typeface="Georgia"/>
                <a:cs typeface="Georgia"/>
              </a:rPr>
              <a:t>Foundation Trustee Chair &amp; PRIP </a:t>
            </a:r>
          </a:p>
          <a:p>
            <a:pPr marL="0" indent="0" algn="ctr">
              <a:lnSpc>
                <a:spcPct val="150000"/>
              </a:lnSpc>
              <a:spcBef>
                <a:spcPts val="168"/>
              </a:spcBef>
              <a:buFont typeface="Arial"/>
              <a:buNone/>
              <a:defRPr/>
            </a:pPr>
            <a:r>
              <a:rPr lang="en-US" dirty="0" smtClean="0">
                <a:solidFill>
                  <a:schemeClr val="accent3"/>
                </a:solidFill>
                <a:latin typeface="Georgia"/>
                <a:cs typeface="Georgia"/>
              </a:rPr>
              <a:t>Ron D. Burton</a:t>
            </a:r>
          </a:p>
          <a:p>
            <a:pPr marL="0" indent="0" algn="ctr">
              <a:lnSpc>
                <a:spcPct val="150000"/>
              </a:lnSpc>
              <a:spcBef>
                <a:spcPts val="168"/>
              </a:spcBef>
              <a:buFont typeface="Arial"/>
              <a:buNone/>
              <a:defRPr/>
            </a:pPr>
            <a:endParaRPr lang="en-US" dirty="0" smtClean="0">
              <a:solidFill>
                <a:schemeClr val="accent3"/>
              </a:solidFill>
              <a:latin typeface="Georgia"/>
              <a:cs typeface="Georgia"/>
            </a:endParaRPr>
          </a:p>
          <a:p>
            <a:pPr marL="457200" lvl="1" indent="0" algn="ctr">
              <a:spcBef>
                <a:spcPts val="168"/>
              </a:spcBef>
              <a:buFont typeface="Arial"/>
              <a:buNone/>
              <a:defRPr/>
            </a:pPr>
            <a:endParaRPr lang="en-US" sz="2400" dirty="0">
              <a:solidFill>
                <a:schemeClr val="accent3"/>
              </a:solidFill>
            </a:endParaRPr>
          </a:p>
        </p:txBody>
      </p:sp>
      <p:pic>
        <p:nvPicPr>
          <p:cNvPr id="233477" name="Picture 9" descr="C:\Users\fline\AppData\Local\Microsoft\Windows\Temporary Internet Files\Content.Word\T1819EN_PMS-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5629275"/>
            <a:ext cx="12954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3478" name="Picture 7" descr="burton201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4038600"/>
            <a:ext cx="20955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2286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3480" name="Title 1"/>
          <p:cNvSpPr>
            <a:spLocks/>
          </p:cNvSpPr>
          <p:nvPr/>
        </p:nvSpPr>
        <p:spPr bwMode="auto">
          <a:xfrm>
            <a:off x="381000" y="2286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/>
            <a:r>
              <a:rPr lang="en-US" altLang="en-US" sz="36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THE ROTARY FOUNDATION</a:t>
            </a:r>
            <a:endParaRPr lang="en-US" altLang="en-US" sz="1800" b="0">
              <a:solidFill>
                <a:schemeClr val="bg1"/>
              </a:solidFill>
              <a:latin typeface="Arial Narrow" pitchFamily="34" charset="0"/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914400"/>
            <a:ext cx="8763000" cy="3733800"/>
          </a:xfrm>
          <a:prstGeom prst="rect">
            <a:avLst/>
          </a:prstGeom>
        </p:spPr>
        <p:txBody>
          <a:bodyPr/>
          <a:lstStyle/>
          <a:p>
            <a:pPr algn="ctr" defTabSz="457200">
              <a:lnSpc>
                <a:spcPct val="150000"/>
              </a:lnSpc>
              <a:spcBef>
                <a:spcPts val="163"/>
              </a:spcBef>
              <a:buFont typeface="Arial" charset="0"/>
              <a:buNone/>
            </a:pPr>
            <a:r>
              <a:rPr lang="en-US" sz="3200">
                <a:solidFill>
                  <a:srgbClr val="FFFFFF"/>
                </a:solidFill>
                <a:latin typeface="Georgia" pitchFamily="18" charset="0"/>
              </a:rPr>
              <a:t>District 7750 Foundation Event</a:t>
            </a:r>
          </a:p>
          <a:p>
            <a:pPr algn="ctr" defTabSz="457200">
              <a:lnSpc>
                <a:spcPct val="150000"/>
              </a:lnSpc>
              <a:spcBef>
                <a:spcPts val="163"/>
              </a:spcBef>
              <a:buFont typeface="Arial" charset="0"/>
              <a:buNone/>
            </a:pPr>
            <a:r>
              <a:rPr lang="en-US" sz="3200">
                <a:solidFill>
                  <a:srgbClr val="FFFFFF"/>
                </a:solidFill>
                <a:latin typeface="Georgia" pitchFamily="18" charset="0"/>
              </a:rPr>
              <a:t/>
            </a:r>
            <a:br>
              <a:rPr lang="en-US" sz="3200">
                <a:solidFill>
                  <a:srgbClr val="FFFFFF"/>
                </a:solidFill>
                <a:latin typeface="Georgia" pitchFamily="18" charset="0"/>
              </a:rPr>
            </a:br>
            <a:r>
              <a:rPr lang="en-US" sz="3200">
                <a:solidFill>
                  <a:srgbClr val="FFFFFF"/>
                </a:solidFill>
                <a:latin typeface="Georgia" pitchFamily="18" charset="0"/>
              </a:rPr>
              <a:t>Million Dollar Reception</a:t>
            </a:r>
          </a:p>
          <a:p>
            <a:pPr algn="ctr" defTabSz="457200">
              <a:lnSpc>
                <a:spcPct val="150000"/>
              </a:lnSpc>
              <a:spcBef>
                <a:spcPts val="163"/>
              </a:spcBef>
              <a:buFont typeface="Arial" charset="0"/>
              <a:buNone/>
            </a:pPr>
            <a:r>
              <a:rPr lang="en-US" sz="3200">
                <a:solidFill>
                  <a:srgbClr val="FFFFFF"/>
                </a:solidFill>
                <a:latin typeface="Georgia" pitchFamily="18" charset="0"/>
              </a:rPr>
              <a:t>Foundation Banquet</a:t>
            </a:r>
          </a:p>
          <a:p>
            <a:pPr algn="ctr" defTabSz="457200">
              <a:lnSpc>
                <a:spcPct val="150000"/>
              </a:lnSpc>
              <a:spcBef>
                <a:spcPts val="163"/>
              </a:spcBef>
              <a:buFont typeface="Arial" charset="0"/>
              <a:buNone/>
            </a:pPr>
            <a:r>
              <a:rPr lang="en-US" sz="3200">
                <a:solidFill>
                  <a:srgbClr val="FFFFFF"/>
                </a:solidFill>
                <a:latin typeface="Georgia" pitchFamily="18" charset="0"/>
              </a:rPr>
              <a:t/>
            </a:r>
            <a:br>
              <a:rPr lang="en-US" sz="3200">
                <a:solidFill>
                  <a:srgbClr val="FFFFFF"/>
                </a:solidFill>
                <a:latin typeface="Georgia" pitchFamily="18" charset="0"/>
              </a:rPr>
            </a:br>
            <a:r>
              <a:rPr lang="en-US" sz="3200">
                <a:solidFill>
                  <a:srgbClr val="FFFFFF"/>
                </a:solidFill>
                <a:latin typeface="Georgia" pitchFamily="18" charset="0"/>
              </a:rPr>
              <a:t>Tentative Date 11/29/2018</a:t>
            </a:r>
          </a:p>
          <a:p>
            <a:pPr algn="ctr" defTabSz="457200">
              <a:lnSpc>
                <a:spcPct val="150000"/>
              </a:lnSpc>
              <a:spcBef>
                <a:spcPts val="163"/>
              </a:spcBef>
              <a:buFont typeface="Arial" charset="0"/>
              <a:buNone/>
            </a:pPr>
            <a:endParaRPr lang="en-US" sz="3200">
              <a:solidFill>
                <a:srgbClr val="FFFFFF"/>
              </a:solidFill>
              <a:latin typeface="Georgia" pitchFamily="18" charset="0"/>
            </a:endParaRPr>
          </a:p>
          <a:p>
            <a:pPr lvl="1" algn="ctr" defTabSz="457200">
              <a:spcBef>
                <a:spcPts val="163"/>
              </a:spcBef>
              <a:buFont typeface="Arial" charset="0"/>
              <a:buNone/>
            </a:pPr>
            <a:endParaRPr 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35525" name="Picture 9" descr="C:\Users\fline\AppData\Local\Microsoft\Windows\Temporary Internet Files\Content.Word\T1819EN_PMS-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5629275"/>
            <a:ext cx="12954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2286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5527" name="Title 1"/>
          <p:cNvSpPr>
            <a:spLocks/>
          </p:cNvSpPr>
          <p:nvPr/>
        </p:nvSpPr>
        <p:spPr bwMode="auto">
          <a:xfrm>
            <a:off x="381000" y="2286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/>
            <a:r>
              <a:rPr lang="en-US" altLang="en-US" sz="36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THE ROTARY FOUNDATION</a:t>
            </a:r>
            <a:endParaRPr lang="en-US" altLang="en-US" sz="1800" b="0">
              <a:solidFill>
                <a:schemeClr val="bg1"/>
              </a:solidFill>
              <a:latin typeface="Arial Narrow" pitchFamily="34" charset="0"/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3757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6513" y="2438400"/>
            <a:ext cx="9188451" cy="18288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7938" y="2781300"/>
            <a:ext cx="9128125" cy="990600"/>
          </a:xfrm>
          <a:prstGeom prst="rect">
            <a:avLst/>
          </a:prstGeom>
          <a:noFill/>
          <a:ln>
            <a:noFill/>
          </a:ln>
          <a:effectLst>
            <a:outerShdw blurRad="57150"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defRPr/>
            </a:pPr>
            <a:r>
              <a:rPr lang="en-US" alt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Club Awards</a:t>
            </a:r>
          </a:p>
        </p:txBody>
      </p:sp>
      <p:pic>
        <p:nvPicPr>
          <p:cNvPr id="237575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5480050"/>
            <a:ext cx="1371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3961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167438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pic>
        <p:nvPicPr>
          <p:cNvPr id="239621" name="Picture 1"/>
          <p:cNvPicPr>
            <a:picLocks noChangeAspect="1"/>
          </p:cNvPicPr>
          <p:nvPr/>
        </p:nvPicPr>
        <p:blipFill>
          <a:blip r:embed="rId5"/>
          <a:srcRect l="32509" t="42223" r="34583" b="3703"/>
          <a:stretch>
            <a:fillRect/>
          </a:stretch>
        </p:blipFill>
        <p:spPr bwMode="auto">
          <a:xfrm>
            <a:off x="1630363" y="998538"/>
            <a:ext cx="6096000" cy="563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622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48663" y="6096000"/>
            <a:ext cx="795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9624" name="Title 1"/>
          <p:cNvSpPr txBox="1">
            <a:spLocks/>
          </p:cNvSpPr>
          <p:nvPr/>
        </p:nvSpPr>
        <p:spPr bwMode="auto">
          <a:xfrm>
            <a:off x="457200" y="457200"/>
            <a:ext cx="868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/>
            <a:r>
              <a:rPr lang="en-US" altLang="en-US" sz="36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ROTARY CITATION</a:t>
            </a:r>
            <a:endParaRPr lang="en-US" altLang="en-US" sz="1800" b="0">
              <a:solidFill>
                <a:schemeClr val="bg1"/>
              </a:solidFill>
              <a:latin typeface="Arial Narrow" pitchFamily="34" charset="0"/>
              <a:ea typeface="MS PGothic" pitchFamily="34" charset="-128"/>
            </a:endParaRPr>
          </a:p>
        </p:txBody>
      </p:sp>
      <p:sp>
        <p:nvSpPr>
          <p:cNvPr id="239625" name="Rectangle 9"/>
          <p:cNvSpPr>
            <a:spLocks noChangeArrowheads="1"/>
          </p:cNvSpPr>
          <p:nvPr/>
        </p:nvSpPr>
        <p:spPr bwMode="auto">
          <a:xfrm>
            <a:off x="6508750" y="412750"/>
            <a:ext cx="2368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600">
                <a:solidFill>
                  <a:srgbClr val="F7A81B"/>
                </a:solidFill>
                <a:ea typeface="MS PGothic" pitchFamily="34" charset="-128"/>
              </a:rPr>
              <a:t>PETS Bag</a:t>
            </a:r>
            <a:endParaRPr lang="en-US" sz="3600">
              <a:solidFill>
                <a:srgbClr val="F7A81B"/>
              </a:solidFill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41667" name="Picture 4"/>
          <p:cNvPicPr>
            <a:picLocks noChangeAspect="1"/>
          </p:cNvPicPr>
          <p:nvPr/>
        </p:nvPicPr>
        <p:blipFill>
          <a:blip r:embed="rId4"/>
          <a:srcRect l="32246" t="6654" r="32346" b="19611"/>
          <a:stretch>
            <a:fillRect/>
          </a:stretch>
        </p:blipFill>
        <p:spPr bwMode="auto">
          <a:xfrm>
            <a:off x="1970088" y="609600"/>
            <a:ext cx="5268912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167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457200"/>
            <a:ext cx="8686800" cy="533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eaLnBrk="1" hangingPunct="1"/>
            <a:r>
              <a:rPr lang="en-US" altLang="en-US" sz="3600" smtClean="0">
                <a:solidFill>
                  <a:schemeClr val="bg1"/>
                </a:solidFill>
              </a:rPr>
              <a:t>ROTARY CITATION</a:t>
            </a:r>
            <a:endParaRPr lang="en-US" altLang="en-US" sz="180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4167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100" y="624840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67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48663" y="6096000"/>
            <a:ext cx="795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73" name="Rectangle 9"/>
          <p:cNvSpPr>
            <a:spLocks noChangeArrowheads="1"/>
          </p:cNvSpPr>
          <p:nvPr/>
        </p:nvSpPr>
        <p:spPr bwMode="auto">
          <a:xfrm>
            <a:off x="6508750" y="412750"/>
            <a:ext cx="2368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600">
                <a:solidFill>
                  <a:srgbClr val="F7A81B"/>
                </a:solidFill>
                <a:ea typeface="MS PGothic" pitchFamily="34" charset="-128"/>
              </a:rPr>
              <a:t>PETS Bag</a:t>
            </a:r>
            <a:endParaRPr lang="en-US" sz="3600">
              <a:solidFill>
                <a:srgbClr val="F7A81B"/>
              </a:solidFill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3717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eaLnBrk="1" hangingPunct="1"/>
            <a:r>
              <a:rPr lang="en-US" altLang="en-US" sz="3600" smtClean="0">
                <a:solidFill>
                  <a:schemeClr val="bg1"/>
                </a:solidFill>
              </a:rPr>
              <a:t>GOVERNOR</a:t>
            </a:r>
            <a:r>
              <a:rPr lang="ja-JP" altLang="en-US" sz="3600" smtClean="0">
                <a:solidFill>
                  <a:schemeClr val="bg1"/>
                </a:solidFill>
              </a:rPr>
              <a:t>’</a:t>
            </a:r>
            <a:r>
              <a:rPr lang="en-US" altLang="ja-JP" sz="3600" smtClean="0">
                <a:solidFill>
                  <a:schemeClr val="bg1"/>
                </a:solidFill>
              </a:rPr>
              <a:t>S AWARD</a:t>
            </a:r>
            <a:endParaRPr lang="en-US" altLang="en-US" sz="180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437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6354763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1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8663" y="6096000"/>
            <a:ext cx="795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20" name="Picture 6"/>
          <p:cNvPicPr>
            <a:picLocks noChangeAspect="1"/>
          </p:cNvPicPr>
          <p:nvPr/>
        </p:nvPicPr>
        <p:blipFill>
          <a:blip r:embed="rId6"/>
          <a:srcRect l="18985" t="7689" r="18437" b="36061"/>
          <a:stretch>
            <a:fillRect/>
          </a:stretch>
        </p:blipFill>
        <p:spPr bwMode="auto">
          <a:xfrm>
            <a:off x="11113" y="1344613"/>
            <a:ext cx="9209087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21" name="Rectangle 9"/>
          <p:cNvSpPr>
            <a:spLocks noChangeArrowheads="1"/>
          </p:cNvSpPr>
          <p:nvPr/>
        </p:nvSpPr>
        <p:spPr bwMode="auto">
          <a:xfrm>
            <a:off x="6392863" y="369888"/>
            <a:ext cx="257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600">
                <a:solidFill>
                  <a:srgbClr val="F7A81B"/>
                </a:solidFill>
                <a:ea typeface="MS PGothic" pitchFamily="34" charset="-128"/>
              </a:rPr>
              <a:t>Pages 8-10</a:t>
            </a:r>
            <a:endParaRPr lang="en-US" sz="3600">
              <a:solidFill>
                <a:srgbClr val="F7A81B"/>
              </a:solidFill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76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eaLnBrk="1" hangingPunct="1"/>
            <a:r>
              <a:rPr lang="en-US" altLang="en-US" sz="3600" smtClean="0">
                <a:solidFill>
                  <a:schemeClr val="bg1"/>
                </a:solidFill>
              </a:rPr>
              <a:t>GOVERNOR</a:t>
            </a:r>
            <a:r>
              <a:rPr lang="ja-JP" altLang="en-US" sz="3600" smtClean="0">
                <a:solidFill>
                  <a:schemeClr val="bg1"/>
                </a:solidFill>
              </a:rPr>
              <a:t>’</a:t>
            </a:r>
            <a:r>
              <a:rPr lang="en-US" altLang="ja-JP" sz="3600" smtClean="0">
                <a:solidFill>
                  <a:schemeClr val="bg1"/>
                </a:solidFill>
              </a:rPr>
              <a:t>S AWARD</a:t>
            </a:r>
            <a:endParaRPr lang="en-US" altLang="en-US" sz="180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4576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7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8663" y="6096000"/>
            <a:ext cx="795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8" name="Picture 1"/>
          <p:cNvPicPr>
            <a:picLocks noChangeAspect="1"/>
          </p:cNvPicPr>
          <p:nvPr/>
        </p:nvPicPr>
        <p:blipFill>
          <a:blip r:embed="rId6"/>
          <a:srcRect l="18666" t="36615" r="18768" b="37189"/>
          <a:stretch>
            <a:fillRect/>
          </a:stretch>
        </p:blipFill>
        <p:spPr bwMode="auto">
          <a:xfrm>
            <a:off x="0" y="1328738"/>
            <a:ext cx="9144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9" name="Rectangle 9"/>
          <p:cNvSpPr>
            <a:spLocks noChangeArrowheads="1"/>
          </p:cNvSpPr>
          <p:nvPr/>
        </p:nvSpPr>
        <p:spPr bwMode="auto">
          <a:xfrm>
            <a:off x="7315200" y="369888"/>
            <a:ext cx="165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600">
                <a:solidFill>
                  <a:srgbClr val="F7A81B"/>
                </a:solidFill>
                <a:ea typeface="MS PGothic" pitchFamily="34" charset="-128"/>
              </a:rPr>
              <a:t>Page 8</a:t>
            </a:r>
            <a:endParaRPr lang="en-US" sz="3600">
              <a:solidFill>
                <a:srgbClr val="F7A81B"/>
              </a:solidFill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781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eaLnBrk="1" hangingPunct="1"/>
            <a:r>
              <a:rPr lang="en-US" altLang="en-US" sz="3600" smtClean="0">
                <a:solidFill>
                  <a:schemeClr val="bg1"/>
                </a:solidFill>
              </a:rPr>
              <a:t>GOVERNOR</a:t>
            </a:r>
            <a:r>
              <a:rPr lang="ja-JP" altLang="en-US" sz="3600" smtClean="0">
                <a:solidFill>
                  <a:schemeClr val="bg1"/>
                </a:solidFill>
              </a:rPr>
              <a:t>’</a:t>
            </a:r>
            <a:r>
              <a:rPr lang="en-US" altLang="ja-JP" sz="3600" smtClean="0">
                <a:solidFill>
                  <a:schemeClr val="bg1"/>
                </a:solidFill>
              </a:rPr>
              <a:t>S AWARD</a:t>
            </a:r>
            <a:endParaRPr lang="en-US" altLang="en-US" sz="180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4781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48663" y="6096000"/>
            <a:ext cx="795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5" name="Picture 4"/>
          <p:cNvPicPr>
            <a:picLocks noChangeAspect="1"/>
          </p:cNvPicPr>
          <p:nvPr/>
        </p:nvPicPr>
        <p:blipFill>
          <a:blip r:embed="rId5"/>
          <a:srcRect l="18410" t="13774" r="18182" b="48129"/>
          <a:stretch>
            <a:fillRect/>
          </a:stretch>
        </p:blipFill>
        <p:spPr bwMode="auto">
          <a:xfrm>
            <a:off x="-53975" y="1371600"/>
            <a:ext cx="9251950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6" name="Rectangle 9"/>
          <p:cNvSpPr>
            <a:spLocks noChangeArrowheads="1"/>
          </p:cNvSpPr>
          <p:nvPr/>
        </p:nvSpPr>
        <p:spPr bwMode="auto">
          <a:xfrm>
            <a:off x="7315200" y="369888"/>
            <a:ext cx="165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600">
                <a:solidFill>
                  <a:srgbClr val="F7A81B"/>
                </a:solidFill>
                <a:ea typeface="MS PGothic" pitchFamily="34" charset="-128"/>
              </a:rPr>
              <a:t>Page 9</a:t>
            </a:r>
            <a:endParaRPr lang="en-US" sz="3600">
              <a:solidFill>
                <a:srgbClr val="F7A81B"/>
              </a:solidFill>
              <a:ea typeface="MS PGothic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986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eaLnBrk="1" hangingPunct="1"/>
            <a:r>
              <a:rPr lang="en-US" altLang="en-US" sz="3600" smtClean="0">
                <a:solidFill>
                  <a:schemeClr val="bg1"/>
                </a:solidFill>
              </a:rPr>
              <a:t>GOVERNOR</a:t>
            </a:r>
            <a:r>
              <a:rPr lang="ja-JP" altLang="en-US" sz="3600" smtClean="0">
                <a:solidFill>
                  <a:schemeClr val="bg1"/>
                </a:solidFill>
              </a:rPr>
              <a:t>’</a:t>
            </a:r>
            <a:r>
              <a:rPr lang="en-US" altLang="ja-JP" sz="3600" smtClean="0">
                <a:solidFill>
                  <a:schemeClr val="bg1"/>
                </a:solidFill>
              </a:rPr>
              <a:t>S AWARD</a:t>
            </a:r>
            <a:endParaRPr lang="en-US" altLang="en-US" sz="180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4986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48663" y="6096000"/>
            <a:ext cx="795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3" name="Picture 1"/>
          <p:cNvPicPr>
            <a:picLocks noChangeAspect="1"/>
          </p:cNvPicPr>
          <p:nvPr/>
        </p:nvPicPr>
        <p:blipFill>
          <a:blip r:embed="rId5"/>
          <a:srcRect l="18748" t="24130" r="18752" b="37598"/>
          <a:stretch>
            <a:fillRect/>
          </a:stretch>
        </p:blipFill>
        <p:spPr bwMode="auto">
          <a:xfrm>
            <a:off x="0" y="1498600"/>
            <a:ext cx="91440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64" name="Rectangle 9"/>
          <p:cNvSpPr>
            <a:spLocks noChangeArrowheads="1"/>
          </p:cNvSpPr>
          <p:nvPr/>
        </p:nvSpPr>
        <p:spPr bwMode="auto">
          <a:xfrm>
            <a:off x="7315200" y="369888"/>
            <a:ext cx="165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600">
                <a:solidFill>
                  <a:srgbClr val="F7A81B"/>
                </a:solidFill>
                <a:ea typeface="MS PGothic" pitchFamily="34" charset="-128"/>
              </a:rPr>
              <a:t>Page 9</a:t>
            </a:r>
            <a:endParaRPr lang="en-US" sz="3600">
              <a:solidFill>
                <a:srgbClr val="F7A81B"/>
              </a:solidFill>
              <a:ea typeface="MS PGothic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5190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378575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191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eaLnBrk="1" hangingPunct="1"/>
            <a:r>
              <a:rPr lang="en-US" altLang="en-US" sz="3600" smtClean="0">
                <a:solidFill>
                  <a:schemeClr val="bg1"/>
                </a:solidFill>
              </a:rPr>
              <a:t>GOVERNOR</a:t>
            </a:r>
            <a:r>
              <a:rPr lang="ja-JP" altLang="en-US" sz="3600" smtClean="0">
                <a:solidFill>
                  <a:schemeClr val="bg1"/>
                </a:solidFill>
              </a:rPr>
              <a:t>’</a:t>
            </a:r>
            <a:r>
              <a:rPr lang="en-US" altLang="ja-JP" sz="3600" smtClean="0">
                <a:solidFill>
                  <a:schemeClr val="bg1"/>
                </a:solidFill>
              </a:rPr>
              <a:t>S AWARD</a:t>
            </a:r>
            <a:endParaRPr lang="en-US" altLang="en-US" sz="180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51911" name="Picture 1"/>
          <p:cNvPicPr>
            <a:picLocks noChangeAspect="1"/>
          </p:cNvPicPr>
          <p:nvPr/>
        </p:nvPicPr>
        <p:blipFill>
          <a:blip r:embed="rId5"/>
          <a:srcRect l="18300" t="9334" r="18250" b="19733"/>
          <a:stretch>
            <a:fillRect/>
          </a:stretch>
        </p:blipFill>
        <p:spPr bwMode="auto">
          <a:xfrm>
            <a:off x="-76200" y="993775"/>
            <a:ext cx="9297988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12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48663" y="6096000"/>
            <a:ext cx="795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13" name="Rectangle 9"/>
          <p:cNvSpPr>
            <a:spLocks noChangeArrowheads="1"/>
          </p:cNvSpPr>
          <p:nvPr/>
        </p:nvSpPr>
        <p:spPr bwMode="auto">
          <a:xfrm>
            <a:off x="7419975" y="5791200"/>
            <a:ext cx="762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1914" name="Rectangle 9"/>
          <p:cNvSpPr>
            <a:spLocks noChangeArrowheads="1"/>
          </p:cNvSpPr>
          <p:nvPr/>
        </p:nvSpPr>
        <p:spPr bwMode="auto">
          <a:xfrm>
            <a:off x="7162800" y="369888"/>
            <a:ext cx="191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600">
                <a:solidFill>
                  <a:srgbClr val="F7A81B"/>
                </a:solidFill>
                <a:ea typeface="MS PGothic" pitchFamily="34" charset="-128"/>
              </a:rPr>
              <a:t>Page 10</a:t>
            </a:r>
            <a:endParaRPr lang="en-US" sz="3600">
              <a:solidFill>
                <a:srgbClr val="F7A81B"/>
              </a:solidFill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4325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3505200" y="1314450"/>
            <a:ext cx="5638800" cy="2800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Rob Hanley</a:t>
            </a:r>
          </a:p>
          <a:p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7750 District Governor </a:t>
            </a:r>
            <a:b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2019-20</a:t>
            </a:r>
          </a:p>
          <a:p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Rotary Club of </a:t>
            </a:r>
            <a:b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North Greenville</a:t>
            </a:r>
          </a:p>
        </p:txBody>
      </p:sp>
      <p:sp>
        <p:nvSpPr>
          <p:cNvPr id="184326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184327" name="Picture 14" descr="RWH Head Shot5x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371600"/>
            <a:ext cx="2439988" cy="34147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4328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5480050"/>
            <a:ext cx="1371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pic>
        <p:nvPicPr>
          <p:cNvPr id="25395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3957" name="TextBox 5"/>
          <p:cNvSpPr txBox="1">
            <a:spLocks noChangeArrowheads="1"/>
          </p:cNvSpPr>
          <p:nvPr/>
        </p:nvSpPr>
        <p:spPr bwMode="auto">
          <a:xfrm>
            <a:off x="0" y="1038225"/>
            <a:ext cx="91440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0">
                <a:solidFill>
                  <a:srgbClr val="FFFFFF"/>
                </a:solidFill>
              </a:rPr>
              <a:t>Governor’s Leadership Society </a:t>
            </a:r>
          </a:p>
          <a:p>
            <a:pPr algn="ctr" eaLnBrk="0" hangingPunct="0"/>
            <a:endParaRPr lang="en-US" b="0">
              <a:solidFill>
                <a:srgbClr val="FFFFFF"/>
              </a:solidFill>
            </a:endParaRPr>
          </a:p>
          <a:p>
            <a:pPr algn="ctr" eaLnBrk="0" hangingPunct="0"/>
            <a:r>
              <a:rPr lang="en-US" b="0">
                <a:solidFill>
                  <a:srgbClr val="FFFFFF"/>
                </a:solidFill>
              </a:rPr>
              <a:t>Overachieving Club Award</a:t>
            </a:r>
          </a:p>
          <a:p>
            <a:pPr eaLnBrk="0" hangingPunct="0"/>
            <a:endParaRPr lang="en-US"/>
          </a:p>
        </p:txBody>
      </p:sp>
      <p:pic>
        <p:nvPicPr>
          <p:cNvPr id="253958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5480050"/>
            <a:ext cx="1371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600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eaLnBrk="1" hangingPunct="1"/>
            <a:r>
              <a:rPr lang="en-US" altLang="en-US" sz="3600" smtClean="0">
                <a:solidFill>
                  <a:schemeClr val="bg1"/>
                </a:solidFill>
              </a:rPr>
              <a:t>DISTRICT LEADERSHIP TEAM</a:t>
            </a:r>
            <a:endParaRPr lang="en-US" altLang="en-US" sz="180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56006" name="Picture 5"/>
          <p:cNvPicPr>
            <a:picLocks noChangeAspect="1"/>
          </p:cNvPicPr>
          <p:nvPr/>
        </p:nvPicPr>
        <p:blipFill>
          <a:blip r:embed="rId4"/>
          <a:srcRect l="28363" t="6635" r="28346" b="7118"/>
          <a:stretch>
            <a:fillRect/>
          </a:stretch>
        </p:blipFill>
        <p:spPr bwMode="auto">
          <a:xfrm>
            <a:off x="1676400" y="990600"/>
            <a:ext cx="5915025" cy="662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07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8663" y="6096000"/>
            <a:ext cx="795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08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640080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096000" y="369888"/>
            <a:ext cx="2967038" cy="701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3600">
                <a:solidFill>
                  <a:srgbClr val="F7A81B"/>
                </a:solidFill>
                <a:ea typeface="MS PGothic" pitchFamily="34" charset="-128"/>
              </a:rPr>
              <a:t>Pages 11-12</a:t>
            </a:r>
            <a:r>
              <a:rPr lang="en-US" altLang="en-US" sz="4000">
                <a:solidFill>
                  <a:srgbClr val="F7A81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 </a:t>
            </a:r>
            <a:endParaRPr lang="en-US" sz="40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805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eaLnBrk="1" hangingPunct="1"/>
            <a:r>
              <a:rPr lang="en-US" altLang="en-US" sz="3600" smtClean="0">
                <a:solidFill>
                  <a:schemeClr val="bg1"/>
                </a:solidFill>
              </a:rPr>
              <a:t>DISTRICT RESOURCES</a:t>
            </a:r>
            <a:endParaRPr lang="en-US" altLang="en-US" sz="180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5805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88" y="624840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5" name="Picture 1"/>
          <p:cNvPicPr>
            <a:picLocks noChangeAspect="1"/>
          </p:cNvPicPr>
          <p:nvPr/>
        </p:nvPicPr>
        <p:blipFill>
          <a:blip r:embed="rId5"/>
          <a:srcRect l="29008" t="7797" r="28886" b="3313"/>
          <a:stretch>
            <a:fillRect/>
          </a:stretch>
        </p:blipFill>
        <p:spPr bwMode="auto">
          <a:xfrm>
            <a:off x="1404938" y="1017588"/>
            <a:ext cx="6827837" cy="810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6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48663" y="6096000"/>
            <a:ext cx="795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7" name="Rectangle 9"/>
          <p:cNvSpPr>
            <a:spLocks noChangeArrowheads="1"/>
          </p:cNvSpPr>
          <p:nvPr/>
        </p:nvSpPr>
        <p:spPr bwMode="auto">
          <a:xfrm>
            <a:off x="7059613" y="360363"/>
            <a:ext cx="2103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4000">
                <a:solidFill>
                  <a:srgbClr val="F7A81B"/>
                </a:solidFill>
                <a:ea typeface="MS PGothic" pitchFamily="34" charset="-128"/>
              </a:rPr>
              <a:t>Page 13</a:t>
            </a:r>
            <a:endParaRPr lang="en-US" sz="40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en-US" sz="2400" b="0">
                <a:solidFill>
                  <a:srgbClr val="FFFFFF"/>
                </a:solidFill>
                <a:latin typeface="Calibri" pitchFamily="34" charset="0"/>
              </a:rPr>
              <a:t>-15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525" y="2514600"/>
            <a:ext cx="9134475" cy="1676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010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90500" y="2743200"/>
            <a:ext cx="8763000" cy="11890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/>
            <a:r>
              <a:rPr lang="en-US" altLang="en-US" sz="6000" smtClean="0">
                <a:solidFill>
                  <a:schemeClr val="bg1"/>
                </a:solidFill>
              </a:rPr>
              <a:t>WEB NAVIGATION</a:t>
            </a:r>
            <a:br>
              <a:rPr lang="en-US" altLang="en-US" sz="6000" smtClean="0">
                <a:solidFill>
                  <a:schemeClr val="bg1"/>
                </a:solidFill>
              </a:rPr>
            </a:br>
            <a:r>
              <a:rPr lang="en-US" altLang="en-US" sz="5400" smtClean="0">
                <a:solidFill>
                  <a:schemeClr val="bg1"/>
                </a:solidFill>
              </a:rPr>
              <a:t>Faith A. Line</a:t>
            </a:r>
            <a:endParaRPr lang="en-US" altLang="en-US" sz="540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6010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88" y="624840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103" name="Rectangle 7"/>
          <p:cNvSpPr>
            <a:spLocks noChangeArrowheads="1"/>
          </p:cNvSpPr>
          <p:nvPr/>
        </p:nvSpPr>
        <p:spPr bwMode="auto">
          <a:xfrm>
            <a:off x="5943600" y="304800"/>
            <a:ext cx="3194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4000">
                <a:solidFill>
                  <a:srgbClr val="F7A81B"/>
                </a:solidFill>
                <a:ea typeface="MS PGothic" pitchFamily="34" charset="-128"/>
              </a:rPr>
              <a:t>Pages 14-15</a:t>
            </a:r>
            <a:endParaRPr lang="en-US" sz="4000">
              <a:solidFill>
                <a:srgbClr val="F7A81B"/>
              </a:solidFill>
              <a:ea typeface="MS PGothic" pitchFamily="34" charset="-128"/>
            </a:endParaRPr>
          </a:p>
        </p:txBody>
      </p:sp>
      <p:pic>
        <p:nvPicPr>
          <p:cNvPr id="26010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5480050"/>
            <a:ext cx="1371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2148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6214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2514600"/>
            <a:ext cx="9144000" cy="3276600"/>
          </a:xfrm>
          <a:prstGeom prst="rect">
            <a:avLst/>
          </a:prstGeom>
        </p:spPr>
        <p:txBody>
          <a:bodyPr lIns="92075" tIns="46038" rIns="92075" bIns="46038" anchor="b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endParaRPr lang="en-US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en-US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en-US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en-US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en-US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6215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27750"/>
            <a:ext cx="762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3354388"/>
            <a:ext cx="9172575" cy="1065212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en-US" altLang="en-US" sz="72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PGothic" pitchFamily="34" charset="-128"/>
              </a:rPr>
              <a:t>Web Navigation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pic>
        <p:nvPicPr>
          <p:cNvPr id="263171" name="Picture 7"/>
          <p:cNvPicPr>
            <a:picLocks noChangeAspect="1"/>
          </p:cNvPicPr>
          <p:nvPr/>
        </p:nvPicPr>
        <p:blipFill>
          <a:blip r:embed="rId3"/>
          <a:srcRect l="29433" t="16969" r="17587" b="12100"/>
          <a:stretch>
            <a:fillRect/>
          </a:stretch>
        </p:blipFill>
        <p:spPr bwMode="auto">
          <a:xfrm>
            <a:off x="771525" y="914400"/>
            <a:ext cx="7762875" cy="584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3173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4197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64198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5938838"/>
            <a:ext cx="95091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199" name="Picture 9"/>
          <p:cNvPicPr>
            <a:picLocks noChangeAspect="1"/>
          </p:cNvPicPr>
          <p:nvPr/>
        </p:nvPicPr>
        <p:blipFill>
          <a:blip r:embed="rId6"/>
          <a:srcRect t="3156" b="3716"/>
          <a:stretch>
            <a:fillRect/>
          </a:stretch>
        </p:blipFill>
        <p:spPr bwMode="auto">
          <a:xfrm>
            <a:off x="-74613" y="1050925"/>
            <a:ext cx="9331326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200" name="Oval 5"/>
          <p:cNvSpPr>
            <a:spLocks noChangeArrowheads="1"/>
          </p:cNvSpPr>
          <p:nvPr/>
        </p:nvSpPr>
        <p:spPr bwMode="auto">
          <a:xfrm>
            <a:off x="1244600" y="1203325"/>
            <a:ext cx="492125" cy="2698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264201" name="Oval 5"/>
          <p:cNvSpPr>
            <a:spLocks noChangeArrowheads="1"/>
          </p:cNvSpPr>
          <p:nvPr/>
        </p:nvSpPr>
        <p:spPr bwMode="auto">
          <a:xfrm>
            <a:off x="2514600" y="1096963"/>
            <a:ext cx="685800" cy="3746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264202" name="Oval 5"/>
          <p:cNvSpPr>
            <a:spLocks noChangeArrowheads="1"/>
          </p:cNvSpPr>
          <p:nvPr/>
        </p:nvSpPr>
        <p:spPr bwMode="auto">
          <a:xfrm>
            <a:off x="6946900" y="1447800"/>
            <a:ext cx="1008063" cy="4016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6245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66246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4013" y="5959475"/>
            <a:ext cx="9080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7" name="Picture 10"/>
          <p:cNvPicPr>
            <a:picLocks noChangeAspect="1"/>
          </p:cNvPicPr>
          <p:nvPr/>
        </p:nvPicPr>
        <p:blipFill>
          <a:blip r:embed="rId6"/>
          <a:srcRect t="2962" b="3703"/>
          <a:stretch>
            <a:fillRect/>
          </a:stretch>
        </p:blipFill>
        <p:spPr bwMode="auto">
          <a:xfrm>
            <a:off x="0" y="1111250"/>
            <a:ext cx="925830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48" name="Oval 5"/>
          <p:cNvSpPr>
            <a:spLocks noChangeArrowheads="1"/>
          </p:cNvSpPr>
          <p:nvPr/>
        </p:nvSpPr>
        <p:spPr bwMode="auto">
          <a:xfrm>
            <a:off x="4900613" y="1447800"/>
            <a:ext cx="871537" cy="4016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266249" name="Oval 12"/>
          <p:cNvSpPr>
            <a:spLocks noChangeArrowheads="1"/>
          </p:cNvSpPr>
          <p:nvPr/>
        </p:nvSpPr>
        <p:spPr bwMode="auto">
          <a:xfrm>
            <a:off x="4876800" y="1970088"/>
            <a:ext cx="838200" cy="3159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938" y="457200"/>
            <a:ext cx="9296401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8293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6829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5995988"/>
            <a:ext cx="9001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295" name="Picture 8"/>
          <p:cNvPicPr>
            <a:picLocks noChangeAspect="1"/>
          </p:cNvPicPr>
          <p:nvPr/>
        </p:nvPicPr>
        <p:blipFill>
          <a:blip r:embed="rId6"/>
          <a:srcRect t="3383" b="3383"/>
          <a:stretch>
            <a:fillRect/>
          </a:stretch>
        </p:blipFill>
        <p:spPr bwMode="auto">
          <a:xfrm>
            <a:off x="0" y="1052513"/>
            <a:ext cx="9218613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8296" name="Oval 10"/>
          <p:cNvSpPr>
            <a:spLocks noChangeArrowheads="1"/>
          </p:cNvSpPr>
          <p:nvPr/>
        </p:nvSpPr>
        <p:spPr bwMode="auto">
          <a:xfrm>
            <a:off x="969963" y="2889250"/>
            <a:ext cx="14097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0341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70342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6081713"/>
            <a:ext cx="7620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43" name="Picture 8"/>
          <p:cNvPicPr>
            <a:picLocks noChangeAspect="1"/>
          </p:cNvPicPr>
          <p:nvPr/>
        </p:nvPicPr>
        <p:blipFill>
          <a:blip r:embed="rId6"/>
          <a:srcRect t="3156" b="3716"/>
          <a:stretch>
            <a:fillRect/>
          </a:stretch>
        </p:blipFill>
        <p:spPr bwMode="auto">
          <a:xfrm>
            <a:off x="0" y="1101725"/>
            <a:ext cx="9296400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44" name="Oval 5"/>
          <p:cNvSpPr>
            <a:spLocks noChangeArrowheads="1"/>
          </p:cNvSpPr>
          <p:nvPr/>
        </p:nvSpPr>
        <p:spPr bwMode="auto">
          <a:xfrm>
            <a:off x="1066800" y="1182688"/>
            <a:ext cx="1023938" cy="4016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5349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3505200" y="1314450"/>
            <a:ext cx="5638800" cy="2800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Beth Padgett</a:t>
            </a:r>
          </a:p>
          <a:p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7750 District Governor </a:t>
            </a:r>
            <a:b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2020-21</a:t>
            </a:r>
          </a:p>
          <a:p>
            <a:r>
              <a:rPr lang="en-US" altLang="en-US" sz="3000" smtClean="0">
                <a:solidFill>
                  <a:srgbClr val="FFFFFF"/>
                </a:solidFill>
                <a:latin typeface="Arial" charset="0"/>
                <a:cs typeface="Arial" charset="0"/>
              </a:rPr>
              <a:t>Rotary Club of Greenville</a:t>
            </a:r>
          </a:p>
        </p:txBody>
      </p:sp>
      <p:sp>
        <p:nvSpPr>
          <p:cNvPr id="185350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185351" name="Picture 1"/>
          <p:cNvPicPr>
            <a:picLocks noChangeAspect="1"/>
          </p:cNvPicPr>
          <p:nvPr/>
        </p:nvPicPr>
        <p:blipFill>
          <a:blip r:embed="rId4"/>
          <a:srcRect l="4509" r="6314"/>
          <a:stretch>
            <a:fillRect/>
          </a:stretch>
        </p:blipFill>
        <p:spPr bwMode="auto">
          <a:xfrm>
            <a:off x="585788" y="1366838"/>
            <a:ext cx="2392362" cy="3338512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85352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5480050"/>
            <a:ext cx="1371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2388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72389" name="Picture 3"/>
          <p:cNvPicPr>
            <a:picLocks noChangeAspect="1" noChangeArrowheads="1"/>
          </p:cNvPicPr>
          <p:nvPr/>
        </p:nvPicPr>
        <p:blipFill>
          <a:blip r:embed="rId3"/>
          <a:srcRect l="5002" t="38676" r="29752" b="21323"/>
          <a:stretch>
            <a:fillRect/>
          </a:stretch>
        </p:blipFill>
        <p:spPr bwMode="auto">
          <a:xfrm>
            <a:off x="595313" y="3352800"/>
            <a:ext cx="79533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9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6157913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91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8150" y="6127750"/>
            <a:ext cx="762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92" name="Rectangle 1"/>
          <p:cNvSpPr>
            <a:spLocks noChangeArrowheads="1"/>
          </p:cNvSpPr>
          <p:nvPr/>
        </p:nvSpPr>
        <p:spPr bwMode="auto">
          <a:xfrm>
            <a:off x="2362200" y="1724025"/>
            <a:ext cx="3505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Tx/>
              <a:buAutoNum type="arabicParenR"/>
            </a:pPr>
            <a:r>
              <a:rPr lang="en-US" sz="2400">
                <a:solidFill>
                  <a:srgbClr val="FFFFFF"/>
                </a:solidFill>
              </a:rPr>
              <a:t>Your EMAIL address</a:t>
            </a:r>
          </a:p>
          <a:p>
            <a:pPr marL="342900" indent="-342900" eaLnBrk="0" hangingPunct="0">
              <a:buFontTx/>
              <a:buAutoNum type="arabicParenR"/>
            </a:pPr>
            <a:r>
              <a:rPr lang="en-US" sz="2400">
                <a:solidFill>
                  <a:srgbClr val="FFFFFF"/>
                </a:solidFill>
              </a:rPr>
              <a:t>Your RI Member ID</a:t>
            </a:r>
          </a:p>
          <a:p>
            <a:pPr marL="342900" indent="-342900" eaLnBrk="0" hangingPunct="0">
              <a:buFontTx/>
              <a:buAutoNum type="arabicParenR"/>
            </a:pPr>
            <a:r>
              <a:rPr lang="en-US" sz="2400">
                <a:solidFill>
                  <a:srgbClr val="FFFFFF"/>
                </a:solidFill>
              </a:rPr>
              <a:t>Your Club Number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72393" name="Rectangle 8"/>
          <p:cNvSpPr>
            <a:spLocks noChangeArrowheads="1"/>
          </p:cNvSpPr>
          <p:nvPr/>
        </p:nvSpPr>
        <p:spPr bwMode="auto">
          <a:xfrm>
            <a:off x="0" y="10160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Arial Black" pitchFamily="34" charset="0"/>
              </a:rPr>
              <a:t>Easy to Log in &amp; Easy to USE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3412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7341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" y="6264275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8150" y="6127750"/>
            <a:ext cx="762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5" name="Picture 8"/>
          <p:cNvPicPr>
            <a:picLocks noChangeAspect="1"/>
          </p:cNvPicPr>
          <p:nvPr/>
        </p:nvPicPr>
        <p:blipFill>
          <a:blip r:embed="rId6"/>
          <a:srcRect t="2821" b="3770"/>
          <a:stretch>
            <a:fillRect/>
          </a:stretch>
        </p:blipFill>
        <p:spPr bwMode="auto">
          <a:xfrm>
            <a:off x="0" y="1243013"/>
            <a:ext cx="9159875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684213" y="1676400"/>
            <a:ext cx="685800" cy="4048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5460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7546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62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8150" y="6127750"/>
            <a:ext cx="762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63" name="Picture 1"/>
          <p:cNvPicPr>
            <a:picLocks noChangeAspect="1"/>
          </p:cNvPicPr>
          <p:nvPr/>
        </p:nvPicPr>
        <p:blipFill>
          <a:blip r:embed="rId6"/>
          <a:srcRect t="3812" b="4128"/>
          <a:stretch>
            <a:fillRect/>
          </a:stretch>
        </p:blipFill>
        <p:spPr bwMode="auto">
          <a:xfrm>
            <a:off x="0" y="1217613"/>
            <a:ext cx="9272588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5464" name="Oval 11"/>
          <p:cNvSpPr>
            <a:spLocks noChangeArrowheads="1"/>
          </p:cNvSpPr>
          <p:nvPr/>
        </p:nvSpPr>
        <p:spPr bwMode="auto">
          <a:xfrm>
            <a:off x="0" y="274320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5465" name="Oval 14"/>
          <p:cNvSpPr>
            <a:spLocks noChangeArrowheads="1"/>
          </p:cNvSpPr>
          <p:nvPr/>
        </p:nvSpPr>
        <p:spPr bwMode="auto">
          <a:xfrm>
            <a:off x="6553200" y="243840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75466" name="Oval 15"/>
          <p:cNvSpPr>
            <a:spLocks noChangeArrowheads="1"/>
          </p:cNvSpPr>
          <p:nvPr/>
        </p:nvSpPr>
        <p:spPr bwMode="auto">
          <a:xfrm>
            <a:off x="8207375" y="198120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7508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7750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0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8150" y="6127750"/>
            <a:ext cx="762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11" name="Rectangle 1"/>
          <p:cNvSpPr>
            <a:spLocks noChangeArrowheads="1"/>
          </p:cNvSpPr>
          <p:nvPr/>
        </p:nvSpPr>
        <p:spPr bwMode="auto">
          <a:xfrm>
            <a:off x="276225" y="1143000"/>
            <a:ext cx="85915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000">
                <a:solidFill>
                  <a:schemeClr val="bg1"/>
                </a:solidFill>
              </a:rPr>
              <a:t>Mobile Access</a:t>
            </a:r>
            <a:br>
              <a:rPr lang="en-US" sz="4000">
                <a:solidFill>
                  <a:schemeClr val="bg1"/>
                </a:solidFill>
              </a:rPr>
            </a:br>
            <a:r>
              <a:rPr lang="en-US" sz="4000">
                <a:solidFill>
                  <a:schemeClr val="bg1"/>
                </a:solidFill>
              </a:rPr>
              <a:t>Bookmark: </a:t>
            </a:r>
            <a:r>
              <a:rPr lang="en-US" sz="4000">
                <a:solidFill>
                  <a:srgbClr val="174590"/>
                </a:solidFill>
              </a:rPr>
              <a:t>m.DaCdb.com</a:t>
            </a:r>
            <a:r>
              <a:rPr lang="en-US" sz="4000">
                <a:solidFill>
                  <a:schemeClr val="bg1"/>
                </a:solidFill>
              </a:rPr>
              <a:t> in your mobile browser</a:t>
            </a:r>
          </a:p>
        </p:txBody>
      </p:sp>
      <p:pic>
        <p:nvPicPr>
          <p:cNvPr id="277512" name="Picture 4" descr="daCdbMobi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55925" y="2995613"/>
            <a:ext cx="2741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13" name="Oval 5"/>
          <p:cNvSpPr>
            <a:spLocks noChangeArrowheads="1"/>
          </p:cNvSpPr>
          <p:nvPr/>
        </p:nvSpPr>
        <p:spPr bwMode="auto">
          <a:xfrm>
            <a:off x="3048000" y="3919538"/>
            <a:ext cx="22860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9556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7955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6370638"/>
            <a:ext cx="93186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8150" y="6127750"/>
            <a:ext cx="762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9" name="Picture 1"/>
          <p:cNvPicPr>
            <a:picLocks noChangeAspect="1"/>
          </p:cNvPicPr>
          <p:nvPr/>
        </p:nvPicPr>
        <p:blipFill>
          <a:blip r:embed="rId5"/>
          <a:srcRect t="3065" b="7076"/>
          <a:stretch>
            <a:fillRect/>
          </a:stretch>
        </p:blipFill>
        <p:spPr bwMode="auto">
          <a:xfrm>
            <a:off x="1114425" y="1063625"/>
            <a:ext cx="3351213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60" name="Picture 6"/>
          <p:cNvPicPr>
            <a:picLocks noChangeAspect="1"/>
          </p:cNvPicPr>
          <p:nvPr/>
        </p:nvPicPr>
        <p:blipFill>
          <a:blip r:embed="rId6"/>
          <a:srcRect t="2655" b="6435"/>
          <a:stretch>
            <a:fillRect/>
          </a:stretch>
        </p:blipFill>
        <p:spPr bwMode="auto">
          <a:xfrm>
            <a:off x="4762500" y="1085850"/>
            <a:ext cx="32988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0580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8058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582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8150" y="6127750"/>
            <a:ext cx="762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583" name="Picture 1"/>
          <p:cNvPicPr>
            <a:picLocks noChangeAspect="1"/>
          </p:cNvPicPr>
          <p:nvPr/>
        </p:nvPicPr>
        <p:blipFill>
          <a:blip r:embed="rId6"/>
          <a:srcRect t="2226" b="3947"/>
          <a:stretch>
            <a:fillRect/>
          </a:stretch>
        </p:blipFill>
        <p:spPr bwMode="auto">
          <a:xfrm>
            <a:off x="-6350" y="1143000"/>
            <a:ext cx="92392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584" name="Oval 5"/>
          <p:cNvSpPr>
            <a:spLocks noChangeArrowheads="1"/>
          </p:cNvSpPr>
          <p:nvPr/>
        </p:nvSpPr>
        <p:spPr bwMode="auto">
          <a:xfrm>
            <a:off x="4267200" y="1447800"/>
            <a:ext cx="1143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2628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8262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3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8150" y="6127750"/>
            <a:ext cx="762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31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" y="1022350"/>
            <a:ext cx="90868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32" name="Oval 5"/>
          <p:cNvSpPr>
            <a:spLocks noChangeArrowheads="1"/>
          </p:cNvSpPr>
          <p:nvPr/>
        </p:nvSpPr>
        <p:spPr bwMode="auto">
          <a:xfrm>
            <a:off x="1295400" y="3565525"/>
            <a:ext cx="10668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3652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8365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8150" y="6127750"/>
            <a:ext cx="762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5" name="Picture 1"/>
          <p:cNvPicPr>
            <a:picLocks noChangeAspect="1"/>
          </p:cNvPicPr>
          <p:nvPr/>
        </p:nvPicPr>
        <p:blipFill>
          <a:blip r:embed="rId6"/>
          <a:srcRect t="3056" b="3340"/>
          <a:stretch>
            <a:fillRect/>
          </a:stretch>
        </p:blipFill>
        <p:spPr bwMode="auto">
          <a:xfrm>
            <a:off x="12700" y="1154113"/>
            <a:ext cx="92075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656" name="Oval 5"/>
          <p:cNvSpPr>
            <a:spLocks noChangeArrowheads="1"/>
          </p:cNvSpPr>
          <p:nvPr/>
        </p:nvSpPr>
        <p:spPr bwMode="auto">
          <a:xfrm>
            <a:off x="20638" y="1676400"/>
            <a:ext cx="10668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5700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8570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2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8150" y="6127750"/>
            <a:ext cx="762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3" name="Picture 8"/>
          <p:cNvPicPr>
            <a:picLocks noChangeAspect="1"/>
          </p:cNvPicPr>
          <p:nvPr/>
        </p:nvPicPr>
        <p:blipFill>
          <a:blip r:embed="rId6"/>
          <a:srcRect t="3333" b="4074"/>
          <a:stretch>
            <a:fillRect/>
          </a:stretch>
        </p:blipFill>
        <p:spPr bwMode="auto">
          <a:xfrm>
            <a:off x="0" y="1103313"/>
            <a:ext cx="9220200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704" name="Oval 5"/>
          <p:cNvSpPr>
            <a:spLocks noChangeArrowheads="1"/>
          </p:cNvSpPr>
          <p:nvPr/>
        </p:nvSpPr>
        <p:spPr bwMode="auto">
          <a:xfrm>
            <a:off x="0" y="1905000"/>
            <a:ext cx="10668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7748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8774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5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8150" y="6127750"/>
            <a:ext cx="762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51" name="Picture 1"/>
          <p:cNvPicPr>
            <a:picLocks noChangeAspect="1"/>
          </p:cNvPicPr>
          <p:nvPr/>
        </p:nvPicPr>
        <p:blipFill>
          <a:blip r:embed="rId5"/>
          <a:srcRect t="3030" b="4546"/>
          <a:stretch>
            <a:fillRect/>
          </a:stretch>
        </p:blipFill>
        <p:spPr bwMode="auto">
          <a:xfrm>
            <a:off x="0" y="1106488"/>
            <a:ext cx="91440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52" name="Oval 5"/>
          <p:cNvSpPr>
            <a:spLocks noChangeArrowheads="1"/>
          </p:cNvSpPr>
          <p:nvPr/>
        </p:nvSpPr>
        <p:spPr bwMode="auto">
          <a:xfrm>
            <a:off x="0" y="2590800"/>
            <a:ext cx="13716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637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1752600" y="1238250"/>
            <a:ext cx="5715000" cy="417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US" sz="72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 algn="ctr">
              <a:buFont typeface="Arial" charset="0"/>
              <a:buNone/>
            </a:pPr>
            <a:r>
              <a:rPr lang="en-US" sz="7200" smtClean="0">
                <a:solidFill>
                  <a:srgbClr val="FFFFFF"/>
                </a:solidFill>
                <a:latin typeface="Arial" charset="0"/>
                <a:cs typeface="Arial" charset="0"/>
              </a:rPr>
              <a:t>Assistant Governors</a:t>
            </a:r>
          </a:p>
        </p:txBody>
      </p:sp>
      <p:sp>
        <p:nvSpPr>
          <p:cNvPr id="186374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186375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5480050"/>
            <a:ext cx="1371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8772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Carolinas’ PETS 2018</a:t>
            </a:r>
          </a:p>
        </p:txBody>
      </p:sp>
      <p:pic>
        <p:nvPicPr>
          <p:cNvPr id="28877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77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8150" y="6127750"/>
            <a:ext cx="762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775" name="Rectangle 2"/>
          <p:cNvSpPr txBox="1">
            <a:spLocks noChangeArrowheads="1"/>
          </p:cNvSpPr>
          <p:nvPr/>
        </p:nvSpPr>
        <p:spPr bwMode="auto">
          <a:xfrm>
            <a:off x="304800" y="3403600"/>
            <a:ext cx="85344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sz="40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What if I Have a Problem with </a:t>
            </a:r>
            <a:br>
              <a:rPr lang="en-US" sz="40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</a:br>
            <a:r>
              <a:rPr lang="en-US" sz="40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the RI website? </a:t>
            </a:r>
            <a:br>
              <a:rPr lang="en-US" sz="40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</a:br>
            <a:r>
              <a:rPr lang="en-US" sz="40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Click on “</a:t>
            </a:r>
            <a:r>
              <a:rPr lang="en-US" sz="4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Contact Us” </a:t>
            </a:r>
          </a:p>
          <a:p>
            <a:pPr algn="ctr" defTabSz="457200"/>
            <a:r>
              <a:rPr lang="en-US" sz="40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at the bottom of the RI web page</a:t>
            </a:r>
          </a:p>
        </p:txBody>
      </p:sp>
      <p:sp>
        <p:nvSpPr>
          <p:cNvPr id="288776" name="Text Box 6"/>
          <p:cNvSpPr txBox="1">
            <a:spLocks noChangeArrowheads="1"/>
          </p:cNvSpPr>
          <p:nvPr/>
        </p:nvSpPr>
        <p:spPr bwMode="auto">
          <a:xfrm>
            <a:off x="76200" y="24828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000">
                <a:solidFill>
                  <a:schemeClr val="bg1"/>
                </a:solidFill>
              </a:rPr>
              <a:t>E-mail: ITSupport@Rotary7750.org</a:t>
            </a:r>
          </a:p>
        </p:txBody>
      </p:sp>
      <p:sp>
        <p:nvSpPr>
          <p:cNvPr id="288777" name="Rectangle 2"/>
          <p:cNvSpPr txBox="1">
            <a:spLocks noChangeArrowheads="1"/>
          </p:cNvSpPr>
          <p:nvPr/>
        </p:nvSpPr>
        <p:spPr bwMode="auto">
          <a:xfrm>
            <a:off x="1828800" y="1111250"/>
            <a:ext cx="5435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40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What if I Have a Problem </a:t>
            </a:r>
          </a:p>
          <a:p>
            <a:pPr algn="ctr" defTabSz="457200"/>
            <a:r>
              <a:rPr lang="en-US" sz="4000" b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with DACdb?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9797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eaLnBrk="1" hangingPunct="1"/>
            <a:r>
              <a:rPr lang="en-US" altLang="en-US" sz="3600" smtClean="0">
                <a:solidFill>
                  <a:schemeClr val="bg1"/>
                </a:solidFill>
              </a:rPr>
              <a:t>DISTRICT CALENDAR</a:t>
            </a:r>
            <a:endParaRPr lang="en-US" altLang="en-US" sz="180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8979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88" y="624840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8663" y="6096000"/>
            <a:ext cx="795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800" name="Picture 4"/>
          <p:cNvPicPr>
            <a:picLocks noChangeAspect="1"/>
          </p:cNvPicPr>
          <p:nvPr/>
        </p:nvPicPr>
        <p:blipFill>
          <a:blip r:embed="rId6"/>
          <a:srcRect l="28758" t="7144" r="28758" b="3386"/>
          <a:stretch>
            <a:fillRect/>
          </a:stretch>
        </p:blipFill>
        <p:spPr bwMode="auto">
          <a:xfrm>
            <a:off x="1400175" y="990600"/>
            <a:ext cx="6948488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801" name="Rectangle 9"/>
          <p:cNvSpPr>
            <a:spLocks noChangeArrowheads="1"/>
          </p:cNvSpPr>
          <p:nvPr/>
        </p:nvSpPr>
        <p:spPr bwMode="auto">
          <a:xfrm>
            <a:off x="7059613" y="381000"/>
            <a:ext cx="191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600">
                <a:solidFill>
                  <a:srgbClr val="F7A81B"/>
                </a:solidFill>
                <a:ea typeface="MS PGothic" pitchFamily="34" charset="-128"/>
              </a:rPr>
              <a:t>Page 16</a:t>
            </a:r>
            <a:endParaRPr lang="en-US" sz="3600">
              <a:solidFill>
                <a:srgbClr val="F7A81B"/>
              </a:solidFill>
              <a:ea typeface="MS PGothic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pic>
        <p:nvPicPr>
          <p:cNvPr id="29184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88" y="624840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845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8663" y="6096000"/>
            <a:ext cx="795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846" name="Picture 4"/>
          <p:cNvPicPr>
            <a:picLocks noChangeAspect="1"/>
          </p:cNvPicPr>
          <p:nvPr/>
        </p:nvPicPr>
        <p:blipFill>
          <a:blip r:embed="rId6"/>
          <a:srcRect l="28519" t="6342" r="28967" b="4121"/>
          <a:stretch>
            <a:fillRect/>
          </a:stretch>
        </p:blipFill>
        <p:spPr bwMode="auto">
          <a:xfrm>
            <a:off x="1514475" y="838200"/>
            <a:ext cx="6757988" cy="800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184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eaLnBrk="1" hangingPunct="1"/>
            <a:r>
              <a:rPr lang="en-US" altLang="en-US" sz="3600" smtClean="0">
                <a:solidFill>
                  <a:schemeClr val="bg1"/>
                </a:solidFill>
              </a:rPr>
              <a:t>DISTRICT GOVERNOR’S OFFICIAL VISITS</a:t>
            </a:r>
            <a:endParaRPr lang="en-US" altLang="en-US" sz="180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91849" name="Rectangle 9"/>
          <p:cNvSpPr>
            <a:spLocks noChangeArrowheads="1"/>
          </p:cNvSpPr>
          <p:nvPr/>
        </p:nvSpPr>
        <p:spPr bwMode="auto">
          <a:xfrm>
            <a:off x="6242050" y="-107950"/>
            <a:ext cx="282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600">
                <a:solidFill>
                  <a:srgbClr val="F7A81B"/>
                </a:solidFill>
                <a:ea typeface="MS PGothic" pitchFamily="34" charset="-128"/>
              </a:rPr>
              <a:t>Pages 18-19</a:t>
            </a:r>
            <a:endParaRPr lang="en-US" sz="36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en-US" sz="24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/>
          </a:p>
        </p:txBody>
      </p:sp>
      <p:pic>
        <p:nvPicPr>
          <p:cNvPr id="29389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88" y="624840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2781300"/>
            <a:ext cx="9144000" cy="1295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en-US" sz="6600" b="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Leadership</a:t>
            </a:r>
          </a:p>
        </p:txBody>
      </p:sp>
      <p:pic>
        <p:nvPicPr>
          <p:cNvPr id="29389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5480050"/>
            <a:ext cx="1371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52400" y="4489450"/>
            <a:ext cx="9753600" cy="9906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-304800" y="4498975"/>
            <a:ext cx="9296400" cy="1722438"/>
          </a:xfrm>
          <a:prstGeom prst="rect">
            <a:avLst/>
          </a:prstGeom>
          <a:noFill/>
          <a:ln>
            <a:noFill/>
          </a:ln>
          <a:effectLst>
            <a:outerShdw blurRad="57150"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algn="ctr" defTabSz="457200">
              <a:defRPr/>
            </a:pPr>
            <a:r>
              <a:rPr lang="en-US" altLang="en-US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PGothic" pitchFamily="34" charset="-128"/>
              </a:rPr>
              <a:t>   2019 Conference</a:t>
            </a:r>
          </a:p>
          <a:p>
            <a:pPr algn="ctr" defTabSz="457200">
              <a:defRPr/>
            </a:pPr>
            <a:r>
              <a:rPr lang="en-US" altLang="en-US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PGothic" pitchFamily="34" charset="-128"/>
              </a:rPr>
              <a:t>Madren Center, Clemson</a:t>
            </a:r>
          </a:p>
        </p:txBody>
      </p:sp>
      <p:pic>
        <p:nvPicPr>
          <p:cNvPr id="29594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6346825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0"/>
            <a:ext cx="7010400" cy="467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2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1400" y="3127375"/>
            <a:ext cx="1905000" cy="1905000"/>
          </a:xfrm>
          <a:prstGeom prst="rect">
            <a:avLst/>
          </a:prstGeom>
          <a:noFill/>
          <a:ln w="25400" algn="ctr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95943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88" y="3165475"/>
            <a:ext cx="1720851" cy="18669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57600"/>
            <a:ext cx="9144000" cy="707886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0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+mn-cs"/>
              </a:rPr>
              <a:t>D7750 Rotary Foundation Banquet </a:t>
            </a:r>
            <a:endParaRPr lang="en-US" sz="40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81000" y="3429000"/>
            <a:ext cx="9753600" cy="9906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0" y="3429000"/>
            <a:ext cx="9296400" cy="990600"/>
          </a:xfrm>
          <a:prstGeom prst="rect">
            <a:avLst/>
          </a:prstGeom>
          <a:noFill/>
          <a:ln>
            <a:noFill/>
          </a:ln>
          <a:effectLst>
            <a:outerShdw blurRad="57150"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defRPr/>
            </a:pPr>
            <a:r>
              <a:rPr lang="en-US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</a:rPr>
              <a:t>Questions?</a:t>
            </a:r>
          </a:p>
        </p:txBody>
      </p:sp>
      <p:pic>
        <p:nvPicPr>
          <p:cNvPr id="29798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0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5480050"/>
            <a:ext cx="1371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pic>
        <p:nvPicPr>
          <p:cNvPr id="187395" name="Picture 4"/>
          <p:cNvPicPr>
            <a:picLocks noChangeAspect="1"/>
          </p:cNvPicPr>
          <p:nvPr/>
        </p:nvPicPr>
        <p:blipFill>
          <a:blip r:embed="rId3"/>
          <a:srcRect l="17500" t="16666" r="17084" b="5927"/>
          <a:stretch>
            <a:fillRect/>
          </a:stretch>
        </p:blipFill>
        <p:spPr bwMode="auto">
          <a:xfrm>
            <a:off x="228600" y="952500"/>
            <a:ext cx="87010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7397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eaLnBrk="0" hangingPunct="0"/>
            <a:r>
              <a:rPr lang="en-US" altLang="en-US" sz="2400">
                <a:solidFill>
                  <a:schemeClr val="bg1"/>
                </a:solidFill>
                <a:ea typeface="MS PGothic" pitchFamily="34" charset="-128"/>
              </a:rPr>
              <a:t>2018-2019 Officers &amp; Committee Chairs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824163"/>
            <a:ext cx="9144000" cy="9906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76200" y="2819400"/>
            <a:ext cx="9296400" cy="990600"/>
          </a:xfrm>
          <a:prstGeom prst="rect">
            <a:avLst/>
          </a:prstGeom>
          <a:noFill/>
          <a:ln>
            <a:noFill/>
          </a:ln>
          <a:effectLst>
            <a:outerShdw blurRad="57150"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defRPr/>
            </a:pPr>
            <a:r>
              <a:rPr lang="en-US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</a:rPr>
              <a:t>2018-2019 Overview</a:t>
            </a:r>
          </a:p>
        </p:txBody>
      </p:sp>
      <p:pic>
        <p:nvPicPr>
          <p:cNvPr id="18842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5480050"/>
            <a:ext cx="1371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b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ln>
            <a:noFill/>
          </a:ln>
          <a:effectLst>
            <a:outerShdw blurRad="57150"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/>
          <a:lstStyle/>
          <a:p>
            <a:pPr defTabSz="457200">
              <a:defRPr/>
            </a:pPr>
            <a:r>
              <a:rPr lang="en-US" sz="3200" dirty="0">
                <a:solidFill>
                  <a:schemeClr val="bg1"/>
                </a:solidFill>
                <a:ea typeface="MS PGothic" charset="0"/>
                <a:cs typeface="Arial" charset="0"/>
              </a:rPr>
              <a:t>2018-2019 Rotary International President</a:t>
            </a:r>
          </a:p>
        </p:txBody>
      </p:sp>
      <p:sp>
        <p:nvSpPr>
          <p:cNvPr id="190469" name="TextBox 4"/>
          <p:cNvSpPr txBox="1">
            <a:spLocks noChangeArrowheads="1"/>
          </p:cNvSpPr>
          <p:nvPr/>
        </p:nvSpPr>
        <p:spPr bwMode="auto">
          <a:xfrm>
            <a:off x="4179888" y="2133600"/>
            <a:ext cx="4638675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40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Barry Rassin</a:t>
            </a:r>
          </a:p>
          <a:p>
            <a:pPr algn="ctr"/>
            <a:r>
              <a:rPr lang="nb-NO" altLang="en-US" sz="3200" b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Rotary Club of East Nassau</a:t>
            </a:r>
          </a:p>
          <a:p>
            <a:pPr algn="ctr"/>
            <a:r>
              <a:rPr lang="nb-NO" altLang="en-US" sz="3200" b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New Providence, Bahamas</a:t>
            </a:r>
          </a:p>
          <a:p>
            <a:pPr algn="ctr" eaLnBrk="0" hangingPunct="0"/>
            <a:endParaRPr lang="en-US" altLang="en-US" sz="3000" b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19047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1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975" y="1447800"/>
            <a:ext cx="2968625" cy="39671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0472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5480050"/>
            <a:ext cx="1371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8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0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52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54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55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56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57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58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59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60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61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62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63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958D85"/>
    </a:dk1>
    <a:lt1>
      <a:srgbClr val="FFFFFF"/>
    </a:lt1>
    <a:dk2>
      <a:srgbClr val="00246C"/>
    </a:dk2>
    <a:lt2>
      <a:srgbClr val="E6E5D8"/>
    </a:lt2>
    <a:accent1>
      <a:srgbClr val="01B4E7"/>
    </a:accent1>
    <a:accent2>
      <a:srgbClr val="FEBD11"/>
    </a:accent2>
    <a:accent3>
      <a:srgbClr val="FFFFFF"/>
    </a:accent3>
    <a:accent4>
      <a:srgbClr val="7E7871"/>
    </a:accent4>
    <a:accent5>
      <a:srgbClr val="AAD6F1"/>
    </a:accent5>
    <a:accent6>
      <a:srgbClr val="E6AB0E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36236</TotalTime>
  <Words>1320</Words>
  <Application>Microsoft Office PowerPoint</Application>
  <PresentationFormat>On-screen Show (4:3)</PresentationFormat>
  <Paragraphs>345</Paragraphs>
  <Slides>65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Design Template</vt:lpstr>
      </vt:variant>
      <vt:variant>
        <vt:i4>128</vt:i4>
      </vt:variant>
      <vt:variant>
        <vt:lpstr>Slide Titles</vt:lpstr>
      </vt:variant>
      <vt:variant>
        <vt:i4>65</vt:i4>
      </vt:variant>
    </vt:vector>
  </HeadingPairs>
  <TitlesOfParts>
    <vt:vector size="203" baseType="lpstr">
      <vt:lpstr>Arial</vt:lpstr>
      <vt:lpstr>ヒラギノ角ゴ Pro W3</vt:lpstr>
      <vt:lpstr>Calibri</vt:lpstr>
      <vt:lpstr>MS PGothic</vt:lpstr>
      <vt:lpstr>Arial Narrow</vt:lpstr>
      <vt:lpstr>Wingdings</vt:lpstr>
      <vt:lpstr>Courier New</vt:lpstr>
      <vt:lpstr>Georgia</vt:lpstr>
      <vt:lpstr>Arial Narrow Bold</vt:lpstr>
      <vt:lpstr>Arial Black</vt:lpstr>
      <vt:lpstr>Communications_white</vt:lpstr>
      <vt:lpstr>Custom Design</vt:lpstr>
      <vt:lpstr>2_Custom Design</vt:lpstr>
      <vt:lpstr>4_Custom Design</vt:lpstr>
      <vt:lpstr>5_Custom Design</vt:lpstr>
      <vt:lpstr>1_Custom Design</vt:lpstr>
      <vt:lpstr>3_Custom Design</vt:lpstr>
      <vt:lpstr>6_Custom Design</vt:lpstr>
      <vt:lpstr>7_Custom Design</vt:lpstr>
      <vt:lpstr>8_Custom Design</vt:lpstr>
      <vt:lpstr>9_Custom Design</vt:lpstr>
      <vt:lpstr>10_Custom Design</vt:lpstr>
      <vt:lpstr>Custom Design</vt:lpstr>
      <vt:lpstr>Custom Design</vt:lpstr>
      <vt:lpstr>Custom Design</vt:lpstr>
      <vt:lpstr>Custom Design</vt:lpstr>
      <vt:lpstr>Custom Design</vt:lpstr>
      <vt:lpstr>Custom Design</vt:lpstr>
      <vt:lpstr>Custom Design</vt:lpstr>
      <vt:lpstr>Custom Design</vt:lpstr>
      <vt:lpstr>Custom Design</vt:lpstr>
      <vt:lpstr>Custom Design</vt:lpstr>
      <vt:lpstr>Custom Design</vt:lpstr>
      <vt:lpstr>Custom Design</vt:lpstr>
      <vt:lpstr>Custom Design</vt:lpstr>
      <vt:lpstr>Custom Design</vt:lpstr>
      <vt:lpstr>Custom Design</vt:lpstr>
      <vt:lpstr>Custom Design</vt:lpstr>
      <vt:lpstr>2_Custom Design</vt:lpstr>
      <vt:lpstr>2_Custom Design</vt:lpstr>
      <vt:lpstr>2_Custom Design</vt:lpstr>
      <vt:lpstr>2_Custom Design</vt:lpstr>
      <vt:lpstr>2_Custom Design</vt:lpstr>
      <vt:lpstr>2_Custom Design</vt:lpstr>
      <vt:lpstr>4_Custom Design</vt:lpstr>
      <vt:lpstr>4_Custom Design</vt:lpstr>
      <vt:lpstr>4_Custom Design</vt:lpstr>
      <vt:lpstr>4_Custom Design</vt:lpstr>
      <vt:lpstr>4_Custom Design</vt:lpstr>
      <vt:lpstr>4_Custom Design</vt:lpstr>
      <vt:lpstr>5_Custom Design</vt:lpstr>
      <vt:lpstr>5_Custom Design</vt:lpstr>
      <vt:lpstr>5_Custom Design</vt:lpstr>
      <vt:lpstr>5_Custom Design</vt:lpstr>
      <vt:lpstr>5_Custom Design</vt:lpstr>
      <vt:lpstr>5_Custom Design</vt:lpstr>
      <vt:lpstr>5_Custom Design</vt:lpstr>
      <vt:lpstr>5_Custom Design</vt:lpstr>
      <vt:lpstr>5_Custom Design</vt:lpstr>
      <vt:lpstr>5_Custom Design</vt:lpstr>
      <vt:lpstr>5_Custom Design</vt:lpstr>
      <vt:lpstr>5_Custom Design</vt:lpstr>
      <vt:lpstr>5_Custom Design</vt:lpstr>
      <vt:lpstr>5_Custom Design</vt:lpstr>
      <vt:lpstr>5_Custom Design</vt:lpstr>
      <vt:lpstr>5_Custom Design</vt:lpstr>
      <vt:lpstr>5_Custom Design</vt:lpstr>
      <vt:lpstr>1_Custom Design</vt:lpstr>
      <vt:lpstr>1_Custom Design</vt:lpstr>
      <vt:lpstr>1_Custom Design</vt:lpstr>
      <vt:lpstr>1_Custom Design</vt:lpstr>
      <vt:lpstr>1_Custom Design</vt:lpstr>
      <vt:lpstr>1_Custom Design</vt:lpstr>
      <vt:lpstr>1_Custom Design</vt:lpstr>
      <vt:lpstr>1_Custom Design</vt:lpstr>
      <vt:lpstr>3_Custom Design</vt:lpstr>
      <vt:lpstr>3_Custom Design</vt:lpstr>
      <vt:lpstr>3_Custom Design</vt:lpstr>
      <vt:lpstr>3_Custom Design</vt:lpstr>
      <vt:lpstr>3_Custom Design</vt:lpstr>
      <vt:lpstr>3_Custom Design</vt:lpstr>
      <vt:lpstr>6_Custom Design</vt:lpstr>
      <vt:lpstr>6_Custom Design</vt:lpstr>
      <vt:lpstr>6_Custom Design</vt:lpstr>
      <vt:lpstr>6_Custom Design</vt:lpstr>
      <vt:lpstr>6_Custom Design</vt:lpstr>
      <vt:lpstr>6_Custom Design</vt:lpstr>
      <vt:lpstr>6_Custom Design</vt:lpstr>
      <vt:lpstr>6_Custom Design</vt:lpstr>
      <vt:lpstr>6_Custom Design</vt:lpstr>
      <vt:lpstr>6_Custom Design</vt:lpstr>
      <vt:lpstr>6_Custom Design</vt:lpstr>
      <vt:lpstr>6_Custom Design</vt:lpstr>
      <vt:lpstr>6_Custom Design</vt:lpstr>
      <vt:lpstr>6_Custom Design</vt:lpstr>
      <vt:lpstr>6_Custom Design</vt:lpstr>
      <vt:lpstr>6_Custom Design</vt:lpstr>
      <vt:lpstr>6_Custom Design</vt:lpstr>
      <vt:lpstr>7_Custom Design</vt:lpstr>
      <vt:lpstr>7_Custom Design</vt:lpstr>
      <vt:lpstr>7_Custom Design</vt:lpstr>
      <vt:lpstr>7_Custom Design</vt:lpstr>
      <vt:lpstr>7_Custom Design</vt:lpstr>
      <vt:lpstr>7_Custom Design</vt:lpstr>
      <vt:lpstr>7_Custom Design</vt:lpstr>
      <vt:lpstr>8_Custom Design</vt:lpstr>
      <vt:lpstr>8_Custom Design</vt:lpstr>
      <vt:lpstr>8_Custom Design</vt:lpstr>
      <vt:lpstr>8_Custom Design</vt:lpstr>
      <vt:lpstr>8_Custom Design</vt:lpstr>
      <vt:lpstr>8_Custom Design</vt:lpstr>
      <vt:lpstr>8_Custom Design</vt:lpstr>
      <vt:lpstr>8_Custom Design</vt:lpstr>
      <vt:lpstr>8_Custom Design</vt:lpstr>
      <vt:lpstr>8_Custom Design</vt:lpstr>
      <vt:lpstr>8_Custom Design</vt:lpstr>
      <vt:lpstr>8_Custom Design</vt:lpstr>
      <vt:lpstr>8_Custom Design</vt:lpstr>
      <vt:lpstr>8_Custom Design</vt:lpstr>
      <vt:lpstr>8_Custom Design</vt:lpstr>
      <vt:lpstr>8_Custom Design</vt:lpstr>
      <vt:lpstr>8_Custom Design</vt:lpstr>
      <vt:lpstr>8_Custom Design</vt:lpstr>
      <vt:lpstr>9_Custom Design</vt:lpstr>
      <vt:lpstr>9_Custom Design</vt:lpstr>
      <vt:lpstr>9_Custom Design</vt:lpstr>
      <vt:lpstr>9_Custom Design</vt:lpstr>
      <vt:lpstr>9_Custom Design</vt:lpstr>
      <vt:lpstr>9_Custom Design</vt:lpstr>
      <vt:lpstr>10_Custom Design</vt:lpstr>
      <vt:lpstr>10_Custom Design</vt:lpstr>
      <vt:lpstr>10_Custom Design</vt:lpstr>
      <vt:lpstr>10_Custom Design</vt:lpstr>
      <vt:lpstr>10_Custom Design</vt:lpstr>
      <vt:lpstr>10_Custom Design</vt:lpstr>
      <vt:lpstr>10_Custom Design</vt:lpstr>
      <vt:lpstr>10_Custom Design</vt:lpstr>
      <vt:lpstr>10_Custom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THE ROTARY FOUNDATION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ROTARY CITATION</vt:lpstr>
      <vt:lpstr>GOVERNOR’S AWARD</vt:lpstr>
      <vt:lpstr>GOVERNOR’S AWARD</vt:lpstr>
      <vt:lpstr>GOVERNOR’S AWARD</vt:lpstr>
      <vt:lpstr>GOVERNOR’S AWARD</vt:lpstr>
      <vt:lpstr>GOVERNOR’S AWARD</vt:lpstr>
      <vt:lpstr>Slide 40</vt:lpstr>
      <vt:lpstr>DISTRICT LEADERSHIP TEAM</vt:lpstr>
      <vt:lpstr>DISTRICT RESOURCES</vt:lpstr>
      <vt:lpstr>WEB NAVIGATION Faith A. Line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DISTRICT CALENDAR</vt:lpstr>
      <vt:lpstr>DISTRICT GOVERNOR’S OFFICIAL VISITS</vt:lpstr>
      <vt:lpstr>Slide 63</vt:lpstr>
      <vt:lpstr>Slide 64</vt:lpstr>
      <vt:lpstr>Slide 65</vt:lpstr>
    </vt:vector>
  </TitlesOfParts>
  <Company>Rotary International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TRW</cp:lastModifiedBy>
  <cp:revision>1000</cp:revision>
  <cp:lastPrinted>2014-03-05T21:15:06Z</cp:lastPrinted>
  <dcterms:created xsi:type="dcterms:W3CDTF">2010-04-16T20:11:30Z</dcterms:created>
  <dcterms:modified xsi:type="dcterms:W3CDTF">2018-03-16T12:31:05Z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Bob Kiolbassa</vt:lpwstr>
  </property>
  <property fmtid="{D5CDD505-2E9C-101B-9397-08002B2CF9AE}" pid="3" name="WhenToUse">
    <vt:lpwstr>Powerpoint template using the new brand guidelines. This presentation has a cloud gray background on the cover and white background on other slides.</vt:lpwstr>
  </property>
  <property fmtid="{D5CDD505-2E9C-101B-9397-08002B2CF9AE}" pid="4" name="Description0">
    <vt:lpwstr>Powerpoint template using the new brand guidelines. This presentation has a cloud gray background on the cover and white background on other slides.</vt:lpwstr>
  </property>
  <property fmtid="{D5CDD505-2E9C-101B-9397-08002B2CF9AE}" pid="5" name="Status">
    <vt:lpwstr>In Review</vt:lpwstr>
  </property>
</Properties>
</file>