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 id="2147483655" r:id="rId2"/>
  </p:sldMasterIdLst>
  <p:notesMasterIdLst>
    <p:notesMasterId r:id="rId29"/>
  </p:notesMasterIdLst>
  <p:sldIdLst>
    <p:sldId id="256" r:id="rId3"/>
    <p:sldId id="281" r:id="rId4"/>
    <p:sldId id="257" r:id="rId5"/>
    <p:sldId id="280" r:id="rId6"/>
    <p:sldId id="284" r:id="rId7"/>
    <p:sldId id="258" r:id="rId8"/>
    <p:sldId id="259" r:id="rId9"/>
    <p:sldId id="260" r:id="rId10"/>
    <p:sldId id="283" r:id="rId11"/>
    <p:sldId id="261" r:id="rId12"/>
    <p:sldId id="262" r:id="rId13"/>
    <p:sldId id="278" r:id="rId14"/>
    <p:sldId id="282" r:id="rId15"/>
    <p:sldId id="267" r:id="rId16"/>
    <p:sldId id="273" r:id="rId17"/>
    <p:sldId id="269" r:id="rId18"/>
    <p:sldId id="270" r:id="rId19"/>
    <p:sldId id="271" r:id="rId20"/>
    <p:sldId id="272" r:id="rId21"/>
    <p:sldId id="275" r:id="rId22"/>
    <p:sldId id="276" r:id="rId23"/>
    <p:sldId id="274" r:id="rId24"/>
    <p:sldId id="279" r:id="rId25"/>
    <p:sldId id="265" r:id="rId26"/>
    <p:sldId id="263" r:id="rId27"/>
    <p:sldId id="266" r:id="rId28"/>
  </p:sldIdLst>
  <p:sldSz cx="9144000" cy="6858000" type="screen4x3"/>
  <p:notesSz cx="9296400" cy="7010400"/>
  <p:embeddedFontLst>
    <p:embeddedFont>
      <p:font typeface="Calibri" panose="020F0502020204030204" pitchFamily="34" charset="0"/>
      <p:regular r:id="rId30"/>
      <p:bold r:id="rId31"/>
      <p:italic r:id="rId32"/>
      <p:boldItalic r:id="rId33"/>
    </p:embeddedFont>
    <p:embeddedFont>
      <p:font typeface="Arial Narrow" panose="020B0606020202030204" pitchFamily="34" charset="0"/>
      <p:regular r:id="rId34"/>
      <p:bold r:id="rId35"/>
      <p:italic r:id="rId36"/>
      <p:boldItalic r:id="rId37"/>
    </p:embeddedFont>
    <p:embeddedFont>
      <p:font typeface="Georgia" panose="02040502050405020303" pitchFamily="18"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8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75" autoAdjust="0"/>
  </p:normalViewPr>
  <p:slideViewPr>
    <p:cSldViewPr>
      <p:cViewPr varScale="1">
        <p:scale>
          <a:sx n="56" d="100"/>
          <a:sy n="56" d="100"/>
        </p:scale>
        <p:origin x="-1472" y="-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4029281" cy="35076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5267119" y="0"/>
            <a:ext cx="4029281" cy="35076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2995613" y="361950"/>
            <a:ext cx="3371850" cy="2528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505239" y="2988039"/>
            <a:ext cx="8285922" cy="3620124"/>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Georgia"/>
                <a:ea typeface="Georgia"/>
                <a:cs typeface="Georgia"/>
                <a:sym typeface="Georgia"/>
              </a:defRPr>
            </a:lvl1pPr>
            <a:lvl2pPr marL="457200" marR="0" lvl="1" indent="0" algn="l" rtl="0">
              <a:spcBef>
                <a:spcPts val="360"/>
              </a:spcBef>
              <a:spcAft>
                <a:spcPts val="0"/>
              </a:spcAft>
              <a:buNone/>
              <a:defRPr sz="1200" b="0" i="0" u="none" strike="noStrike" cap="none">
                <a:solidFill>
                  <a:schemeClr val="dk1"/>
                </a:solidFill>
                <a:latin typeface="Georgia"/>
                <a:ea typeface="Georgia"/>
                <a:cs typeface="Georgia"/>
                <a:sym typeface="Georgia"/>
              </a:defRPr>
            </a:lvl2pPr>
            <a:lvl3pPr marL="914400" marR="0" lvl="2" indent="0" algn="l" rtl="0">
              <a:spcBef>
                <a:spcPts val="360"/>
              </a:spcBef>
              <a:spcAft>
                <a:spcPts val="0"/>
              </a:spcAft>
              <a:buNone/>
              <a:defRPr sz="1200" b="0" i="0" u="none" strike="noStrike" cap="none">
                <a:solidFill>
                  <a:schemeClr val="dk1"/>
                </a:solidFill>
                <a:latin typeface="Georgia"/>
                <a:ea typeface="Georgia"/>
                <a:cs typeface="Georgia"/>
                <a:sym typeface="Georgia"/>
              </a:defRPr>
            </a:lvl3pPr>
            <a:lvl4pPr marL="1371600" marR="0" lvl="3" indent="0" algn="l" rtl="0">
              <a:spcBef>
                <a:spcPts val="360"/>
              </a:spcBef>
              <a:spcAft>
                <a:spcPts val="0"/>
              </a:spcAft>
              <a:buNone/>
              <a:defRPr sz="1200" b="0" i="0" u="none" strike="noStrike" cap="none">
                <a:solidFill>
                  <a:schemeClr val="dk1"/>
                </a:solidFill>
                <a:latin typeface="Georgia"/>
                <a:ea typeface="Georgia"/>
                <a:cs typeface="Georgia"/>
                <a:sym typeface="Georgia"/>
              </a:defRPr>
            </a:lvl4pPr>
            <a:lvl5pPr marL="1828800" marR="0" lvl="4" indent="0" algn="l" rtl="0">
              <a:spcBef>
                <a:spcPts val="360"/>
              </a:spcBef>
              <a:spcAft>
                <a:spcPts val="0"/>
              </a:spcAft>
              <a:buNone/>
              <a:defRPr sz="1200" b="0" i="0" u="none" strike="noStrike" cap="none">
                <a:solidFill>
                  <a:schemeClr val="dk1"/>
                </a:solidFill>
                <a:latin typeface="Georgia"/>
                <a:ea typeface="Georgia"/>
                <a:cs typeface="Georgia"/>
                <a:sym typeface="Georgia"/>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6659640"/>
            <a:ext cx="4029281" cy="350758"/>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5267119" y="6659640"/>
            <a:ext cx="4029281" cy="35075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3986118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help/329500193868837"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facebook.com/help/306268269418308" TargetMode="External"/><Relationship Id="rId4" Type="http://schemas.openxmlformats.org/officeDocument/2006/relationships/hyperlink" Target="https://www.facebook.com/help/215169031896481"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txBox="1">
            <a:spLocks noGrp="1"/>
          </p:cNvSpPr>
          <p:nvPr>
            <p:ph type="sldNum" idx="12"/>
          </p:nvPr>
        </p:nvSpPr>
        <p:spPr>
          <a:xfrm>
            <a:off x="5267119" y="6659640"/>
            <a:ext cx="4029281" cy="35075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
        <p:nvSpPr>
          <p:cNvPr id="35" name="Shape 35"/>
          <p:cNvSpPr>
            <a:spLocks noGrp="1" noRot="1" noChangeAspect="1"/>
          </p:cNvSpPr>
          <p:nvPr>
            <p:ph type="sldImg" idx="2"/>
          </p:nvPr>
        </p:nvSpPr>
        <p:spPr>
          <a:xfrm>
            <a:off x="2995613" y="361950"/>
            <a:ext cx="3371850" cy="25288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 name="Shape 36"/>
          <p:cNvSpPr txBox="1">
            <a:spLocks noGrp="1"/>
          </p:cNvSpPr>
          <p:nvPr>
            <p:ph type="body" idx="1"/>
          </p:nvPr>
        </p:nvSpPr>
        <p:spPr>
          <a:xfrm>
            <a:off x="505239" y="2988039"/>
            <a:ext cx="8285922" cy="3620124"/>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33822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2995613" y="361950"/>
            <a:ext cx="3371850" cy="25288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3" name="Shape 73"/>
          <p:cNvSpPr txBox="1">
            <a:spLocks noGrp="1"/>
          </p:cNvSpPr>
          <p:nvPr>
            <p:ph type="body" idx="1"/>
          </p:nvPr>
        </p:nvSpPr>
        <p:spPr>
          <a:xfrm>
            <a:off x="505239" y="2988039"/>
            <a:ext cx="8285922" cy="3620124"/>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Georgia"/>
              <a:ea typeface="Georgia"/>
              <a:cs typeface="Georgia"/>
              <a:sym typeface="Georgia"/>
            </a:endParaRPr>
          </a:p>
        </p:txBody>
      </p:sp>
      <p:sp>
        <p:nvSpPr>
          <p:cNvPr id="74" name="Shape 74"/>
          <p:cNvSpPr txBox="1">
            <a:spLocks noGrp="1"/>
          </p:cNvSpPr>
          <p:nvPr>
            <p:ph type="sldNum" idx="12"/>
          </p:nvPr>
        </p:nvSpPr>
        <p:spPr>
          <a:xfrm>
            <a:off x="5267119" y="6659640"/>
            <a:ext cx="4029281" cy="35075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10</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984397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2995613" y="361950"/>
            <a:ext cx="3371850" cy="25288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0" name="Shape 80"/>
          <p:cNvSpPr txBox="1">
            <a:spLocks noGrp="1"/>
          </p:cNvSpPr>
          <p:nvPr>
            <p:ph type="body" idx="1"/>
          </p:nvPr>
        </p:nvSpPr>
        <p:spPr>
          <a:xfrm>
            <a:off x="505239" y="2988039"/>
            <a:ext cx="8285922" cy="3620124"/>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Georgia"/>
                <a:ea typeface="Georgia"/>
                <a:cs typeface="Georgia"/>
                <a:sym typeface="Georgia"/>
              </a:rPr>
              <a:t>*** CUSTOMIZE FOR THE CLUB YOU’RE SPEAKING WITH *** </a:t>
            </a:r>
          </a:p>
        </p:txBody>
      </p:sp>
      <p:sp>
        <p:nvSpPr>
          <p:cNvPr id="81" name="Shape 81"/>
          <p:cNvSpPr txBox="1">
            <a:spLocks noGrp="1"/>
          </p:cNvSpPr>
          <p:nvPr>
            <p:ph type="sldNum" idx="12"/>
          </p:nvPr>
        </p:nvSpPr>
        <p:spPr>
          <a:xfrm>
            <a:off x="5267119" y="6659640"/>
            <a:ext cx="4029281" cy="35075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11</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303561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cap="none" dirty="0" smtClean="0">
                <a:solidFill>
                  <a:schemeClr val="dk1"/>
                </a:solidFill>
                <a:effectLst/>
                <a:latin typeface="Georgia"/>
                <a:ea typeface="Georgia"/>
                <a:cs typeface="Georgia"/>
                <a:sym typeface="Georgia"/>
              </a:rPr>
              <a:t>Facebook:</a:t>
            </a:r>
          </a:p>
          <a:p>
            <a:endParaRPr lang="en-US" sz="1200" b="1" i="0" u="none" strike="noStrike" kern="1200" cap="none" dirty="0" smtClean="0">
              <a:solidFill>
                <a:schemeClr val="dk1"/>
              </a:solidFill>
              <a:effectLst/>
              <a:latin typeface="Georgia"/>
              <a:ea typeface="Georgia"/>
              <a:cs typeface="Georgia"/>
              <a:sym typeface="Georgia"/>
            </a:endParaRPr>
          </a:p>
          <a:p>
            <a:r>
              <a:rPr lang="en-US" sz="1200" b="1" i="0" u="none" strike="noStrike" kern="1200" cap="none" dirty="0" smtClean="0">
                <a:solidFill>
                  <a:schemeClr val="dk1"/>
                </a:solidFill>
                <a:effectLst/>
                <a:latin typeface="Georgia"/>
                <a:ea typeface="Georgia"/>
                <a:cs typeface="Georgia"/>
                <a:sym typeface="Georgia"/>
              </a:rPr>
              <a:t>Everyone take out phones –</a:t>
            </a:r>
            <a:r>
              <a:rPr lang="en-US" sz="1200" b="1" i="0" u="none" strike="noStrike" kern="1200" cap="none" baseline="0" dirty="0" smtClean="0">
                <a:solidFill>
                  <a:schemeClr val="dk1"/>
                </a:solidFill>
                <a:effectLst/>
                <a:latin typeface="Georgia"/>
                <a:ea typeface="Georgia"/>
                <a:cs typeface="Georgia"/>
                <a:sym typeface="Georgia"/>
              </a:rPr>
              <a:t> like the page!</a:t>
            </a:r>
          </a:p>
          <a:p>
            <a:endParaRPr lang="en-US" sz="1200" b="1" i="0" u="none" strike="noStrike" kern="1200" cap="none" baseline="0" dirty="0" smtClean="0">
              <a:solidFill>
                <a:schemeClr val="dk1"/>
              </a:solidFill>
              <a:effectLst/>
              <a:latin typeface="Georgia"/>
              <a:ea typeface="Georgia"/>
              <a:cs typeface="Georgia"/>
              <a:sym typeface="Georgia"/>
            </a:endParaRPr>
          </a:p>
          <a:p>
            <a:r>
              <a:rPr lang="en-US" sz="1200" b="1" i="0" u="none" strike="noStrike" kern="1200" cap="none" baseline="0" dirty="0" smtClean="0">
                <a:solidFill>
                  <a:schemeClr val="dk1"/>
                </a:solidFill>
                <a:effectLst/>
                <a:latin typeface="Georgia"/>
                <a:ea typeface="Georgia"/>
                <a:cs typeface="Georgia"/>
                <a:sym typeface="Georgia"/>
              </a:rPr>
              <a:t>Keep your phones out</a:t>
            </a:r>
          </a:p>
          <a:p>
            <a:endParaRPr lang="en-US" sz="1200" b="1" i="0" u="none" strike="noStrike" kern="1200" cap="none" dirty="0" smtClean="0">
              <a:solidFill>
                <a:schemeClr val="dk1"/>
              </a:solidFill>
              <a:effectLst/>
              <a:latin typeface="Georgia"/>
              <a:ea typeface="Georgia"/>
              <a:cs typeface="Georgia"/>
              <a:sym typeface="Georgia"/>
            </a:endParaRPr>
          </a:p>
          <a:p>
            <a:r>
              <a:rPr lang="en-US" sz="1200" b="1" i="0" u="none" strike="noStrike" kern="1200" cap="none" dirty="0" smtClean="0">
                <a:solidFill>
                  <a:schemeClr val="dk1"/>
                </a:solidFill>
                <a:effectLst/>
                <a:latin typeface="Georgia"/>
                <a:ea typeface="Georgia"/>
                <a:cs typeface="Georgia"/>
                <a:sym typeface="Georgia"/>
              </a:rPr>
              <a:t>We are </a:t>
            </a:r>
            <a:r>
              <a:rPr lang="en-US" sz="1200" b="1" i="0" u="none" strike="noStrike" kern="1200" cap="none" baseline="0" dirty="0" smtClean="0">
                <a:solidFill>
                  <a:schemeClr val="dk1"/>
                </a:solidFill>
                <a:effectLst/>
                <a:latin typeface="Georgia"/>
                <a:ea typeface="Georgia"/>
                <a:cs typeface="Georgia"/>
                <a:sym typeface="Georgia"/>
              </a:rPr>
              <a:t>going to demonstrate how we can use social media to have very dramatic effect.</a:t>
            </a:r>
          </a:p>
          <a:p>
            <a:endParaRPr lang="en-US" sz="1200" b="1" i="0" u="none" strike="noStrike" kern="1200" cap="none" baseline="0" dirty="0" smtClean="0">
              <a:solidFill>
                <a:schemeClr val="dk1"/>
              </a:solidFill>
              <a:effectLst/>
              <a:latin typeface="Georgia"/>
              <a:ea typeface="Georgia"/>
              <a:cs typeface="Georgia"/>
              <a:sym typeface="Georgia"/>
            </a:endParaRPr>
          </a:p>
          <a:p>
            <a:r>
              <a:rPr lang="en-US" sz="1200" b="1" i="0" u="none" strike="noStrike" kern="1200" cap="none" baseline="0" dirty="0" smtClean="0">
                <a:solidFill>
                  <a:schemeClr val="dk1"/>
                </a:solidFill>
                <a:effectLst/>
                <a:latin typeface="Georgia"/>
                <a:ea typeface="Georgia"/>
                <a:cs typeface="Georgia"/>
                <a:sym typeface="Georgia"/>
              </a:rPr>
              <a:t>Notice that this page doesn’t exactly have many visitors – your Rotary club FB page may not either.  That is not a problem.</a:t>
            </a:r>
            <a:endParaRPr lang="en-US" sz="1200" b="1" i="0" u="none" strike="noStrike" kern="1200" cap="none" dirty="0" smtClean="0">
              <a:solidFill>
                <a:schemeClr val="dk1"/>
              </a:solidFill>
              <a:effectLst/>
              <a:latin typeface="Georgia"/>
              <a:ea typeface="Georgia"/>
              <a:cs typeface="Georgia"/>
              <a:sym typeface="Georgia"/>
            </a:endParaRPr>
          </a:p>
          <a:p>
            <a:endParaRPr lang="en-US" sz="1200" b="1" i="0" u="none" strike="noStrike" kern="1200" cap="none" dirty="0" smtClean="0">
              <a:solidFill>
                <a:schemeClr val="dk1"/>
              </a:solidFill>
              <a:effectLst/>
              <a:latin typeface="Georgia"/>
              <a:ea typeface="Georgia"/>
              <a:cs typeface="Georgia"/>
              <a:sym typeface="Georgia"/>
            </a:endParaRPr>
          </a:p>
          <a:p>
            <a:r>
              <a:rPr lang="en-US" sz="1200" b="1" i="0" u="none" strike="noStrike" kern="1200" cap="none" dirty="0" smtClean="0">
                <a:solidFill>
                  <a:schemeClr val="dk1"/>
                </a:solidFill>
                <a:effectLst/>
                <a:latin typeface="Georgia"/>
                <a:ea typeface="Georgia"/>
                <a:cs typeface="Georgia"/>
                <a:sym typeface="Georgia"/>
                <a:hlinkClick r:id="rId3"/>
              </a:rPr>
              <a:t>Why are fewer people seeing my Page posts?</a:t>
            </a:r>
            <a:endParaRPr lang="en-US" sz="1200" b="1" i="0" u="none" strike="noStrike" kern="1200" cap="none" dirty="0" smtClean="0">
              <a:solidFill>
                <a:schemeClr val="dk1"/>
              </a:solidFill>
              <a:effectLst/>
              <a:latin typeface="Georgia"/>
              <a:ea typeface="Georgia"/>
              <a:cs typeface="Georgia"/>
              <a:sym typeface="Georgia"/>
            </a:endParaRPr>
          </a:p>
          <a:p>
            <a:r>
              <a:rPr lang="en-US" sz="1200" b="1" i="0" u="none" strike="noStrike" kern="1200" cap="none" dirty="0" smtClean="0">
                <a:solidFill>
                  <a:schemeClr val="dk1"/>
                </a:solidFill>
                <a:effectLst/>
                <a:latin typeface="Georgia"/>
                <a:ea typeface="Georgia"/>
                <a:cs typeface="Georgia"/>
                <a:sym typeface="Georgia"/>
              </a:rPr>
              <a:t>Fewer people may be seeing your Page posts because of a decline in organic reach, which is happening as the amount of content being shared on Facebook grows faster than people's ability to see it. To help people have a good experience on Facebook, we try to show them the most relevant stories in their News Feeds. This means that as the amount of content shared on Facebook continues to grow, your Page posts will be competing with more stories to appear in News Feed.</a:t>
            </a:r>
          </a:p>
          <a:p>
            <a:r>
              <a:rPr lang="en-US" sz="1200" b="1" i="0" u="none" strike="noStrike" kern="1200" cap="none" dirty="0" smtClean="0">
                <a:solidFill>
                  <a:schemeClr val="dk1"/>
                </a:solidFill>
                <a:effectLst/>
                <a:latin typeface="Georgia"/>
                <a:ea typeface="Georgia"/>
                <a:cs typeface="Georgia"/>
                <a:sym typeface="Georgia"/>
              </a:rPr>
              <a:t>You can help your Page posts have a better chance of being shown in News Feed by creating </a:t>
            </a:r>
            <a:r>
              <a:rPr lang="en-US" sz="1200" b="1" i="0" u="none" strike="noStrike" kern="1200" cap="none" dirty="0" smtClean="0">
                <a:solidFill>
                  <a:schemeClr val="dk1"/>
                </a:solidFill>
                <a:effectLst/>
                <a:latin typeface="Georgia"/>
                <a:ea typeface="Georgia"/>
                <a:cs typeface="Georgia"/>
                <a:sym typeface="Georgia"/>
                <a:hlinkClick r:id="rId4"/>
              </a:rPr>
              <a:t>high-quality posts</a:t>
            </a:r>
            <a:r>
              <a:rPr lang="en-US" sz="1200" b="1" i="0" u="none" strike="noStrike" kern="1200" cap="none" dirty="0" smtClean="0">
                <a:solidFill>
                  <a:schemeClr val="dk1"/>
                </a:solidFill>
                <a:effectLst/>
                <a:latin typeface="Georgia"/>
                <a:ea typeface="Georgia"/>
                <a:cs typeface="Georgia"/>
                <a:sym typeface="Georgia"/>
              </a:rPr>
              <a:t> and </a:t>
            </a:r>
            <a:r>
              <a:rPr lang="en-US" sz="1200" b="1" i="0" u="none" strike="noStrike" kern="1200" cap="none" dirty="0" smtClean="0">
                <a:solidFill>
                  <a:schemeClr val="dk1"/>
                </a:solidFill>
                <a:effectLst/>
                <a:latin typeface="Georgia"/>
                <a:ea typeface="Georgia"/>
                <a:cs typeface="Georgia"/>
                <a:sym typeface="Georgia"/>
                <a:hlinkClick r:id="rId5"/>
              </a:rPr>
              <a:t>engaging with your audience</a:t>
            </a:r>
            <a:r>
              <a:rPr lang="en-US" sz="1200" b="1" i="0" u="none" strike="noStrike" kern="1200" cap="none" dirty="0" smtClean="0">
                <a:solidFill>
                  <a:schemeClr val="dk1"/>
                </a:solidFill>
                <a:effectLst/>
                <a:latin typeface="Georgia"/>
                <a:ea typeface="Georgia"/>
                <a:cs typeface="Georgia"/>
                <a:sym typeface="Georgia"/>
              </a:rPr>
              <a:t>.</a:t>
            </a:r>
          </a:p>
          <a:p>
            <a:endParaRPr lang="en-US" sz="1200" b="1" i="0" u="none" strike="noStrike" kern="1200" cap="none" dirty="0" smtClean="0">
              <a:solidFill>
                <a:schemeClr val="dk1"/>
              </a:solidFill>
              <a:effectLst/>
              <a:latin typeface="Georgia"/>
              <a:ea typeface="Georgia"/>
              <a:cs typeface="Georgia"/>
              <a:sym typeface="Georgia"/>
            </a:endParaRPr>
          </a:p>
          <a:p>
            <a:r>
              <a:rPr lang="en-US" sz="1200" b="1" i="0" u="none" strike="noStrike" kern="1200" cap="none" dirty="0" smtClean="0">
                <a:solidFill>
                  <a:schemeClr val="dk1"/>
                </a:solidFill>
                <a:effectLst/>
                <a:latin typeface="Georgia"/>
                <a:ea typeface="Georgia"/>
                <a:cs typeface="Georgia"/>
                <a:sym typeface="Georgia"/>
              </a:rPr>
              <a:t>PI Chair</a:t>
            </a:r>
            <a:r>
              <a:rPr lang="en-US" sz="1200" b="1" i="0" u="none" strike="noStrike" kern="1200" cap="none" baseline="0" dirty="0" smtClean="0">
                <a:solidFill>
                  <a:schemeClr val="dk1"/>
                </a:solidFill>
                <a:effectLst/>
                <a:latin typeface="Georgia"/>
                <a:ea typeface="Georgia"/>
                <a:cs typeface="Georgia"/>
                <a:sym typeface="Georgia"/>
              </a:rPr>
              <a:t> – made a post, linked to an article, blog or page.  But who is looking at it.  Facebook works based on special algorithms that only show posts based on relevance and likelihood others are interested.  That relevance is managed by many things, but can be greatly improved by our own actions – linking, tagging, liking, commenting and sharing.  So let’s walk through a few of these and see how we make that happen.  And everyone here is going to do that with me – we are going to make this a live example of what can happen.</a:t>
            </a:r>
          </a:p>
          <a:p>
            <a:endParaRPr lang="en-US" sz="1200" b="1" i="0" u="none" strike="noStrike" kern="1200" cap="none" baseline="0" dirty="0" smtClean="0">
              <a:solidFill>
                <a:schemeClr val="dk1"/>
              </a:solidFill>
              <a:effectLst/>
              <a:latin typeface="Georgia"/>
              <a:ea typeface="Georgia"/>
              <a:cs typeface="Georgia"/>
              <a:sym typeface="Georgia"/>
            </a:endParaRPr>
          </a:p>
          <a:p>
            <a:r>
              <a:rPr lang="en-US" sz="1200" b="1" i="0" u="none" strike="noStrike" kern="1200" cap="none" baseline="0" dirty="0" smtClean="0">
                <a:solidFill>
                  <a:schemeClr val="dk1"/>
                </a:solidFill>
                <a:effectLst/>
                <a:latin typeface="Georgia"/>
                <a:ea typeface="Georgia"/>
                <a:cs typeface="Georgia"/>
                <a:sym typeface="Georgia"/>
              </a:rPr>
              <a:t>Start by liking the post – that’s easy, everyone go ahead and do that.  There – 1 second down – do that every meeting.</a:t>
            </a:r>
          </a:p>
          <a:p>
            <a:endParaRPr lang="en-US" sz="1200" b="1" i="0" u="none" strike="noStrike" kern="1200" cap="none" baseline="0" dirty="0" smtClean="0">
              <a:solidFill>
                <a:schemeClr val="dk1"/>
              </a:solidFill>
              <a:effectLst/>
              <a:latin typeface="Georgia"/>
              <a:ea typeface="Georgia"/>
              <a:cs typeface="Georgia"/>
              <a:sym typeface="Georgia"/>
            </a:endParaRPr>
          </a:p>
          <a:p>
            <a:r>
              <a:rPr lang="en-US" sz="1200" b="1" i="0" u="none" strike="noStrike" kern="1200" cap="none" baseline="0" dirty="0" smtClean="0">
                <a:solidFill>
                  <a:schemeClr val="dk1"/>
                </a:solidFill>
                <a:effectLst/>
                <a:latin typeface="Georgia"/>
                <a:ea typeface="Georgia"/>
                <a:cs typeface="Georgia"/>
                <a:sym typeface="Georgia"/>
              </a:rPr>
              <a:t>Commenting is helpful and if you are a frequent user of fb, go ahead and do that – but you may want to save a comment for sharing which we will go over in a moment.</a:t>
            </a:r>
          </a:p>
          <a:p>
            <a:endParaRPr lang="en-US" sz="1200" b="1" i="0" u="none" strike="noStrike" kern="1200" cap="none" baseline="0" dirty="0" smtClean="0">
              <a:solidFill>
                <a:schemeClr val="dk1"/>
              </a:solidFill>
              <a:effectLst/>
              <a:latin typeface="Georgia"/>
              <a:ea typeface="Georgia"/>
              <a:cs typeface="Georgia"/>
              <a:sym typeface="Georgia"/>
            </a:endParaRPr>
          </a:p>
          <a:p>
            <a:r>
              <a:rPr lang="en-US" sz="1200" b="1" i="0" u="none" strike="noStrike" kern="1200" cap="none" baseline="0" dirty="0" smtClean="0">
                <a:solidFill>
                  <a:schemeClr val="dk1"/>
                </a:solidFill>
                <a:effectLst/>
                <a:latin typeface="Georgia"/>
                <a:ea typeface="Georgia"/>
                <a:cs typeface="Georgia"/>
                <a:sym typeface="Georgia"/>
              </a:rPr>
              <a:t>Follow the link – it only takes a moment, but it boosts the post and the destination page (yes, you may know what is there, but do it anyway – FB doesn’t know you know.)</a:t>
            </a:r>
            <a:endParaRPr lang="en-US" sz="1200" b="1" i="0" u="none" strike="noStrike" kern="1200" cap="none" dirty="0" smtClean="0">
              <a:solidFill>
                <a:schemeClr val="dk1"/>
              </a:solidFill>
              <a:effectLst/>
              <a:latin typeface="Georgia"/>
              <a:ea typeface="Georgia"/>
              <a:cs typeface="Georgia"/>
              <a:sym typeface="Georgia"/>
            </a:endParaRPr>
          </a:p>
          <a:p>
            <a:endParaRPr lang="en-US" sz="1200" b="1" i="0" u="none" strike="noStrike" kern="1200" cap="none" dirty="0" smtClean="0">
              <a:solidFill>
                <a:schemeClr val="dk1"/>
              </a:solidFill>
              <a:effectLst/>
              <a:latin typeface="Georgia"/>
              <a:ea typeface="Georgia"/>
              <a:cs typeface="Georgia"/>
              <a:sym typeface="Georgia"/>
            </a:endParaRPr>
          </a:p>
          <a:p>
            <a:endParaRPr lang="en-US" b="1"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7631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cap="none" baseline="0" dirty="0" smtClean="0">
                <a:solidFill>
                  <a:schemeClr val="dk1"/>
                </a:solidFill>
                <a:effectLst/>
                <a:latin typeface="Georgia"/>
                <a:ea typeface="Georgia"/>
                <a:cs typeface="Georgia"/>
                <a:sym typeface="Georgia"/>
              </a:rPr>
              <a:t>Sharing – This one is extremely powerful.  See the Reach number here on FB – we won’t see it go up dynamically, but it will grow exponentially as we share.</a:t>
            </a:r>
          </a:p>
          <a:p>
            <a:endParaRPr lang="en-US" sz="1200" b="1" i="0" u="none" strike="noStrike" kern="1200" cap="none" baseline="0" dirty="0" smtClean="0">
              <a:solidFill>
                <a:schemeClr val="dk1"/>
              </a:solidFill>
              <a:effectLst/>
              <a:latin typeface="Georgia"/>
              <a:ea typeface="Georgia"/>
              <a:cs typeface="Georgia"/>
              <a:sym typeface="Georgia"/>
            </a:endParaRPr>
          </a:p>
          <a:p>
            <a:r>
              <a:rPr lang="en-US" sz="1200" b="1" i="0" u="none" strike="noStrike" kern="1200" cap="none" baseline="0" dirty="0" smtClean="0">
                <a:solidFill>
                  <a:schemeClr val="dk1"/>
                </a:solidFill>
                <a:effectLst/>
                <a:latin typeface="Georgia"/>
                <a:ea typeface="Georgia"/>
                <a:cs typeface="Georgia"/>
                <a:sym typeface="Georgia"/>
              </a:rPr>
              <a:t>Two ways to share – instant, with commenting.  Sharing is quick – do it often.  Commenting is powerful, because now we can combine sharing with tagging.  Here is how it works.</a:t>
            </a:r>
          </a:p>
          <a:p>
            <a:endParaRPr lang="en-US" sz="1200" b="1" i="0" u="none" strike="noStrike" kern="1200" cap="none" baseline="0" dirty="0" smtClean="0">
              <a:solidFill>
                <a:schemeClr val="dk1"/>
              </a:solidFill>
              <a:effectLst/>
              <a:latin typeface="Georgia"/>
              <a:ea typeface="Georgia"/>
              <a:cs typeface="Georgia"/>
              <a:sym typeface="Georgia"/>
            </a:endParaRPr>
          </a:p>
          <a:p>
            <a:r>
              <a:rPr lang="en-US" sz="1200" b="1" i="0" u="none" strike="noStrike" kern="1200" cap="none" baseline="0" dirty="0" smtClean="0">
                <a:solidFill>
                  <a:schemeClr val="dk1"/>
                </a:solidFill>
                <a:effectLst/>
                <a:latin typeface="Georgia"/>
                <a:ea typeface="Georgia"/>
                <a:cs typeface="Georgia"/>
                <a:sym typeface="Georgia"/>
              </a:rPr>
              <a:t>Rotary 7750 Group / City / Project organization – link them, link names (Scott), link communities (City), link organizations (project for…).  When we share, this is not only going to have a greater likelihood of showing up on our friends feed, but it can show up on the feed of every one you just linked.  Plus, it boosted the relevancy of the original post, so now it will show up on more people’s feed.  And then as people like those shares, it also boosts the relevance of both posts and suddenly we have a HUGE audience.</a:t>
            </a:r>
          </a:p>
          <a:p>
            <a:endParaRPr lang="en-US" sz="1200" b="1" i="0" u="none" strike="noStrike" kern="1200" cap="none" baseline="0" dirty="0" smtClean="0">
              <a:solidFill>
                <a:schemeClr val="dk1"/>
              </a:solidFill>
              <a:effectLst/>
              <a:latin typeface="Georgia"/>
              <a:ea typeface="Georgia"/>
              <a:cs typeface="Georgia"/>
              <a:sym typeface="Georgia"/>
            </a:endParaRPr>
          </a:p>
          <a:p>
            <a:r>
              <a:rPr lang="en-US" sz="1200" b="1" i="0" u="none" strike="noStrike" kern="1200" cap="none" baseline="0" dirty="0" smtClean="0">
                <a:solidFill>
                  <a:schemeClr val="dk1"/>
                </a:solidFill>
                <a:effectLst/>
                <a:latin typeface="Georgia"/>
                <a:ea typeface="Georgia"/>
                <a:cs typeface="Georgia"/>
                <a:sym typeface="Georgia"/>
              </a:rPr>
              <a:t>Now let’s do the same thing with Twitter…  I’m sure there are a lot less people here using twitter.  So why do it… because other people out there are using it.  But no one is going to see my ‘tweet’ – I have like 2 followers.  Ah, but that is the power of tagging.</a:t>
            </a:r>
          </a:p>
          <a:p>
            <a:endParaRPr lang="en-US" sz="1200" b="1" i="0" u="none" strike="noStrike" kern="1200" cap="none" baseline="0" dirty="0" smtClean="0">
              <a:solidFill>
                <a:schemeClr val="dk1"/>
              </a:solidFill>
              <a:effectLst/>
              <a:latin typeface="Georgia"/>
              <a:ea typeface="Georgia"/>
              <a:cs typeface="Georgia"/>
              <a:sym typeface="Georgia"/>
            </a:endParaRPr>
          </a:p>
          <a:p>
            <a:r>
              <a:rPr lang="en-US" sz="1200" b="1" i="0" u="none" strike="noStrike" kern="1200" cap="none" baseline="0" dirty="0" smtClean="0">
                <a:solidFill>
                  <a:schemeClr val="dk1"/>
                </a:solidFill>
                <a:effectLst/>
                <a:latin typeface="Georgia"/>
                <a:ea typeface="Georgia"/>
                <a:cs typeface="Georgia"/>
                <a:sym typeface="Georgia"/>
              </a:rPr>
              <a:t>Navigate to the twitter account – See, there is a tweet.  Let’s go ahead and retweet it, but let’s also tag someone… (City / Project Organization).  Now we have just made this tweet visible and it links back to our original content.</a:t>
            </a:r>
          </a:p>
          <a:p>
            <a:endParaRPr lang="en-US" sz="1200" b="1" i="0" u="none" strike="noStrike" kern="1200" cap="none" baseline="0" dirty="0" smtClean="0">
              <a:solidFill>
                <a:schemeClr val="dk1"/>
              </a:solidFill>
              <a:effectLst/>
              <a:latin typeface="Georgia"/>
              <a:ea typeface="Georgia"/>
              <a:cs typeface="Georgia"/>
              <a:sym typeface="Georgia"/>
            </a:endParaRPr>
          </a:p>
          <a:p>
            <a:r>
              <a:rPr lang="en-US" sz="1200" b="1" i="0" u="none" strike="noStrike" kern="1200" cap="none" baseline="0" dirty="0" smtClean="0">
                <a:solidFill>
                  <a:schemeClr val="dk1"/>
                </a:solidFill>
                <a:effectLst/>
                <a:latin typeface="Georgia"/>
                <a:ea typeface="Georgia"/>
                <a:cs typeface="Georgia"/>
                <a:sym typeface="Georgia"/>
              </a:rPr>
              <a:t>Now let’s do the same thing with LinkedIn… To show you how to share a project on LinkedIn, I’m going to have Lindsey Stemann come up who works at </a:t>
            </a:r>
            <a:endParaRPr lang="en-US" sz="1200" b="1" i="0" u="none" strike="noStrike" kern="1200" cap="none" dirty="0" smtClean="0">
              <a:solidFill>
                <a:schemeClr val="dk1"/>
              </a:solidFill>
              <a:effectLst/>
              <a:latin typeface="Georgia"/>
              <a:ea typeface="Georgia"/>
              <a:cs typeface="Georgia"/>
              <a:sym typeface="Georgia"/>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71748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2995613" y="361950"/>
            <a:ext cx="3371850" cy="25288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0" name="Shape 80"/>
          <p:cNvSpPr txBox="1">
            <a:spLocks noGrp="1"/>
          </p:cNvSpPr>
          <p:nvPr>
            <p:ph type="body" idx="1"/>
          </p:nvPr>
        </p:nvSpPr>
        <p:spPr>
          <a:xfrm>
            <a:off x="505239" y="2988039"/>
            <a:ext cx="8285922" cy="3620124"/>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endParaRPr lang="en-US" sz="1200" b="0" i="0" u="none" strike="noStrike" cap="none" dirty="0">
              <a:solidFill>
                <a:schemeClr val="dk1"/>
              </a:solidFill>
              <a:latin typeface="Georgia"/>
              <a:ea typeface="Georgia"/>
              <a:cs typeface="Georgia"/>
              <a:sym typeface="Georgia"/>
            </a:endParaRPr>
          </a:p>
        </p:txBody>
      </p:sp>
      <p:sp>
        <p:nvSpPr>
          <p:cNvPr id="81" name="Shape 81"/>
          <p:cNvSpPr txBox="1">
            <a:spLocks noGrp="1"/>
          </p:cNvSpPr>
          <p:nvPr>
            <p:ph type="sldNum" idx="12"/>
          </p:nvPr>
        </p:nvSpPr>
        <p:spPr>
          <a:xfrm>
            <a:off x="5267119" y="6659640"/>
            <a:ext cx="4029281" cy="35075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14</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4205227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2995613" y="361950"/>
            <a:ext cx="3371850" cy="25288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0" name="Shape 80"/>
          <p:cNvSpPr txBox="1">
            <a:spLocks noGrp="1"/>
          </p:cNvSpPr>
          <p:nvPr>
            <p:ph type="body" idx="1"/>
          </p:nvPr>
        </p:nvSpPr>
        <p:spPr>
          <a:xfrm>
            <a:off x="505239" y="2988039"/>
            <a:ext cx="8285922" cy="3620124"/>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endParaRPr lang="en-US" sz="1200" b="0" i="0" u="none" strike="noStrike" cap="none" dirty="0">
              <a:solidFill>
                <a:schemeClr val="dk1"/>
              </a:solidFill>
              <a:latin typeface="Georgia"/>
              <a:ea typeface="Georgia"/>
              <a:cs typeface="Georgia"/>
              <a:sym typeface="Georgia"/>
            </a:endParaRPr>
          </a:p>
        </p:txBody>
      </p:sp>
      <p:sp>
        <p:nvSpPr>
          <p:cNvPr id="81" name="Shape 81"/>
          <p:cNvSpPr txBox="1">
            <a:spLocks noGrp="1"/>
          </p:cNvSpPr>
          <p:nvPr>
            <p:ph type="sldNum" idx="12"/>
          </p:nvPr>
        </p:nvSpPr>
        <p:spPr>
          <a:xfrm>
            <a:off x="5267119" y="6659640"/>
            <a:ext cx="4029281" cy="35075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15</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209487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2995613" y="361950"/>
            <a:ext cx="3371850" cy="25288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6" name="Shape 66"/>
          <p:cNvSpPr txBox="1">
            <a:spLocks noGrp="1"/>
          </p:cNvSpPr>
          <p:nvPr>
            <p:ph type="body" idx="1"/>
          </p:nvPr>
        </p:nvSpPr>
        <p:spPr>
          <a:xfrm>
            <a:off x="505239" y="2988039"/>
            <a:ext cx="8285922" cy="3620124"/>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Georgia"/>
              <a:ea typeface="Georgia"/>
              <a:cs typeface="Georgia"/>
              <a:sym typeface="Georgia"/>
            </a:endParaRPr>
          </a:p>
        </p:txBody>
      </p:sp>
      <p:sp>
        <p:nvSpPr>
          <p:cNvPr id="67" name="Shape 67"/>
          <p:cNvSpPr txBox="1">
            <a:spLocks noGrp="1"/>
          </p:cNvSpPr>
          <p:nvPr>
            <p:ph type="sldNum" idx="12"/>
          </p:nvPr>
        </p:nvSpPr>
        <p:spPr>
          <a:xfrm>
            <a:off x="5267119" y="6659640"/>
            <a:ext cx="4029281" cy="35075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16</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975893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2995613" y="361950"/>
            <a:ext cx="3371850" cy="25288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6" name="Shape 66"/>
          <p:cNvSpPr txBox="1">
            <a:spLocks noGrp="1"/>
          </p:cNvSpPr>
          <p:nvPr>
            <p:ph type="body" idx="1"/>
          </p:nvPr>
        </p:nvSpPr>
        <p:spPr>
          <a:xfrm>
            <a:off x="505239" y="2988039"/>
            <a:ext cx="8285922" cy="3620124"/>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Georgia"/>
              <a:ea typeface="Georgia"/>
              <a:cs typeface="Georgia"/>
              <a:sym typeface="Georgia"/>
            </a:endParaRPr>
          </a:p>
        </p:txBody>
      </p:sp>
      <p:sp>
        <p:nvSpPr>
          <p:cNvPr id="67" name="Shape 67"/>
          <p:cNvSpPr txBox="1">
            <a:spLocks noGrp="1"/>
          </p:cNvSpPr>
          <p:nvPr>
            <p:ph type="sldNum" idx="12"/>
          </p:nvPr>
        </p:nvSpPr>
        <p:spPr>
          <a:xfrm>
            <a:off x="5267119" y="6659640"/>
            <a:ext cx="4029281" cy="35075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17</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4213522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2995613" y="361950"/>
            <a:ext cx="3371850" cy="25288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6" name="Shape 66"/>
          <p:cNvSpPr txBox="1">
            <a:spLocks noGrp="1"/>
          </p:cNvSpPr>
          <p:nvPr>
            <p:ph type="body" idx="1"/>
          </p:nvPr>
        </p:nvSpPr>
        <p:spPr>
          <a:xfrm>
            <a:off x="505239" y="2988039"/>
            <a:ext cx="8285922" cy="3620124"/>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Georgia"/>
              <a:ea typeface="Georgia"/>
              <a:cs typeface="Georgia"/>
              <a:sym typeface="Georgia"/>
            </a:endParaRPr>
          </a:p>
        </p:txBody>
      </p:sp>
      <p:sp>
        <p:nvSpPr>
          <p:cNvPr id="67" name="Shape 67"/>
          <p:cNvSpPr txBox="1">
            <a:spLocks noGrp="1"/>
          </p:cNvSpPr>
          <p:nvPr>
            <p:ph type="sldNum" idx="12"/>
          </p:nvPr>
        </p:nvSpPr>
        <p:spPr>
          <a:xfrm>
            <a:off x="5267119" y="6659640"/>
            <a:ext cx="4029281" cy="35075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18</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416136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2995613" y="361950"/>
            <a:ext cx="3371850" cy="25288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6" name="Shape 66"/>
          <p:cNvSpPr txBox="1">
            <a:spLocks noGrp="1"/>
          </p:cNvSpPr>
          <p:nvPr>
            <p:ph type="body" idx="1"/>
          </p:nvPr>
        </p:nvSpPr>
        <p:spPr>
          <a:xfrm>
            <a:off x="505239" y="2988039"/>
            <a:ext cx="8285922" cy="3620124"/>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Georgia"/>
              <a:ea typeface="Georgia"/>
              <a:cs typeface="Georgia"/>
              <a:sym typeface="Georgia"/>
            </a:endParaRPr>
          </a:p>
        </p:txBody>
      </p:sp>
      <p:sp>
        <p:nvSpPr>
          <p:cNvPr id="67" name="Shape 67"/>
          <p:cNvSpPr txBox="1">
            <a:spLocks noGrp="1"/>
          </p:cNvSpPr>
          <p:nvPr>
            <p:ph type="sldNum" idx="12"/>
          </p:nvPr>
        </p:nvSpPr>
        <p:spPr>
          <a:xfrm>
            <a:off x="5267119" y="6659640"/>
            <a:ext cx="4029281" cy="35075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19</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016335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 joined rotary because as business and professional leaders it is by coming together</a:t>
            </a:r>
            <a:r>
              <a:rPr lang="en-US" b="1" baseline="0" dirty="0" smtClean="0"/>
              <a:t> that allows us to achieve the goals we have for our community.</a:t>
            </a:r>
          </a:p>
          <a:p>
            <a:endParaRPr lang="en-US" b="1" baseline="0" dirty="0" smtClean="0"/>
          </a:p>
          <a:p>
            <a:r>
              <a:rPr lang="en-US" b="1" baseline="0" dirty="0" smtClean="0"/>
              <a:t>We are going to review today how the club as a whole can leverage social media and communication to achieve our goals.</a:t>
            </a:r>
          </a:p>
          <a:p>
            <a:endParaRPr lang="en-US" b="1" baseline="0" dirty="0" smtClean="0"/>
          </a:p>
          <a:p>
            <a:r>
              <a:rPr lang="en-US" b="1" baseline="0" dirty="0" smtClean="0"/>
              <a:t>***ITS ALL ABOUT TELLING A STORY***</a:t>
            </a:r>
          </a:p>
          <a:p>
            <a:endParaRPr lang="en-US" b="1" baseline="0" dirty="0" smtClean="0"/>
          </a:p>
          <a:p>
            <a:r>
              <a:rPr lang="en-US" b="1" baseline="0" dirty="0" smtClean="0"/>
              <a:t>Goals are: Visibility of the club projects and mission, Support for our community projects, Membership which ultimately supports the first two goals.</a:t>
            </a:r>
            <a:endParaRPr lang="en-US" b="1"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30523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2995613" y="361950"/>
            <a:ext cx="3371850" cy="25288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6" name="Shape 66"/>
          <p:cNvSpPr txBox="1">
            <a:spLocks noGrp="1"/>
          </p:cNvSpPr>
          <p:nvPr>
            <p:ph type="body" idx="1"/>
          </p:nvPr>
        </p:nvSpPr>
        <p:spPr>
          <a:xfrm>
            <a:off x="505239" y="2988039"/>
            <a:ext cx="8285922" cy="3620124"/>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Georgia"/>
              <a:ea typeface="Georgia"/>
              <a:cs typeface="Georgia"/>
              <a:sym typeface="Georgia"/>
            </a:endParaRPr>
          </a:p>
        </p:txBody>
      </p:sp>
      <p:sp>
        <p:nvSpPr>
          <p:cNvPr id="67" name="Shape 67"/>
          <p:cNvSpPr txBox="1">
            <a:spLocks noGrp="1"/>
          </p:cNvSpPr>
          <p:nvPr>
            <p:ph type="sldNum" idx="12"/>
          </p:nvPr>
        </p:nvSpPr>
        <p:spPr>
          <a:xfrm>
            <a:off x="5267119" y="6659640"/>
            <a:ext cx="4029281" cy="35075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20</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864797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2995613" y="361950"/>
            <a:ext cx="3371850" cy="25288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6" name="Shape 66"/>
          <p:cNvSpPr txBox="1">
            <a:spLocks noGrp="1"/>
          </p:cNvSpPr>
          <p:nvPr>
            <p:ph type="body" idx="1"/>
          </p:nvPr>
        </p:nvSpPr>
        <p:spPr>
          <a:xfrm>
            <a:off x="505239" y="2988039"/>
            <a:ext cx="8285922" cy="3620124"/>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Georgia"/>
              <a:ea typeface="Georgia"/>
              <a:cs typeface="Georgia"/>
              <a:sym typeface="Georgia"/>
            </a:endParaRPr>
          </a:p>
        </p:txBody>
      </p:sp>
      <p:sp>
        <p:nvSpPr>
          <p:cNvPr id="67" name="Shape 67"/>
          <p:cNvSpPr txBox="1">
            <a:spLocks noGrp="1"/>
          </p:cNvSpPr>
          <p:nvPr>
            <p:ph type="sldNum" idx="12"/>
          </p:nvPr>
        </p:nvSpPr>
        <p:spPr>
          <a:xfrm>
            <a:off x="5267119" y="6659640"/>
            <a:ext cx="4029281" cy="35075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21</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602411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2995613" y="361950"/>
            <a:ext cx="3371850" cy="25288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6" name="Shape 66"/>
          <p:cNvSpPr txBox="1">
            <a:spLocks noGrp="1"/>
          </p:cNvSpPr>
          <p:nvPr>
            <p:ph type="body" idx="1"/>
          </p:nvPr>
        </p:nvSpPr>
        <p:spPr>
          <a:xfrm>
            <a:off x="505239" y="2988039"/>
            <a:ext cx="8285922" cy="3620124"/>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Georgia"/>
              <a:ea typeface="Georgia"/>
              <a:cs typeface="Georgia"/>
              <a:sym typeface="Georgia"/>
            </a:endParaRPr>
          </a:p>
        </p:txBody>
      </p:sp>
      <p:sp>
        <p:nvSpPr>
          <p:cNvPr id="67" name="Shape 67"/>
          <p:cNvSpPr txBox="1">
            <a:spLocks noGrp="1"/>
          </p:cNvSpPr>
          <p:nvPr>
            <p:ph type="sldNum" idx="12"/>
          </p:nvPr>
        </p:nvSpPr>
        <p:spPr>
          <a:xfrm>
            <a:off x="5267119" y="6659640"/>
            <a:ext cx="4029281" cy="35075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22</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349931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54634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2995613" y="361950"/>
            <a:ext cx="3371850" cy="25288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7" name="Shape 87"/>
          <p:cNvSpPr txBox="1">
            <a:spLocks noGrp="1"/>
          </p:cNvSpPr>
          <p:nvPr>
            <p:ph type="body" idx="1"/>
          </p:nvPr>
        </p:nvSpPr>
        <p:spPr>
          <a:xfrm>
            <a:off x="505239" y="2988039"/>
            <a:ext cx="8285922" cy="3620124"/>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Georgia"/>
              <a:ea typeface="Georgia"/>
              <a:cs typeface="Georgia"/>
              <a:sym typeface="Georgia"/>
            </a:endParaRPr>
          </a:p>
        </p:txBody>
      </p:sp>
      <p:sp>
        <p:nvSpPr>
          <p:cNvPr id="88" name="Shape 88"/>
          <p:cNvSpPr txBox="1">
            <a:spLocks noGrp="1"/>
          </p:cNvSpPr>
          <p:nvPr>
            <p:ph type="sldNum" idx="12"/>
          </p:nvPr>
        </p:nvSpPr>
        <p:spPr>
          <a:xfrm>
            <a:off x="5267119" y="6659640"/>
            <a:ext cx="4029281" cy="35075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25</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967015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00997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505239" y="2988039"/>
            <a:ext cx="8285922" cy="3620124"/>
          </a:xfrm>
          <a:prstGeom prst="rect">
            <a:avLst/>
          </a:prstGeom>
        </p:spPr>
        <p:txBody>
          <a:bodyPr lIns="91425" tIns="91425" rIns="91425" bIns="91425" anchor="t" anchorCtr="0">
            <a:noAutofit/>
          </a:bodyPr>
          <a:lstStyle/>
          <a:p>
            <a:pPr lvl="0">
              <a:spcBef>
                <a:spcPts val="0"/>
              </a:spcBef>
              <a:buNone/>
            </a:pPr>
            <a:endParaRPr/>
          </a:p>
        </p:txBody>
      </p:sp>
      <p:sp>
        <p:nvSpPr>
          <p:cNvPr id="44" name="Shape 44"/>
          <p:cNvSpPr>
            <a:spLocks noGrp="1" noRot="1" noChangeAspect="1"/>
          </p:cNvSpPr>
          <p:nvPr>
            <p:ph type="sldImg" idx="2"/>
          </p:nvPr>
        </p:nvSpPr>
        <p:spPr>
          <a:xfrm>
            <a:off x="2995613" y="361950"/>
            <a:ext cx="3371850" cy="25288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677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Communications / Public Image / Public Relations</a:t>
            </a:r>
            <a:r>
              <a:rPr lang="en-US" sz="1800" b="1" baseline="0" dirty="0" smtClean="0"/>
              <a:t> / Marketing – many different terms that all accomplish the same goals for our club.</a:t>
            </a:r>
          </a:p>
          <a:p>
            <a:endParaRPr lang="en-US" sz="1800" b="1" baseline="0" dirty="0" smtClean="0"/>
          </a:p>
          <a:p>
            <a:r>
              <a:rPr lang="en-US" sz="1800" b="1" baseline="0" dirty="0" smtClean="0"/>
              <a:t>But often all of these things seem separate from or different from why we became a Rotarian. </a:t>
            </a:r>
          </a:p>
          <a:p>
            <a:endParaRPr lang="en-US" sz="1800" b="1" baseline="0" dirty="0" smtClean="0"/>
          </a:p>
          <a:p>
            <a:r>
              <a:rPr lang="en-US" sz="1800" b="1" baseline="0" dirty="0" smtClean="0"/>
              <a:t>It also seems like something that someone very techy gets to do or worse it is a role someone is stuck with – the PI Chair!</a:t>
            </a:r>
            <a:endParaRPr lang="en-US" sz="1800" b="1"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39273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505239" y="2988039"/>
            <a:ext cx="8285922" cy="3620124"/>
          </a:xfrm>
          <a:prstGeom prst="rect">
            <a:avLst/>
          </a:prstGeom>
        </p:spPr>
        <p:txBody>
          <a:bodyPr lIns="91425" tIns="91425" rIns="91425" bIns="91425" anchor="t" anchorCtr="0">
            <a:noAutofit/>
          </a:bodyPr>
          <a:lstStyle/>
          <a:p>
            <a:pPr lvl="0">
              <a:spcBef>
                <a:spcPts val="0"/>
              </a:spcBef>
              <a:buNone/>
            </a:pPr>
            <a:endParaRPr/>
          </a:p>
        </p:txBody>
      </p:sp>
      <p:sp>
        <p:nvSpPr>
          <p:cNvPr id="44" name="Shape 44"/>
          <p:cNvSpPr>
            <a:spLocks noGrp="1" noRot="1" noChangeAspect="1"/>
          </p:cNvSpPr>
          <p:nvPr>
            <p:ph type="sldImg" idx="2"/>
          </p:nvPr>
        </p:nvSpPr>
        <p:spPr>
          <a:xfrm>
            <a:off x="2995613" y="361950"/>
            <a:ext cx="3371850" cy="25288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9823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2995613" y="361950"/>
            <a:ext cx="3371850" cy="25288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0" name="Shape 50"/>
          <p:cNvSpPr txBox="1">
            <a:spLocks noGrp="1"/>
          </p:cNvSpPr>
          <p:nvPr>
            <p:ph type="body" idx="1"/>
          </p:nvPr>
        </p:nvSpPr>
        <p:spPr>
          <a:xfrm>
            <a:off x="505239" y="2988039"/>
            <a:ext cx="8285922" cy="3620124"/>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Georgia"/>
              <a:ea typeface="Georgia"/>
              <a:cs typeface="Georgia"/>
              <a:sym typeface="Georgia"/>
            </a:endParaRPr>
          </a:p>
        </p:txBody>
      </p:sp>
      <p:sp>
        <p:nvSpPr>
          <p:cNvPr id="51" name="Shape 51"/>
          <p:cNvSpPr txBox="1">
            <a:spLocks noGrp="1"/>
          </p:cNvSpPr>
          <p:nvPr>
            <p:ph type="sldNum" idx="12"/>
          </p:nvPr>
        </p:nvSpPr>
        <p:spPr>
          <a:xfrm>
            <a:off x="5267119" y="6659640"/>
            <a:ext cx="4029281" cy="35075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6</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990759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2995613" y="361950"/>
            <a:ext cx="3371850" cy="25288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9" name="Shape 59"/>
          <p:cNvSpPr txBox="1">
            <a:spLocks noGrp="1"/>
          </p:cNvSpPr>
          <p:nvPr>
            <p:ph type="body" idx="1"/>
          </p:nvPr>
        </p:nvSpPr>
        <p:spPr>
          <a:xfrm>
            <a:off x="505239" y="2988039"/>
            <a:ext cx="8285922" cy="3620124"/>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Georgia"/>
              <a:ea typeface="Georgia"/>
              <a:cs typeface="Georgia"/>
              <a:sym typeface="Georgia"/>
            </a:endParaRPr>
          </a:p>
        </p:txBody>
      </p:sp>
      <p:sp>
        <p:nvSpPr>
          <p:cNvPr id="60" name="Shape 60"/>
          <p:cNvSpPr txBox="1">
            <a:spLocks noGrp="1"/>
          </p:cNvSpPr>
          <p:nvPr>
            <p:ph type="sldNum" idx="12"/>
          </p:nvPr>
        </p:nvSpPr>
        <p:spPr>
          <a:xfrm>
            <a:off x="5267119" y="6659640"/>
            <a:ext cx="4029281" cy="35075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7</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75038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2995613" y="361950"/>
            <a:ext cx="3371850" cy="25288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6" name="Shape 66"/>
          <p:cNvSpPr txBox="1">
            <a:spLocks noGrp="1"/>
          </p:cNvSpPr>
          <p:nvPr>
            <p:ph type="body" idx="1"/>
          </p:nvPr>
        </p:nvSpPr>
        <p:spPr>
          <a:xfrm>
            <a:off x="505239" y="2988039"/>
            <a:ext cx="8285922" cy="3620124"/>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endParaRPr sz="1200" b="0" i="0" u="none" strike="noStrike" cap="none" dirty="0">
              <a:solidFill>
                <a:schemeClr val="dk1"/>
              </a:solidFill>
              <a:latin typeface="Georgia"/>
              <a:ea typeface="Georgia"/>
              <a:cs typeface="Georgia"/>
              <a:sym typeface="Georgia"/>
            </a:endParaRPr>
          </a:p>
        </p:txBody>
      </p:sp>
      <p:sp>
        <p:nvSpPr>
          <p:cNvPr id="67" name="Shape 67"/>
          <p:cNvSpPr txBox="1">
            <a:spLocks noGrp="1"/>
          </p:cNvSpPr>
          <p:nvPr>
            <p:ph type="sldNum" idx="12"/>
          </p:nvPr>
        </p:nvSpPr>
        <p:spPr>
          <a:xfrm>
            <a:off x="5267119" y="6659640"/>
            <a:ext cx="4029281" cy="35075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8</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197428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2995613" y="361950"/>
            <a:ext cx="3371850" cy="25288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6" name="Shape 66"/>
          <p:cNvSpPr txBox="1">
            <a:spLocks noGrp="1"/>
          </p:cNvSpPr>
          <p:nvPr>
            <p:ph type="body" idx="1"/>
          </p:nvPr>
        </p:nvSpPr>
        <p:spPr>
          <a:xfrm>
            <a:off x="505239" y="2988039"/>
            <a:ext cx="8285922" cy="3620124"/>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endParaRPr sz="1200" b="0" i="0" u="none" strike="noStrike" cap="none" dirty="0">
              <a:solidFill>
                <a:schemeClr val="dk1"/>
              </a:solidFill>
              <a:latin typeface="Georgia"/>
              <a:ea typeface="Georgia"/>
              <a:cs typeface="Georgia"/>
              <a:sym typeface="Georgia"/>
            </a:endParaRPr>
          </a:p>
        </p:txBody>
      </p:sp>
      <p:sp>
        <p:nvSpPr>
          <p:cNvPr id="67" name="Shape 67"/>
          <p:cNvSpPr txBox="1">
            <a:spLocks noGrp="1"/>
          </p:cNvSpPr>
          <p:nvPr>
            <p:ph type="sldNum" idx="12"/>
          </p:nvPr>
        </p:nvSpPr>
        <p:spPr>
          <a:xfrm>
            <a:off x="5267119" y="6659640"/>
            <a:ext cx="4029281" cy="35075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9</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110377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76200" y="3429000"/>
            <a:ext cx="9296399" cy="990599"/>
          </a:xfrm>
          <a:prstGeom prst="rect">
            <a:avLst/>
          </a:prstGeom>
          <a:solidFill>
            <a:srgbClr val="00246C"/>
          </a:solidFill>
          <a:ln>
            <a:noFill/>
          </a:ln>
        </p:spPr>
        <p:txBody>
          <a:bodyPr lIns="91425" tIns="91425" rIns="91425" bIns="91425" anchor="b" anchorCtr="0"/>
          <a:lstStyle>
            <a:lvl1pPr marL="0" marR="0" lvl="0"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ubTitle" idx="1"/>
          </p:nvPr>
        </p:nvSpPr>
        <p:spPr>
          <a:xfrm>
            <a:off x="533400" y="4611744"/>
            <a:ext cx="6400799" cy="950855"/>
          </a:xfrm>
          <a:prstGeom prst="rect">
            <a:avLst/>
          </a:prstGeom>
          <a:noFill/>
          <a:ln>
            <a:noFill/>
          </a:ln>
        </p:spPr>
        <p:txBody>
          <a:bodyPr lIns="91425" tIns="91425" rIns="91425" bIns="91425" anchor="t" anchorCtr="0"/>
          <a:lstStyle>
            <a:lvl1pPr marL="0" marR="0" lvl="0" indent="0" algn="l" rtl="0">
              <a:spcBef>
                <a:spcPts val="440"/>
              </a:spcBef>
              <a:spcAft>
                <a:spcPts val="0"/>
              </a:spcAft>
              <a:buClr>
                <a:srgbClr val="FFFFFF"/>
              </a:buClr>
              <a:buFont typeface="Arial"/>
              <a:buNone/>
              <a:defRPr sz="2200" b="0" i="0" u="none" strike="noStrike" cap="none">
                <a:solidFill>
                  <a:srgbClr val="FFFFFF"/>
                </a:solidFill>
                <a:latin typeface="Georgia"/>
                <a:ea typeface="Georgia"/>
                <a:cs typeface="Georgia"/>
                <a:sym typeface="Georgia"/>
              </a:defRPr>
            </a:lvl1pPr>
            <a:lvl2pPr marL="457200" marR="0" lvl="1" indent="0" algn="ctr" rtl="0">
              <a:spcBef>
                <a:spcPts val="560"/>
              </a:spcBef>
              <a:spcAft>
                <a:spcPts val="0"/>
              </a:spcAft>
              <a:buClr>
                <a:srgbClr val="B7B2AE"/>
              </a:buClr>
              <a:buFont typeface="Arial"/>
              <a:buNone/>
              <a:defRPr sz="2800" b="0" i="0" u="none" strike="noStrike" cap="none">
                <a:solidFill>
                  <a:srgbClr val="B7B2AE"/>
                </a:solidFill>
                <a:latin typeface="Calibri"/>
                <a:ea typeface="Calibri"/>
                <a:cs typeface="Calibri"/>
                <a:sym typeface="Calibri"/>
              </a:defRPr>
            </a:lvl2pPr>
            <a:lvl3pPr marL="914400" marR="0" lvl="2" indent="0" algn="ctr" rtl="0">
              <a:spcBef>
                <a:spcPts val="480"/>
              </a:spcBef>
              <a:spcAft>
                <a:spcPts val="0"/>
              </a:spcAft>
              <a:buClr>
                <a:srgbClr val="B7B2AE"/>
              </a:buClr>
              <a:buFont typeface="Arial"/>
              <a:buNone/>
              <a:defRPr sz="2400" b="0" i="0" u="none" strike="noStrike" cap="none">
                <a:solidFill>
                  <a:srgbClr val="B7B2AE"/>
                </a:solidFill>
                <a:latin typeface="Calibri"/>
                <a:ea typeface="Calibri"/>
                <a:cs typeface="Calibri"/>
                <a:sym typeface="Calibri"/>
              </a:defRPr>
            </a:lvl3pPr>
            <a:lvl4pPr marL="1371600" marR="0" lvl="3" indent="0" algn="ctr" rtl="0">
              <a:spcBef>
                <a:spcPts val="400"/>
              </a:spcBef>
              <a:spcAft>
                <a:spcPts val="0"/>
              </a:spcAft>
              <a:buClr>
                <a:srgbClr val="B7B2AE"/>
              </a:buClr>
              <a:buFont typeface="Arial"/>
              <a:buNone/>
              <a:defRPr sz="2000" b="0" i="0" u="none" strike="noStrike" cap="none">
                <a:solidFill>
                  <a:srgbClr val="B7B2AE"/>
                </a:solidFill>
                <a:latin typeface="Calibri"/>
                <a:ea typeface="Calibri"/>
                <a:cs typeface="Calibri"/>
                <a:sym typeface="Calibri"/>
              </a:defRPr>
            </a:lvl4pPr>
            <a:lvl5pPr marL="1828800" marR="0" lvl="4" indent="0" algn="ctr" rtl="0">
              <a:spcBef>
                <a:spcPts val="400"/>
              </a:spcBef>
              <a:spcAft>
                <a:spcPts val="0"/>
              </a:spcAft>
              <a:buClr>
                <a:srgbClr val="B7B2AE"/>
              </a:buClr>
              <a:buFont typeface="Arial"/>
              <a:buNone/>
              <a:defRPr sz="2000" b="0" i="0" u="none" strike="noStrike" cap="none">
                <a:solidFill>
                  <a:srgbClr val="B7B2AE"/>
                </a:solidFill>
                <a:latin typeface="Calibri"/>
                <a:ea typeface="Calibri"/>
                <a:cs typeface="Calibri"/>
                <a:sym typeface="Calibri"/>
              </a:defRPr>
            </a:lvl5pPr>
            <a:lvl6pPr marL="2286000" marR="0" lvl="5" indent="0" algn="ctr" rtl="0">
              <a:spcBef>
                <a:spcPts val="400"/>
              </a:spcBef>
              <a:buClr>
                <a:srgbClr val="B7B2AE"/>
              </a:buClr>
              <a:buFont typeface="Arial"/>
              <a:buNone/>
              <a:defRPr sz="2000" b="0" i="0" u="none" strike="noStrike" cap="none">
                <a:solidFill>
                  <a:srgbClr val="B7B2AE"/>
                </a:solidFill>
                <a:latin typeface="Calibri"/>
                <a:ea typeface="Calibri"/>
                <a:cs typeface="Calibri"/>
                <a:sym typeface="Calibri"/>
              </a:defRPr>
            </a:lvl6pPr>
            <a:lvl7pPr marL="2743200" marR="0" lvl="6" indent="0" algn="ctr" rtl="0">
              <a:spcBef>
                <a:spcPts val="400"/>
              </a:spcBef>
              <a:buClr>
                <a:srgbClr val="B7B2AE"/>
              </a:buClr>
              <a:buFont typeface="Arial"/>
              <a:buNone/>
              <a:defRPr sz="2000" b="0" i="0" u="none" strike="noStrike" cap="none">
                <a:solidFill>
                  <a:srgbClr val="B7B2AE"/>
                </a:solidFill>
                <a:latin typeface="Calibri"/>
                <a:ea typeface="Calibri"/>
                <a:cs typeface="Calibri"/>
                <a:sym typeface="Calibri"/>
              </a:defRPr>
            </a:lvl7pPr>
            <a:lvl8pPr marL="3200400" marR="0" lvl="7" indent="0" algn="ctr" rtl="0">
              <a:spcBef>
                <a:spcPts val="400"/>
              </a:spcBef>
              <a:buClr>
                <a:srgbClr val="B7B2AE"/>
              </a:buClr>
              <a:buFont typeface="Arial"/>
              <a:buNone/>
              <a:defRPr sz="2000" b="0" i="0" u="none" strike="noStrike" cap="none">
                <a:solidFill>
                  <a:srgbClr val="B7B2AE"/>
                </a:solidFill>
                <a:latin typeface="Calibri"/>
                <a:ea typeface="Calibri"/>
                <a:cs typeface="Calibri"/>
                <a:sym typeface="Calibri"/>
              </a:defRPr>
            </a:lvl8pPr>
            <a:lvl9pPr marL="3657600" marR="0" lvl="8" indent="0" algn="ctr" rtl="0">
              <a:spcBef>
                <a:spcPts val="400"/>
              </a:spcBef>
              <a:buClr>
                <a:srgbClr val="B7B2AE"/>
              </a:buClr>
              <a:buFont typeface="Arial"/>
              <a:buNone/>
              <a:defRPr sz="2000" b="0" i="0" u="none" strike="noStrike" cap="none">
                <a:solidFill>
                  <a:srgbClr val="B7B2AE"/>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
        <p:cNvGrpSpPr/>
        <p:nvPr/>
      </p:nvGrpSpPr>
      <p:grpSpPr>
        <a:xfrm>
          <a:off x="0" y="0"/>
          <a:ext cx="0" cy="0"/>
          <a:chOff x="0" y="0"/>
          <a:chExt cx="0" cy="0"/>
        </a:xfrm>
      </p:grpSpPr>
      <p:sp>
        <p:nvSpPr>
          <p:cNvPr id="17" name="Shape 17"/>
          <p:cNvSpPr/>
          <p:nvPr/>
        </p:nvSpPr>
        <p:spPr>
          <a:xfrm>
            <a:off x="0" y="0"/>
            <a:ext cx="9144000" cy="6858000"/>
          </a:xfrm>
          <a:prstGeom prst="rect">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8" name="Shape 18"/>
          <p:cNvSpPr/>
          <p:nvPr/>
        </p:nvSpPr>
        <p:spPr>
          <a:xfrm>
            <a:off x="-76200" y="457200"/>
            <a:ext cx="9296399" cy="533399"/>
          </a:xfrm>
          <a:prstGeom prst="rect">
            <a:avLst/>
          </a:prstGeom>
          <a:solidFill>
            <a:srgbClr val="00246C"/>
          </a:solidFill>
          <a:ln>
            <a:noFill/>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9" name="Shape 19"/>
          <p:cNvSpPr txBox="1">
            <a:spLocks noGrp="1"/>
          </p:cNvSpPr>
          <p:nvPr>
            <p:ph type="title"/>
          </p:nvPr>
        </p:nvSpPr>
        <p:spPr>
          <a:xfrm>
            <a:off x="381000" y="457200"/>
            <a:ext cx="8763000" cy="5333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000" b="0" i="0" u="none" strike="noStrike" cap="none">
                <a:solidFill>
                  <a:schemeClr val="lt1"/>
                </a:solidFill>
                <a:latin typeface="Arial Narrow"/>
                <a:ea typeface="Arial Narrow"/>
                <a:cs typeface="Arial Narrow"/>
                <a:sym typeface="Arial Narrow"/>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body" idx="1"/>
          </p:nvPr>
        </p:nvSpPr>
        <p:spPr>
          <a:xfrm>
            <a:off x="457200" y="1219200"/>
            <a:ext cx="8229600" cy="4525963"/>
          </a:xfrm>
          <a:prstGeom prst="rect">
            <a:avLst/>
          </a:prstGeom>
          <a:noFill/>
          <a:ln>
            <a:noFill/>
          </a:ln>
        </p:spPr>
        <p:txBody>
          <a:bodyPr lIns="91425" tIns="91425" rIns="91425" bIns="91425" anchor="t" anchorCtr="0"/>
          <a:lstStyle>
            <a:lvl1pPr marL="342900" marR="0" lvl="0" indent="-152400" algn="l" rtl="0">
              <a:spcBef>
                <a:spcPts val="600"/>
              </a:spcBef>
              <a:spcAft>
                <a:spcPts val="0"/>
              </a:spcAft>
              <a:buClr>
                <a:srgbClr val="FFFFFF"/>
              </a:buClr>
              <a:buSzPct val="100000"/>
              <a:buFont typeface="Arial"/>
              <a:buChar char="•"/>
              <a:defRPr sz="3000" b="0" i="0" u="none" strike="noStrike" cap="none">
                <a:solidFill>
                  <a:srgbClr val="FFFFFF"/>
                </a:solidFill>
                <a:latin typeface="Georgia"/>
                <a:ea typeface="Georgia"/>
                <a:cs typeface="Georgia"/>
                <a:sym typeface="Georgia"/>
              </a:defRPr>
            </a:lvl1pPr>
            <a:lvl2pPr marL="742950" marR="0" lvl="1" indent="-120650" algn="l" rtl="0">
              <a:spcBef>
                <a:spcPts val="520"/>
              </a:spcBef>
              <a:spcAft>
                <a:spcPts val="0"/>
              </a:spcAft>
              <a:buClr>
                <a:srgbClr val="FFFFFF"/>
              </a:buClr>
              <a:buSzPct val="100000"/>
              <a:buFont typeface="Arial"/>
              <a:buChar char="–"/>
              <a:defRPr sz="2600" b="0" i="0" u="none" strike="noStrike" cap="none">
                <a:solidFill>
                  <a:srgbClr val="FFFFFF"/>
                </a:solidFill>
                <a:latin typeface="Georgia"/>
                <a:ea typeface="Georgia"/>
                <a:cs typeface="Georgia"/>
                <a:sym typeface="Georgia"/>
              </a:defRPr>
            </a:lvl2pPr>
            <a:lvl3pPr marL="1143000" marR="0" lvl="2" indent="-88900" algn="l" rtl="0">
              <a:spcBef>
                <a:spcPts val="440"/>
              </a:spcBef>
              <a:spcAft>
                <a:spcPts val="0"/>
              </a:spcAft>
              <a:buClr>
                <a:srgbClr val="FFFFFF"/>
              </a:buClr>
              <a:buSzPct val="100000"/>
              <a:buFont typeface="Arial"/>
              <a:buChar char="•"/>
              <a:defRPr sz="2200" b="0" i="0" u="none" strike="noStrike" cap="none">
                <a:solidFill>
                  <a:srgbClr val="FFFFFF"/>
                </a:solidFill>
                <a:latin typeface="Georgia"/>
                <a:ea typeface="Georgia"/>
                <a:cs typeface="Georgia"/>
                <a:sym typeface="Georgia"/>
              </a:defRPr>
            </a:lvl3pPr>
            <a:lvl4pPr marL="1600200" marR="0" lvl="3" indent="-114300" algn="l" rtl="0">
              <a:spcBef>
                <a:spcPts val="360"/>
              </a:spcBef>
              <a:spcAft>
                <a:spcPts val="0"/>
              </a:spcAft>
              <a:buClr>
                <a:srgbClr val="FFFFFF"/>
              </a:buClr>
              <a:buSzPct val="100000"/>
              <a:buFont typeface="Arial"/>
              <a:buChar char="–"/>
              <a:defRPr sz="1800" b="0" i="0" u="none" strike="noStrike" cap="none">
                <a:solidFill>
                  <a:srgbClr val="FFFFFF"/>
                </a:solidFill>
                <a:latin typeface="Georgia"/>
                <a:ea typeface="Georgia"/>
                <a:cs typeface="Georgia"/>
                <a:sym typeface="Georgia"/>
              </a:defRPr>
            </a:lvl4pPr>
            <a:lvl5pPr marL="2057400" marR="0" lvl="4" indent="-127000" algn="l" rtl="0">
              <a:spcBef>
                <a:spcPts val="320"/>
              </a:spcBef>
              <a:spcAft>
                <a:spcPts val="0"/>
              </a:spcAft>
              <a:buClr>
                <a:srgbClr val="FFFFFF"/>
              </a:buClr>
              <a:buSzPct val="100000"/>
              <a:buFont typeface="Arial"/>
              <a:buChar char="»"/>
              <a:defRPr sz="1600" b="0" i="0" u="none" strike="noStrike" cap="none">
                <a:solidFill>
                  <a:srgbClr val="FFFFFF"/>
                </a:solidFill>
                <a:latin typeface="Georgia"/>
                <a:ea typeface="Georgia"/>
                <a:cs typeface="Georgia"/>
                <a:sym typeface="Georgi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p:nvPr/>
        </p:nvSpPr>
        <p:spPr>
          <a:xfrm>
            <a:off x="0" y="0"/>
            <a:ext cx="9144000" cy="6858000"/>
          </a:xfrm>
          <a:prstGeom prst="rect">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5" name="Shape 25"/>
          <p:cNvSpPr/>
          <p:nvPr/>
        </p:nvSpPr>
        <p:spPr>
          <a:xfrm>
            <a:off x="-76200" y="457200"/>
            <a:ext cx="9296399" cy="533399"/>
          </a:xfrm>
          <a:prstGeom prst="rect">
            <a:avLst/>
          </a:prstGeom>
          <a:solidFill>
            <a:srgbClr val="00246C"/>
          </a:solidFill>
          <a:ln>
            <a:noFill/>
          </a:ln>
        </p:spPr>
        <p:txBody>
          <a:bodyPr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26" name="Shape 26"/>
          <p:cNvSpPr txBox="1">
            <a:spLocks noGrp="1"/>
          </p:cNvSpPr>
          <p:nvPr>
            <p:ph type="title"/>
          </p:nvPr>
        </p:nvSpPr>
        <p:spPr>
          <a:xfrm>
            <a:off x="381000" y="457200"/>
            <a:ext cx="8763000" cy="5333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000" b="0" i="0" u="none" strike="noStrike" cap="none">
                <a:solidFill>
                  <a:schemeClr val="lt1"/>
                </a:solidFill>
                <a:latin typeface="Arial Narrow"/>
                <a:ea typeface="Arial Narrow"/>
                <a:cs typeface="Arial Narrow"/>
                <a:sym typeface="Arial Narrow"/>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body" idx="1"/>
          </p:nvPr>
        </p:nvSpPr>
        <p:spPr>
          <a:xfrm>
            <a:off x="457200" y="1219200"/>
            <a:ext cx="8229600" cy="4525963"/>
          </a:xfrm>
          <a:prstGeom prst="rect">
            <a:avLst/>
          </a:prstGeom>
          <a:noFill/>
          <a:ln>
            <a:noFill/>
          </a:ln>
        </p:spPr>
        <p:txBody>
          <a:bodyPr lIns="91425" tIns="91425" rIns="91425" bIns="91425" anchor="t" anchorCtr="0"/>
          <a:lstStyle>
            <a:lvl1pPr marL="342900" marR="0" lvl="0" indent="-152400" algn="l" rtl="0">
              <a:spcBef>
                <a:spcPts val="600"/>
              </a:spcBef>
              <a:spcAft>
                <a:spcPts val="0"/>
              </a:spcAft>
              <a:buClr>
                <a:srgbClr val="FFFFFF"/>
              </a:buClr>
              <a:buSzPct val="100000"/>
              <a:buFont typeface="Arial"/>
              <a:buChar char="•"/>
              <a:defRPr sz="3000" b="0" i="0" u="none" strike="noStrike" cap="none">
                <a:solidFill>
                  <a:srgbClr val="FFFFFF"/>
                </a:solidFill>
                <a:latin typeface="Georgia"/>
                <a:ea typeface="Georgia"/>
                <a:cs typeface="Georgia"/>
                <a:sym typeface="Georgia"/>
              </a:defRPr>
            </a:lvl1pPr>
            <a:lvl2pPr marL="742950" marR="0" lvl="1" indent="-120650" algn="l" rtl="0">
              <a:spcBef>
                <a:spcPts val="520"/>
              </a:spcBef>
              <a:spcAft>
                <a:spcPts val="0"/>
              </a:spcAft>
              <a:buClr>
                <a:srgbClr val="FFFFFF"/>
              </a:buClr>
              <a:buSzPct val="100000"/>
              <a:buFont typeface="Arial"/>
              <a:buChar char="–"/>
              <a:defRPr sz="2600" b="0" i="0" u="none" strike="noStrike" cap="none">
                <a:solidFill>
                  <a:srgbClr val="FFFFFF"/>
                </a:solidFill>
                <a:latin typeface="Georgia"/>
                <a:ea typeface="Georgia"/>
                <a:cs typeface="Georgia"/>
                <a:sym typeface="Georgia"/>
              </a:defRPr>
            </a:lvl2pPr>
            <a:lvl3pPr marL="1143000" marR="0" lvl="2" indent="-88900" algn="l" rtl="0">
              <a:spcBef>
                <a:spcPts val="440"/>
              </a:spcBef>
              <a:spcAft>
                <a:spcPts val="0"/>
              </a:spcAft>
              <a:buClr>
                <a:srgbClr val="FFFFFF"/>
              </a:buClr>
              <a:buSzPct val="100000"/>
              <a:buFont typeface="Arial"/>
              <a:buChar char="•"/>
              <a:defRPr sz="2200" b="0" i="0" u="none" strike="noStrike" cap="none">
                <a:solidFill>
                  <a:srgbClr val="FFFFFF"/>
                </a:solidFill>
                <a:latin typeface="Georgia"/>
                <a:ea typeface="Georgia"/>
                <a:cs typeface="Georgia"/>
                <a:sym typeface="Georgia"/>
              </a:defRPr>
            </a:lvl3pPr>
            <a:lvl4pPr marL="1600200" marR="0" lvl="3" indent="-114300" algn="l" rtl="0">
              <a:spcBef>
                <a:spcPts val="360"/>
              </a:spcBef>
              <a:spcAft>
                <a:spcPts val="0"/>
              </a:spcAft>
              <a:buClr>
                <a:srgbClr val="FFFFFF"/>
              </a:buClr>
              <a:buSzPct val="100000"/>
              <a:buFont typeface="Arial"/>
              <a:buChar char="–"/>
              <a:defRPr sz="1800" b="0" i="0" u="none" strike="noStrike" cap="none">
                <a:solidFill>
                  <a:srgbClr val="FFFFFF"/>
                </a:solidFill>
                <a:latin typeface="Georgia"/>
                <a:ea typeface="Georgia"/>
                <a:cs typeface="Georgia"/>
                <a:sym typeface="Georgia"/>
              </a:defRPr>
            </a:lvl4pPr>
            <a:lvl5pPr marL="2057400" marR="0" lvl="4" indent="-127000" algn="l" rtl="0">
              <a:spcBef>
                <a:spcPts val="320"/>
              </a:spcBef>
              <a:spcAft>
                <a:spcPts val="0"/>
              </a:spcAft>
              <a:buClr>
                <a:srgbClr val="FFFFFF"/>
              </a:buClr>
              <a:buSzPct val="100000"/>
              <a:buFont typeface="Arial"/>
              <a:buChar char="»"/>
              <a:defRPr sz="1600" b="0" i="0" u="none" strike="noStrike" cap="none">
                <a:solidFill>
                  <a:srgbClr val="FFFFFF"/>
                </a:solidFill>
                <a:latin typeface="Georgia"/>
                <a:ea typeface="Georgia"/>
                <a:cs typeface="Georgia"/>
                <a:sym typeface="Georgi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28"/>
        <p:cNvGrpSpPr/>
        <p:nvPr/>
      </p:nvGrpSpPr>
      <p:grpSpPr>
        <a:xfrm>
          <a:off x="0" y="0"/>
          <a:ext cx="0" cy="0"/>
          <a:chOff x="0" y="0"/>
          <a:chExt cx="0" cy="0"/>
        </a:xfrm>
      </p:grpSpPr>
      <p:sp>
        <p:nvSpPr>
          <p:cNvPr id="29" name="Shape 29"/>
          <p:cNvSpPr/>
          <p:nvPr/>
        </p:nvSpPr>
        <p:spPr>
          <a:xfrm>
            <a:off x="0" y="0"/>
            <a:ext cx="9144000" cy="6858000"/>
          </a:xfrm>
          <a:prstGeom prst="rect">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0" name="Shape 30"/>
          <p:cNvSpPr/>
          <p:nvPr/>
        </p:nvSpPr>
        <p:spPr>
          <a:xfrm>
            <a:off x="-152400" y="2667000"/>
            <a:ext cx="9524999" cy="1600199"/>
          </a:xfrm>
          <a:prstGeom prst="rect">
            <a:avLst/>
          </a:prstGeom>
          <a:solidFill>
            <a:srgbClr val="00246C"/>
          </a:solidFill>
          <a:ln>
            <a:noFill/>
          </a:ln>
        </p:spPr>
        <p:txBody>
          <a:bodyPr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31" name="Shape 31"/>
          <p:cNvSpPr txBox="1">
            <a:spLocks noGrp="1"/>
          </p:cNvSpPr>
          <p:nvPr>
            <p:ph type="ctrTitle"/>
          </p:nvPr>
        </p:nvSpPr>
        <p:spPr>
          <a:xfrm>
            <a:off x="152400" y="2667000"/>
            <a:ext cx="8839199" cy="16001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200" b="0" i="0" u="none" strike="noStrike" cap="none">
                <a:solidFill>
                  <a:schemeClr val="lt1"/>
                </a:solidFill>
                <a:latin typeface="Arial Narrow"/>
                <a:ea typeface="Arial Narrow"/>
                <a:cs typeface="Arial Narrow"/>
                <a:sym typeface="Arial Narrow"/>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3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87D90"/>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5">
            <a:alphaModFix/>
          </a:blip>
          <a:srcRect/>
          <a:stretch/>
        </p:blipFill>
        <p:spPr>
          <a:xfrm>
            <a:off x="458787" y="6165850"/>
            <a:ext cx="1216024" cy="457200"/>
          </a:xfrm>
          <a:prstGeom prst="rect">
            <a:avLst/>
          </a:prstGeom>
          <a:noFill/>
          <a:ln>
            <a:noFill/>
          </a:ln>
        </p:spPr>
      </p:pic>
      <p:pic>
        <p:nvPicPr>
          <p:cNvPr id="11" name="Shape 11"/>
          <p:cNvPicPr preferRelativeResize="0"/>
          <p:nvPr/>
        </p:nvPicPr>
        <p:blipFill rotWithShape="1">
          <a:blip r:embed="rId6">
            <a:alphaModFix/>
          </a:blip>
          <a:srcRect/>
          <a:stretch/>
        </p:blipFill>
        <p:spPr>
          <a:xfrm>
            <a:off x="5562600" y="152400"/>
            <a:ext cx="3124199" cy="31241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87D90"/>
        </a:solidFill>
        <a:effectLst/>
      </p:bgPr>
    </p:bg>
    <p:spTree>
      <p:nvGrpSpPr>
        <p:cNvPr id="1" name="Shape 21"/>
        <p:cNvGrpSpPr/>
        <p:nvPr/>
      </p:nvGrpSpPr>
      <p:grpSpPr>
        <a:xfrm>
          <a:off x="0" y="0"/>
          <a:ext cx="0" cy="0"/>
          <a:chOff x="0" y="0"/>
          <a:chExt cx="0" cy="0"/>
        </a:xfrm>
      </p:grpSpPr>
      <p:pic>
        <p:nvPicPr>
          <p:cNvPr id="22" name="Shape 22"/>
          <p:cNvPicPr preferRelativeResize="0"/>
          <p:nvPr/>
        </p:nvPicPr>
        <p:blipFill rotWithShape="1">
          <a:blip r:embed="rId5">
            <a:alphaModFix/>
          </a:blip>
          <a:srcRect/>
          <a:stretch/>
        </p:blipFill>
        <p:spPr>
          <a:xfrm>
            <a:off x="458787" y="6165850"/>
            <a:ext cx="1216024"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7.gif"/><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p:nvPr/>
        </p:nvSpPr>
        <p:spPr>
          <a:xfrm>
            <a:off x="-381000" y="3429000"/>
            <a:ext cx="9753599" cy="990599"/>
          </a:xfrm>
          <a:prstGeom prst="rect">
            <a:avLst/>
          </a:prstGeom>
          <a:solidFill>
            <a:srgbClr val="00246C"/>
          </a:solidFill>
          <a:ln>
            <a:noFill/>
          </a:ln>
        </p:spPr>
        <p:txBody>
          <a:bodyPr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39" name="Shape 39"/>
          <p:cNvSpPr txBox="1"/>
          <p:nvPr/>
        </p:nvSpPr>
        <p:spPr>
          <a:xfrm>
            <a:off x="457200" y="3581400"/>
            <a:ext cx="6858000" cy="838199"/>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4400" b="1" i="0" u="none" strike="noStrike" cap="none">
                <a:solidFill>
                  <a:schemeClr val="lt1"/>
                </a:solidFill>
                <a:latin typeface="Arial Narrow"/>
                <a:ea typeface="Arial Narrow"/>
                <a:cs typeface="Arial Narrow"/>
                <a:sym typeface="Arial Narrow"/>
              </a:rPr>
              <a:t>TITLE</a:t>
            </a:r>
          </a:p>
        </p:txBody>
      </p:sp>
      <p:sp>
        <p:nvSpPr>
          <p:cNvPr id="40" name="Shape 40"/>
          <p:cNvSpPr txBox="1">
            <a:spLocks noGrp="1"/>
          </p:cNvSpPr>
          <p:nvPr>
            <p:ph type="ctrTitle"/>
          </p:nvPr>
        </p:nvSpPr>
        <p:spPr>
          <a:xfrm>
            <a:off x="-76200" y="3429000"/>
            <a:ext cx="9296399" cy="990599"/>
          </a:xfrm>
          <a:prstGeom prst="rect">
            <a:avLst/>
          </a:prstGeom>
          <a:solidFill>
            <a:srgbClr val="00246C"/>
          </a:solidFill>
          <a:ln>
            <a:noFill/>
          </a:ln>
        </p:spPr>
        <p:txBody>
          <a:bodyPr lIns="548625" tIns="0" rIns="0" bIns="91425" anchor="b" anchorCtr="0">
            <a:noAutofit/>
          </a:bodyPr>
          <a:lstStyle/>
          <a:p>
            <a:pPr marL="0" marR="0" lvl="0" indent="0" algn="l" rtl="0">
              <a:spcBef>
                <a:spcPts val="0"/>
              </a:spcBef>
              <a:spcAft>
                <a:spcPts val="0"/>
              </a:spcAft>
              <a:buSzPct val="25000"/>
              <a:buNone/>
            </a:pPr>
            <a:r>
              <a:rPr lang="en-US" sz="3200">
                <a:latin typeface="Arial"/>
                <a:ea typeface="Arial"/>
                <a:cs typeface="Arial"/>
                <a:sym typeface="Arial"/>
              </a:rPr>
              <a:t>Enhancing Your Club’s Public Image</a:t>
            </a:r>
          </a:p>
        </p:txBody>
      </p:sp>
      <p:sp>
        <p:nvSpPr>
          <p:cNvPr id="41" name="Shape 41"/>
          <p:cNvSpPr txBox="1">
            <a:spLocks noGrp="1"/>
          </p:cNvSpPr>
          <p:nvPr>
            <p:ph type="subTitle" idx="1"/>
          </p:nvPr>
        </p:nvSpPr>
        <p:spPr>
          <a:xfrm>
            <a:off x="457200" y="4572000"/>
            <a:ext cx="7467600" cy="1219199"/>
          </a:xfrm>
          <a:prstGeom prst="rect">
            <a:avLst/>
          </a:prstGeom>
          <a:noFill/>
          <a:ln>
            <a:noFill/>
          </a:ln>
        </p:spPr>
        <p:txBody>
          <a:bodyPr lIns="0" tIns="0" rIns="0" bIns="0" anchor="t" anchorCtr="0">
            <a:noAutofit/>
          </a:bodyPr>
          <a:lstStyle/>
          <a:p>
            <a:pPr marL="0" marR="0" lvl="0" indent="0" algn="ctr" rtl="0">
              <a:spcBef>
                <a:spcPts val="0"/>
              </a:spcBef>
              <a:spcAft>
                <a:spcPts val="0"/>
              </a:spcAft>
              <a:buClr>
                <a:srgbClr val="FFFFFF"/>
              </a:buClr>
              <a:buSzPct val="25000"/>
              <a:buFont typeface="Arial"/>
              <a:buNone/>
            </a:pPr>
            <a:r>
              <a:rPr lang="en-US" sz="2400" dirty="0">
                <a:latin typeface="Arial"/>
                <a:ea typeface="Arial"/>
                <a:cs typeface="Arial"/>
                <a:sym typeface="Arial"/>
              </a:rPr>
              <a:t>A Hands-on Workshop for Building Membership and Financial Support</a:t>
            </a:r>
          </a:p>
          <a:p>
            <a:pPr marL="0" marR="0" lvl="0" indent="0" algn="l" rtl="0">
              <a:spcBef>
                <a:spcPts val="0"/>
              </a:spcBef>
              <a:spcAft>
                <a:spcPts val="0"/>
              </a:spcAft>
              <a:buClr>
                <a:srgbClr val="FFFFFF"/>
              </a:buClr>
              <a:buSzPct val="25000"/>
              <a:buFont typeface="Arial"/>
              <a:buNone/>
            </a:pPr>
            <a:endParaRPr sz="2400" b="0" i="0" u="none" strike="noStrike" cap="none" dirty="0">
              <a:solidFill>
                <a:schemeClr val="lt1"/>
              </a:solidFill>
              <a:latin typeface="Georgia"/>
              <a:ea typeface="Georgia"/>
              <a:cs typeface="Georgia"/>
              <a:sym typeface="Georgia"/>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81000" y="457200"/>
            <a:ext cx="8763000" cy="533399"/>
          </a:xfrm>
          <a:prstGeom prst="rect">
            <a:avLst/>
          </a:prstGeom>
          <a:noFill/>
          <a:ln>
            <a:noFill/>
          </a:ln>
        </p:spPr>
        <p:txBody>
          <a:bodyPr lIns="0" tIns="0" rIns="0" bIns="0" anchor="ctr" anchorCtr="0">
            <a:noAutofit/>
          </a:bodyPr>
          <a:lstStyle/>
          <a:p>
            <a:pPr marL="0" marR="0" lvl="0" indent="0" algn="l" rtl="0">
              <a:spcBef>
                <a:spcPts val="0"/>
              </a:spcBef>
              <a:spcAft>
                <a:spcPts val="0"/>
              </a:spcAft>
              <a:buSzPct val="25000"/>
              <a:buNone/>
            </a:pPr>
            <a:r>
              <a:rPr lang="en-US" sz="2000" b="0" i="0" u="none" strike="noStrike" cap="none">
                <a:solidFill>
                  <a:schemeClr val="lt1"/>
                </a:solidFill>
                <a:latin typeface="Arial"/>
                <a:ea typeface="Arial"/>
                <a:cs typeface="Arial"/>
                <a:sym typeface="Arial"/>
              </a:rPr>
              <a:t>New Rotary Logo</a:t>
            </a:r>
          </a:p>
        </p:txBody>
      </p:sp>
      <p:pic>
        <p:nvPicPr>
          <p:cNvPr id="77" name="Shape 77"/>
          <p:cNvPicPr preferRelativeResize="0">
            <a:picLocks noGrp="1"/>
          </p:cNvPicPr>
          <p:nvPr>
            <p:ph type="body" idx="1"/>
          </p:nvPr>
        </p:nvPicPr>
        <p:blipFill rotWithShape="1">
          <a:blip r:embed="rId3">
            <a:alphaModFix/>
          </a:blip>
          <a:srcRect/>
          <a:stretch/>
        </p:blipFill>
        <p:spPr>
          <a:xfrm>
            <a:off x="1185862" y="2209800"/>
            <a:ext cx="6738937" cy="2532063"/>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81000" y="457200"/>
            <a:ext cx="8763000" cy="533399"/>
          </a:xfrm>
          <a:prstGeom prst="rect">
            <a:avLst/>
          </a:prstGeom>
          <a:noFill/>
          <a:ln>
            <a:noFill/>
          </a:ln>
        </p:spPr>
        <p:txBody>
          <a:bodyPr lIns="0" tIns="0" rIns="0" bIns="0" anchor="ctr" anchorCtr="0">
            <a:noAutofit/>
          </a:bodyPr>
          <a:lstStyle/>
          <a:p>
            <a:pPr marL="0" marR="0" lvl="0" indent="0" algn="l" rtl="0">
              <a:spcBef>
                <a:spcPts val="0"/>
              </a:spcBef>
              <a:spcAft>
                <a:spcPts val="0"/>
              </a:spcAft>
              <a:buSzPct val="25000"/>
              <a:buNone/>
            </a:pPr>
            <a:r>
              <a:rPr lang="en-US" sz="2000" b="0" i="0" u="none" strike="noStrike" cap="none">
                <a:solidFill>
                  <a:schemeClr val="lt1"/>
                </a:solidFill>
                <a:latin typeface="Arial"/>
                <a:ea typeface="Arial"/>
                <a:cs typeface="Arial"/>
                <a:sym typeface="Arial"/>
              </a:rPr>
              <a:t>The new Rotary logo is customizable.</a:t>
            </a:r>
          </a:p>
        </p:txBody>
      </p:sp>
      <p:pic>
        <p:nvPicPr>
          <p:cNvPr id="84" name="Shape 84"/>
          <p:cNvPicPr preferRelativeResize="0">
            <a:picLocks noGrp="1"/>
          </p:cNvPicPr>
          <p:nvPr>
            <p:ph type="body" idx="1"/>
          </p:nvPr>
        </p:nvPicPr>
        <p:blipFill rotWithShape="1">
          <a:blip r:embed="rId3">
            <a:alphaModFix/>
          </a:blip>
          <a:srcRect/>
          <a:stretch/>
        </p:blipFill>
        <p:spPr>
          <a:xfrm>
            <a:off x="457200" y="1854200"/>
            <a:ext cx="8229600" cy="3255962"/>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Let’s take a live look at how to make it work</a:t>
            </a:r>
            <a:endParaRPr lang="en-US" dirty="0"/>
          </a:p>
        </p:txBody>
      </p:sp>
      <p:sp>
        <p:nvSpPr>
          <p:cNvPr id="4" name="Text Placeholder 3"/>
          <p:cNvSpPr>
            <a:spLocks noGrp="1"/>
          </p:cNvSpPr>
          <p:nvPr>
            <p:ph type="body" idx="1"/>
          </p:nvPr>
        </p:nvSpPr>
        <p:spPr>
          <a:xfrm>
            <a:off x="457200" y="1219200"/>
            <a:ext cx="8229600" cy="4800600"/>
          </a:xfrm>
        </p:spPr>
        <p:txBody>
          <a:bodyPr/>
          <a:lstStyle/>
          <a:p>
            <a:r>
              <a:rPr lang="en-US" dirty="0" smtClean="0"/>
              <a:t>Project Overview</a:t>
            </a:r>
          </a:p>
          <a:p>
            <a:pPr lvl="1">
              <a:buFont typeface="Wingdings" panose="05000000000000000000" pitchFamily="2" charset="2"/>
              <a:buChar char="§"/>
            </a:pPr>
            <a:r>
              <a:rPr lang="en-US" dirty="0" smtClean="0"/>
              <a:t>PI’s role is to get the ball rolling</a:t>
            </a:r>
          </a:p>
          <a:p>
            <a:pPr lvl="1">
              <a:buFont typeface="Wingdings" panose="05000000000000000000" pitchFamily="2" charset="2"/>
              <a:buChar char="§"/>
            </a:pPr>
            <a:r>
              <a:rPr lang="en-US" dirty="0" smtClean="0"/>
              <a:t>Press Release, Blog/Web/LinkedIn post</a:t>
            </a:r>
          </a:p>
          <a:p>
            <a:pPr lvl="1">
              <a:buFont typeface="Wingdings" panose="05000000000000000000" pitchFamily="2" charset="2"/>
              <a:buChar char="§"/>
            </a:pPr>
            <a:r>
              <a:rPr lang="en-US" dirty="0" smtClean="0"/>
              <a:t>Initial FB, Twitter, LinkedIn message</a:t>
            </a:r>
          </a:p>
          <a:p>
            <a:pPr lvl="1">
              <a:buFont typeface="Wingdings" panose="05000000000000000000" pitchFamily="2" charset="2"/>
              <a:buChar char="§"/>
            </a:pPr>
            <a:r>
              <a:rPr lang="en-US" dirty="0" smtClean="0"/>
              <a:t>Promote the post – small budgets go a long way</a:t>
            </a:r>
          </a:p>
          <a:p>
            <a:pPr lvl="1">
              <a:buFont typeface="Wingdings" panose="05000000000000000000" pitchFamily="2" charset="2"/>
              <a:buChar char="§"/>
            </a:pPr>
            <a:endParaRPr lang="en-US" dirty="0" smtClean="0"/>
          </a:p>
          <a:p>
            <a:r>
              <a:rPr lang="en-US" dirty="0" smtClean="0"/>
              <a:t>But who looks at them???</a:t>
            </a:r>
          </a:p>
          <a:p>
            <a:pPr lvl="1">
              <a:buFont typeface="Wingdings" panose="05000000000000000000" pitchFamily="2" charset="2"/>
              <a:buChar char="§"/>
            </a:pPr>
            <a:r>
              <a:rPr lang="en-US" dirty="0" smtClean="0"/>
              <a:t>Visibility – like, comment, share, click</a:t>
            </a:r>
          </a:p>
          <a:p>
            <a:pPr lvl="1">
              <a:buFont typeface="Wingdings" panose="05000000000000000000" pitchFamily="2" charset="2"/>
              <a:buChar char="§"/>
            </a:pPr>
            <a:r>
              <a:rPr lang="en-US" dirty="0" smtClean="0"/>
              <a:t>Tag the organizations being supported</a:t>
            </a:r>
          </a:p>
          <a:p>
            <a:pPr lvl="1">
              <a:buFont typeface="Wingdings" panose="05000000000000000000" pitchFamily="2" charset="2"/>
              <a:buChar char="§"/>
            </a:pPr>
            <a:r>
              <a:rPr lang="en-US" dirty="0" smtClean="0"/>
              <a:t>Twitter too – </a:t>
            </a:r>
            <a:r>
              <a:rPr lang="en-US" dirty="0"/>
              <a:t>L</a:t>
            </a:r>
            <a:r>
              <a:rPr lang="en-US" dirty="0" smtClean="0"/>
              <a:t>ink, Tag, Re-tweet, </a:t>
            </a:r>
            <a:endParaRPr lang="en-US" dirty="0"/>
          </a:p>
        </p:txBody>
      </p:sp>
    </p:spTree>
    <p:extLst>
      <p:ext uri="{BB962C8B-B14F-4D97-AF65-F5344CB8AC3E}">
        <p14:creationId xmlns:p14="http://schemas.microsoft.com/office/powerpoint/2010/main" val="3385094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 y="921286"/>
            <a:ext cx="4152900" cy="4901784"/>
          </a:xfrm>
          <a:prstGeom prst="rect">
            <a:avLst/>
          </a:prstGeom>
        </p:spPr>
      </p:pic>
      <p:pic>
        <p:nvPicPr>
          <p:cNvPr id="3" name="Picture 2"/>
          <p:cNvPicPr>
            <a:picLocks noChangeAspect="1"/>
          </p:cNvPicPr>
          <p:nvPr/>
        </p:nvPicPr>
        <p:blipFill>
          <a:blip r:embed="rId4"/>
          <a:stretch>
            <a:fillRect/>
          </a:stretch>
        </p:blipFill>
        <p:spPr>
          <a:xfrm>
            <a:off x="4724400" y="911126"/>
            <a:ext cx="4152900" cy="4879658"/>
          </a:xfrm>
          <a:prstGeom prst="rect">
            <a:avLst/>
          </a:prstGeom>
        </p:spPr>
      </p:pic>
      <p:sp>
        <p:nvSpPr>
          <p:cNvPr id="5" name="Rectangle 4"/>
          <p:cNvSpPr/>
          <p:nvPr/>
        </p:nvSpPr>
        <p:spPr>
          <a:xfrm>
            <a:off x="228600" y="5486400"/>
            <a:ext cx="1066800" cy="3043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24400" y="5502564"/>
            <a:ext cx="1066800" cy="3043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447800" y="5638592"/>
            <a:ext cx="3200400" cy="0"/>
          </a:xfrm>
          <a:prstGeom prst="straightConnector1">
            <a:avLst/>
          </a:prstGeom>
          <a:ln w="38100" cap="flat">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998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81000" y="457200"/>
            <a:ext cx="8763000" cy="533399"/>
          </a:xfrm>
          <a:prstGeom prst="rect">
            <a:avLst/>
          </a:prstGeom>
          <a:noFill/>
          <a:ln>
            <a:noFill/>
          </a:ln>
        </p:spPr>
        <p:txBody>
          <a:bodyPr lIns="0" tIns="0" rIns="0" bIns="0" anchor="ctr" anchorCtr="0">
            <a:noAutofit/>
          </a:bodyPr>
          <a:lstStyle/>
          <a:p>
            <a:pPr marL="0" marR="0" lvl="0" indent="0" algn="l" rtl="0">
              <a:spcBef>
                <a:spcPts val="0"/>
              </a:spcBef>
              <a:spcAft>
                <a:spcPts val="0"/>
              </a:spcAft>
              <a:buSzPct val="25000"/>
              <a:buNone/>
            </a:pPr>
            <a:r>
              <a:rPr lang="en-US" sz="2000" b="0" i="0" u="none" strike="noStrike" cap="none" dirty="0" smtClean="0">
                <a:solidFill>
                  <a:schemeClr val="lt1"/>
                </a:solidFill>
                <a:latin typeface="Arial"/>
                <a:ea typeface="Arial"/>
                <a:cs typeface="Arial"/>
                <a:sym typeface="Arial"/>
              </a:rPr>
              <a:t>Your Rotary Club &amp; LinkedIn</a:t>
            </a:r>
            <a:endParaRPr lang="en-US" sz="2000" b="0" i="0" u="none" strike="noStrike" cap="none" dirty="0">
              <a:solidFill>
                <a:schemeClr val="lt1"/>
              </a:solidFill>
              <a:latin typeface="Arial"/>
              <a:ea typeface="Arial"/>
              <a:cs typeface="Arial"/>
              <a:sym typeface="Arial"/>
            </a:endParaRPr>
          </a:p>
        </p:txBody>
      </p:sp>
      <p:pic>
        <p:nvPicPr>
          <p:cNvPr id="3" name="Picture 2" descr="Google Chro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143000"/>
            <a:ext cx="7162800" cy="4935711"/>
          </a:xfrm>
          <a:prstGeom prst="rect">
            <a:avLst/>
          </a:prstGeom>
        </p:spPr>
      </p:pic>
    </p:spTree>
    <p:extLst>
      <p:ext uri="{BB962C8B-B14F-4D97-AF65-F5344CB8AC3E}">
        <p14:creationId xmlns:p14="http://schemas.microsoft.com/office/powerpoint/2010/main" val="209028667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81000" y="457200"/>
            <a:ext cx="8763000" cy="533399"/>
          </a:xfrm>
          <a:prstGeom prst="rect">
            <a:avLst/>
          </a:prstGeom>
          <a:noFill/>
          <a:ln>
            <a:noFill/>
          </a:ln>
        </p:spPr>
        <p:txBody>
          <a:bodyPr lIns="0" tIns="0" rIns="0" bIns="0" anchor="ctr" anchorCtr="0">
            <a:noAutofit/>
          </a:bodyPr>
          <a:lstStyle/>
          <a:p>
            <a:pPr marL="0" marR="0" lvl="0" indent="0" algn="l" rtl="0">
              <a:spcBef>
                <a:spcPts val="0"/>
              </a:spcBef>
              <a:spcAft>
                <a:spcPts val="0"/>
              </a:spcAft>
              <a:buSzPct val="25000"/>
              <a:buNone/>
            </a:pPr>
            <a:r>
              <a:rPr lang="en-US" sz="2000" b="0" i="0" u="none" strike="noStrike" cap="none" dirty="0" smtClean="0">
                <a:solidFill>
                  <a:schemeClr val="lt1"/>
                </a:solidFill>
                <a:latin typeface="Arial"/>
                <a:ea typeface="Arial"/>
                <a:cs typeface="Arial"/>
                <a:sym typeface="Arial"/>
              </a:rPr>
              <a:t>Your Rotary Club &amp; LinkedIn</a:t>
            </a:r>
            <a:endParaRPr lang="en-US" sz="2000" b="0" i="0" u="none" strike="noStrike" cap="none" dirty="0">
              <a:solidFill>
                <a:schemeClr val="lt1"/>
              </a:solidFill>
              <a:latin typeface="Arial"/>
              <a:ea typeface="Arial"/>
              <a:cs typeface="Arial"/>
              <a:sym typeface="Arial"/>
            </a:endParaRPr>
          </a:p>
        </p:txBody>
      </p:sp>
      <p:sp>
        <p:nvSpPr>
          <p:cNvPr id="4" name="TextBox 3"/>
          <p:cNvSpPr txBox="1"/>
          <p:nvPr/>
        </p:nvSpPr>
        <p:spPr>
          <a:xfrm>
            <a:off x="381000" y="1371600"/>
            <a:ext cx="8229600" cy="2677656"/>
          </a:xfrm>
          <a:prstGeom prst="rect">
            <a:avLst/>
          </a:prstGeom>
          <a:noFill/>
        </p:spPr>
        <p:txBody>
          <a:bodyPr wrap="square" rtlCol="0">
            <a:spAutoFit/>
          </a:bodyPr>
          <a:lstStyle/>
          <a:p>
            <a:pPr marL="457200" indent="-457200">
              <a:buFont typeface="Arial"/>
              <a:buChar char="•"/>
            </a:pPr>
            <a:r>
              <a:rPr lang="en-US" sz="2800" dirty="0" smtClean="0">
                <a:solidFill>
                  <a:schemeClr val="bg1"/>
                </a:solidFill>
              </a:rPr>
              <a:t>Update your Profile</a:t>
            </a:r>
          </a:p>
          <a:p>
            <a:endParaRPr lang="en-US" sz="2800" dirty="0" smtClean="0">
              <a:solidFill>
                <a:schemeClr val="bg1"/>
              </a:solidFill>
            </a:endParaRPr>
          </a:p>
          <a:p>
            <a:pPr marL="457200" indent="-457200">
              <a:buFont typeface="Arial"/>
              <a:buChar char="•"/>
            </a:pPr>
            <a:r>
              <a:rPr lang="en-US" sz="2800" dirty="0" smtClean="0">
                <a:solidFill>
                  <a:schemeClr val="bg1"/>
                </a:solidFill>
              </a:rPr>
              <a:t>Join Groups</a:t>
            </a:r>
          </a:p>
          <a:p>
            <a:endParaRPr lang="en-US" sz="2800" dirty="0" smtClean="0">
              <a:solidFill>
                <a:schemeClr val="bg1"/>
              </a:solidFill>
            </a:endParaRPr>
          </a:p>
          <a:p>
            <a:pPr marL="457200" indent="-457200">
              <a:buFont typeface="Arial"/>
              <a:buChar char="•"/>
            </a:pPr>
            <a:r>
              <a:rPr lang="en-US" sz="2800" dirty="0" smtClean="0">
                <a:solidFill>
                  <a:schemeClr val="bg1"/>
                </a:solidFill>
              </a:rPr>
              <a:t>Share relevant news, projects and events with your network and in Groups</a:t>
            </a:r>
            <a:endParaRPr lang="en-US" sz="2800" dirty="0">
              <a:solidFill>
                <a:schemeClr val="bg1"/>
              </a:solidFill>
            </a:endParaRPr>
          </a:p>
        </p:txBody>
      </p:sp>
    </p:spTree>
    <p:extLst>
      <p:ext uri="{BB962C8B-B14F-4D97-AF65-F5344CB8AC3E}">
        <p14:creationId xmlns:p14="http://schemas.microsoft.com/office/powerpoint/2010/main" val="218931449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81000" y="457200"/>
            <a:ext cx="8763000" cy="533399"/>
          </a:xfrm>
          <a:prstGeom prst="rect">
            <a:avLst/>
          </a:prstGeom>
          <a:noFill/>
          <a:ln>
            <a:noFill/>
          </a:ln>
        </p:spPr>
        <p:txBody>
          <a:bodyPr lIns="0" tIns="0" rIns="0" bIns="0" anchor="ctr" anchorCtr="0">
            <a:noAutofit/>
          </a:bodyPr>
          <a:lstStyle/>
          <a:p>
            <a:pPr lvl="0">
              <a:buSzPct val="25000"/>
            </a:pPr>
            <a:r>
              <a:rPr lang="en-US" dirty="0">
                <a:latin typeface="Arial"/>
                <a:ea typeface="Arial"/>
                <a:cs typeface="Arial"/>
                <a:sym typeface="Arial"/>
              </a:rPr>
              <a:t>Include on Your LinkedIn Profile</a:t>
            </a:r>
            <a:endParaRPr lang="en-US" sz="2000" b="0" i="0" u="none" strike="noStrike" cap="none" dirty="0">
              <a:solidFill>
                <a:schemeClr val="lt1"/>
              </a:solidFill>
              <a:latin typeface="Arial"/>
              <a:ea typeface="Arial"/>
              <a:cs typeface="Arial"/>
              <a:sym typeface="Arial"/>
            </a:endParaRPr>
          </a:p>
        </p:txBody>
      </p:sp>
      <p:pic>
        <p:nvPicPr>
          <p:cNvPr id="3" name="Picture 2" descr="Google Chro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295399"/>
            <a:ext cx="7696200" cy="4510727"/>
          </a:xfrm>
          <a:prstGeom prst="rect">
            <a:avLst/>
          </a:prstGeom>
        </p:spPr>
      </p:pic>
    </p:spTree>
    <p:extLst>
      <p:ext uri="{BB962C8B-B14F-4D97-AF65-F5344CB8AC3E}">
        <p14:creationId xmlns:p14="http://schemas.microsoft.com/office/powerpoint/2010/main" val="278630777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81000" y="457200"/>
            <a:ext cx="8763000" cy="533399"/>
          </a:xfrm>
          <a:prstGeom prst="rect">
            <a:avLst/>
          </a:prstGeom>
          <a:noFill/>
          <a:ln>
            <a:noFill/>
          </a:ln>
        </p:spPr>
        <p:txBody>
          <a:bodyPr lIns="0" tIns="0" rIns="0" bIns="0" anchor="ctr" anchorCtr="0">
            <a:noAutofit/>
          </a:bodyPr>
          <a:lstStyle/>
          <a:p>
            <a:pPr lvl="0">
              <a:buSzPct val="25000"/>
            </a:pPr>
            <a:r>
              <a:rPr lang="en-US" dirty="0">
                <a:latin typeface="Arial"/>
                <a:ea typeface="Arial"/>
                <a:cs typeface="Arial"/>
                <a:sym typeface="Arial"/>
              </a:rPr>
              <a:t>Include on Your LinkedIn Profile</a:t>
            </a:r>
            <a:endParaRPr lang="en-US" sz="2000" b="0" i="0" u="none" strike="noStrike" cap="none" dirty="0">
              <a:solidFill>
                <a:schemeClr val="lt1"/>
              </a:solidFill>
              <a:latin typeface="Arial"/>
              <a:ea typeface="Arial"/>
              <a:cs typeface="Arial"/>
              <a:sym typeface="Arial"/>
            </a:endParaRPr>
          </a:p>
        </p:txBody>
      </p:sp>
      <p:pic>
        <p:nvPicPr>
          <p:cNvPr id="2" name="Picture 1" descr="Google Chro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371600"/>
            <a:ext cx="7848600" cy="4140200"/>
          </a:xfrm>
          <a:prstGeom prst="rect">
            <a:avLst/>
          </a:prstGeom>
        </p:spPr>
      </p:pic>
    </p:spTree>
    <p:extLst>
      <p:ext uri="{BB962C8B-B14F-4D97-AF65-F5344CB8AC3E}">
        <p14:creationId xmlns:p14="http://schemas.microsoft.com/office/powerpoint/2010/main" val="124560053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81000" y="457200"/>
            <a:ext cx="8763000" cy="533399"/>
          </a:xfrm>
          <a:prstGeom prst="rect">
            <a:avLst/>
          </a:prstGeom>
          <a:noFill/>
          <a:ln>
            <a:noFill/>
          </a:ln>
        </p:spPr>
        <p:txBody>
          <a:bodyPr lIns="0" tIns="0" rIns="0" bIns="0" anchor="ctr" anchorCtr="0">
            <a:noAutofit/>
          </a:bodyPr>
          <a:lstStyle/>
          <a:p>
            <a:pPr lvl="0">
              <a:buSzPct val="25000"/>
            </a:pPr>
            <a:r>
              <a:rPr lang="en-US" dirty="0">
                <a:latin typeface="Arial"/>
                <a:ea typeface="Arial"/>
                <a:cs typeface="Arial"/>
                <a:sym typeface="Arial"/>
              </a:rPr>
              <a:t>Include </a:t>
            </a:r>
            <a:r>
              <a:rPr lang="en-US" dirty="0" smtClean="0">
                <a:latin typeface="Arial"/>
                <a:ea typeface="Arial"/>
                <a:cs typeface="Arial"/>
                <a:sym typeface="Arial"/>
              </a:rPr>
              <a:t>on Your LinkedIn Profile</a:t>
            </a:r>
            <a:endParaRPr lang="en-US" sz="2000" b="0" i="0" u="none" strike="noStrike" cap="none" dirty="0">
              <a:solidFill>
                <a:schemeClr val="lt1"/>
              </a:solidFill>
              <a:latin typeface="Arial"/>
              <a:ea typeface="Arial"/>
              <a:cs typeface="Arial"/>
              <a:sym typeface="Arial"/>
            </a:endParaRPr>
          </a:p>
        </p:txBody>
      </p:sp>
      <p:grpSp>
        <p:nvGrpSpPr>
          <p:cNvPr id="5" name="Group 4"/>
          <p:cNvGrpSpPr/>
          <p:nvPr/>
        </p:nvGrpSpPr>
        <p:grpSpPr>
          <a:xfrm>
            <a:off x="2590800" y="1066800"/>
            <a:ext cx="5852932" cy="5638800"/>
            <a:chOff x="1981200" y="1676400"/>
            <a:chExt cx="6248400" cy="6019800"/>
          </a:xfrm>
        </p:grpSpPr>
        <p:pic>
          <p:nvPicPr>
            <p:cNvPr id="4" name="Picture 3" descr="Google Chro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676400"/>
              <a:ext cx="6248400" cy="956595"/>
            </a:xfrm>
            <a:prstGeom prst="rect">
              <a:avLst/>
            </a:prstGeom>
          </p:spPr>
        </p:pic>
        <p:pic>
          <p:nvPicPr>
            <p:cNvPr id="3" name="Picture 2" descr="Google Chrom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2236533"/>
              <a:ext cx="6248400" cy="5459667"/>
            </a:xfrm>
            <a:prstGeom prst="rect">
              <a:avLst/>
            </a:prstGeom>
          </p:spPr>
        </p:pic>
      </p:grpSp>
    </p:spTree>
    <p:extLst>
      <p:ext uri="{BB962C8B-B14F-4D97-AF65-F5344CB8AC3E}">
        <p14:creationId xmlns:p14="http://schemas.microsoft.com/office/powerpoint/2010/main" val="101546068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81000" y="457200"/>
            <a:ext cx="8763000" cy="533399"/>
          </a:xfrm>
          <a:prstGeom prst="rect">
            <a:avLst/>
          </a:prstGeom>
          <a:noFill/>
          <a:ln>
            <a:noFill/>
          </a:ln>
        </p:spPr>
        <p:txBody>
          <a:bodyPr lIns="0" tIns="0" rIns="0" bIns="0" anchor="ctr" anchorCtr="0">
            <a:noAutofit/>
          </a:bodyPr>
          <a:lstStyle/>
          <a:p>
            <a:pPr lvl="0">
              <a:buSzPct val="25000"/>
            </a:pPr>
            <a:r>
              <a:rPr lang="en-US" dirty="0" smtClean="0">
                <a:latin typeface="Arial"/>
                <a:ea typeface="Arial"/>
                <a:cs typeface="Arial"/>
                <a:sym typeface="Arial"/>
              </a:rPr>
              <a:t>Join Rotary Group(s)</a:t>
            </a:r>
            <a:endParaRPr lang="en-US" sz="2000" b="0" i="0" u="none" strike="noStrike" cap="none" dirty="0">
              <a:solidFill>
                <a:schemeClr val="lt1"/>
              </a:solidFill>
              <a:latin typeface="Arial"/>
              <a:ea typeface="Arial"/>
              <a:cs typeface="Arial"/>
              <a:sym typeface="Arial"/>
            </a:endParaRPr>
          </a:p>
        </p:txBody>
      </p:sp>
      <p:pic>
        <p:nvPicPr>
          <p:cNvPr id="2" name="Picture 1" descr="Google Chro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447799"/>
            <a:ext cx="8610600" cy="3394356"/>
          </a:xfrm>
          <a:prstGeom prst="rect">
            <a:avLst/>
          </a:prstGeom>
        </p:spPr>
      </p:pic>
      <p:sp>
        <p:nvSpPr>
          <p:cNvPr id="6" name="TextBox 5"/>
          <p:cNvSpPr txBox="1"/>
          <p:nvPr/>
        </p:nvSpPr>
        <p:spPr>
          <a:xfrm>
            <a:off x="2971800" y="1447800"/>
            <a:ext cx="838200" cy="457200"/>
          </a:xfrm>
          <a:prstGeom prst="rect">
            <a:avLst/>
          </a:prstGeom>
          <a:noFill/>
          <a:ln w="76200" cmpd="sng">
            <a:solidFill>
              <a:srgbClr val="FF0000"/>
            </a:solidFill>
          </a:ln>
        </p:spPr>
        <p:txBody>
          <a:bodyPr wrap="square" rtlCol="0">
            <a:spAutoFit/>
          </a:bodyPr>
          <a:lstStyle/>
          <a:p>
            <a:endParaRPr lang="en-US" dirty="0"/>
          </a:p>
        </p:txBody>
      </p:sp>
      <p:sp>
        <p:nvSpPr>
          <p:cNvPr id="9" name="TextBox 8"/>
          <p:cNvSpPr txBox="1"/>
          <p:nvPr/>
        </p:nvSpPr>
        <p:spPr>
          <a:xfrm>
            <a:off x="533400" y="3276600"/>
            <a:ext cx="685800" cy="304800"/>
          </a:xfrm>
          <a:prstGeom prst="rect">
            <a:avLst/>
          </a:prstGeom>
          <a:noFill/>
          <a:ln w="76200" cmpd="sng">
            <a:solidFill>
              <a:srgbClr val="FF0000"/>
            </a:solidFill>
          </a:ln>
        </p:spPr>
        <p:txBody>
          <a:bodyPr wrap="square" rtlCol="0">
            <a:spAutoFit/>
          </a:bodyPr>
          <a:lstStyle/>
          <a:p>
            <a:endParaRPr lang="en-US" dirty="0"/>
          </a:p>
        </p:txBody>
      </p:sp>
      <p:sp>
        <p:nvSpPr>
          <p:cNvPr id="10" name="TextBox 9"/>
          <p:cNvSpPr txBox="1"/>
          <p:nvPr/>
        </p:nvSpPr>
        <p:spPr>
          <a:xfrm>
            <a:off x="7696200" y="2743200"/>
            <a:ext cx="914400" cy="1828800"/>
          </a:xfrm>
          <a:prstGeom prst="rect">
            <a:avLst/>
          </a:prstGeom>
          <a:noFill/>
          <a:ln w="76200" cmpd="sng">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0937351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600200"/>
            <a:ext cx="9296400" cy="4343400"/>
          </a:xfrm>
          <a:prstGeom prst="rect">
            <a:avLst/>
          </a:prstGeom>
        </p:spPr>
      </p:pic>
      <p:sp>
        <p:nvSpPr>
          <p:cNvPr id="4" name="Rectangle 3"/>
          <p:cNvSpPr/>
          <p:nvPr/>
        </p:nvSpPr>
        <p:spPr>
          <a:xfrm>
            <a:off x="1143000" y="381000"/>
            <a:ext cx="6858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rgbClr val="F7A81B"/>
                </a:solidFill>
                <a:latin typeface="+mj-lt"/>
              </a:rPr>
              <a:t>The Rotary Idea</a:t>
            </a:r>
            <a:endParaRPr lang="en-US" sz="6600" b="1" dirty="0">
              <a:solidFill>
                <a:srgbClr val="F7A81B"/>
              </a:solidFill>
              <a:latin typeface="+mj-lt"/>
            </a:endParaRPr>
          </a:p>
        </p:txBody>
      </p:sp>
    </p:spTree>
    <p:extLst>
      <p:ext uri="{BB962C8B-B14F-4D97-AF65-F5344CB8AC3E}">
        <p14:creationId xmlns:p14="http://schemas.microsoft.com/office/powerpoint/2010/main" val="1758951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4" name="Picture 3" descr="Google Chro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636687"/>
            <a:ext cx="6477000" cy="4916513"/>
          </a:xfrm>
          <a:prstGeom prst="rect">
            <a:avLst/>
          </a:prstGeom>
        </p:spPr>
      </p:pic>
      <p:sp>
        <p:nvSpPr>
          <p:cNvPr id="69" name="Shape 69"/>
          <p:cNvSpPr txBox="1">
            <a:spLocks noGrp="1"/>
          </p:cNvSpPr>
          <p:nvPr>
            <p:ph type="title"/>
          </p:nvPr>
        </p:nvSpPr>
        <p:spPr>
          <a:xfrm>
            <a:off x="381000" y="457200"/>
            <a:ext cx="8763000" cy="533399"/>
          </a:xfrm>
          <a:prstGeom prst="rect">
            <a:avLst/>
          </a:prstGeom>
          <a:noFill/>
          <a:ln>
            <a:noFill/>
          </a:ln>
        </p:spPr>
        <p:txBody>
          <a:bodyPr lIns="0" tIns="0" rIns="0" bIns="0" anchor="ctr" anchorCtr="0">
            <a:noAutofit/>
          </a:bodyPr>
          <a:lstStyle/>
          <a:p>
            <a:pPr lvl="0">
              <a:buSzPct val="25000"/>
            </a:pPr>
            <a:r>
              <a:rPr lang="en-US" dirty="0" smtClean="0">
                <a:latin typeface="Arial"/>
                <a:ea typeface="Arial"/>
                <a:cs typeface="Arial"/>
                <a:sym typeface="Arial"/>
              </a:rPr>
              <a:t>Share news, projects and events with your network (from website)</a:t>
            </a:r>
            <a:endParaRPr lang="en-US" sz="2000" b="0" i="0" u="none" strike="noStrike" cap="none" dirty="0">
              <a:solidFill>
                <a:schemeClr val="lt1"/>
              </a:solidFill>
              <a:latin typeface="Arial"/>
              <a:ea typeface="Arial"/>
              <a:cs typeface="Arial"/>
              <a:sym typeface="Arial"/>
            </a:endParaRPr>
          </a:p>
        </p:txBody>
      </p:sp>
      <p:sp>
        <p:nvSpPr>
          <p:cNvPr id="6" name="TextBox 5"/>
          <p:cNvSpPr txBox="1"/>
          <p:nvPr/>
        </p:nvSpPr>
        <p:spPr>
          <a:xfrm>
            <a:off x="4495800" y="6096000"/>
            <a:ext cx="381000" cy="381000"/>
          </a:xfrm>
          <a:prstGeom prst="rect">
            <a:avLst/>
          </a:prstGeom>
          <a:noFill/>
          <a:ln w="76200" cmpd="sng">
            <a:solidFill>
              <a:srgbClr val="FF0000"/>
            </a:solidFill>
          </a:ln>
        </p:spPr>
        <p:txBody>
          <a:bodyPr wrap="square" rtlCol="0">
            <a:spAutoFit/>
          </a:bodyPr>
          <a:lstStyle/>
          <a:p>
            <a:endParaRPr lang="en-US" dirty="0"/>
          </a:p>
        </p:txBody>
      </p:sp>
      <p:sp>
        <p:nvSpPr>
          <p:cNvPr id="3" name="Rectangle 2"/>
          <p:cNvSpPr/>
          <p:nvPr/>
        </p:nvSpPr>
        <p:spPr>
          <a:xfrm>
            <a:off x="381000" y="1219200"/>
            <a:ext cx="6858000" cy="307777"/>
          </a:xfrm>
          <a:prstGeom prst="rect">
            <a:avLst/>
          </a:prstGeom>
        </p:spPr>
        <p:txBody>
          <a:bodyPr wrap="square">
            <a:spAutoFit/>
          </a:bodyPr>
          <a:lstStyle/>
          <a:p>
            <a:r>
              <a:rPr lang="en-US" dirty="0">
                <a:solidFill>
                  <a:srgbClr val="FFFFFF"/>
                </a:solidFill>
              </a:rPr>
              <a:t>http://</a:t>
            </a:r>
            <a:r>
              <a:rPr lang="en-US" dirty="0" err="1">
                <a:solidFill>
                  <a:srgbClr val="FFFFFF"/>
                </a:solidFill>
              </a:rPr>
              <a:t>greenvillerotary.org</a:t>
            </a:r>
            <a:r>
              <a:rPr lang="en-US" dirty="0">
                <a:solidFill>
                  <a:srgbClr val="FFFFFF"/>
                </a:solidFill>
              </a:rPr>
              <a:t>/all-club-conference-for-district-7750-rotarians-april-22-24/</a:t>
            </a:r>
          </a:p>
        </p:txBody>
      </p:sp>
    </p:spTree>
    <p:extLst>
      <p:ext uri="{BB962C8B-B14F-4D97-AF65-F5344CB8AC3E}">
        <p14:creationId xmlns:p14="http://schemas.microsoft.com/office/powerpoint/2010/main" val="4685146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2" name="Picture 1" descr="Fin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078" y="1066800"/>
            <a:ext cx="7408722" cy="5181600"/>
          </a:xfrm>
          <a:prstGeom prst="rect">
            <a:avLst/>
          </a:prstGeom>
        </p:spPr>
      </p:pic>
      <p:sp>
        <p:nvSpPr>
          <p:cNvPr id="69" name="Shape 69"/>
          <p:cNvSpPr txBox="1">
            <a:spLocks noGrp="1"/>
          </p:cNvSpPr>
          <p:nvPr>
            <p:ph type="title"/>
          </p:nvPr>
        </p:nvSpPr>
        <p:spPr>
          <a:xfrm>
            <a:off x="381000" y="457200"/>
            <a:ext cx="8763000" cy="533399"/>
          </a:xfrm>
          <a:prstGeom prst="rect">
            <a:avLst/>
          </a:prstGeom>
          <a:noFill/>
          <a:ln>
            <a:noFill/>
          </a:ln>
        </p:spPr>
        <p:txBody>
          <a:bodyPr lIns="0" tIns="0" rIns="0" bIns="0" anchor="ctr" anchorCtr="0">
            <a:noAutofit/>
          </a:bodyPr>
          <a:lstStyle/>
          <a:p>
            <a:pPr lvl="0">
              <a:buSzPct val="25000"/>
            </a:pPr>
            <a:r>
              <a:rPr lang="en-US" dirty="0" smtClean="0">
                <a:latin typeface="Arial"/>
                <a:ea typeface="Arial"/>
                <a:cs typeface="Arial"/>
                <a:sym typeface="Arial"/>
              </a:rPr>
              <a:t>Share news, projects and events with your network (from website)</a:t>
            </a:r>
            <a:endParaRPr lang="en-US" sz="2000" b="0" i="0" u="none" strike="noStrike" cap="none" dirty="0">
              <a:solidFill>
                <a:schemeClr val="lt1"/>
              </a:solidFill>
              <a:latin typeface="Arial"/>
              <a:ea typeface="Arial"/>
              <a:cs typeface="Arial"/>
              <a:sym typeface="Arial"/>
            </a:endParaRPr>
          </a:p>
        </p:txBody>
      </p:sp>
      <p:sp>
        <p:nvSpPr>
          <p:cNvPr id="6" name="TextBox 5"/>
          <p:cNvSpPr txBox="1"/>
          <p:nvPr/>
        </p:nvSpPr>
        <p:spPr>
          <a:xfrm>
            <a:off x="1752600" y="2209800"/>
            <a:ext cx="1295400" cy="304800"/>
          </a:xfrm>
          <a:prstGeom prst="rect">
            <a:avLst/>
          </a:prstGeom>
          <a:noFill/>
          <a:ln w="76200" cmpd="sng">
            <a:solidFill>
              <a:srgbClr val="FF0000"/>
            </a:solidFill>
          </a:ln>
        </p:spPr>
        <p:txBody>
          <a:bodyPr wrap="square" rtlCol="0">
            <a:spAutoFit/>
          </a:bodyPr>
          <a:lstStyle/>
          <a:p>
            <a:endParaRPr lang="en-US" dirty="0"/>
          </a:p>
        </p:txBody>
      </p:sp>
      <p:sp>
        <p:nvSpPr>
          <p:cNvPr id="7" name="TextBox 6"/>
          <p:cNvSpPr txBox="1"/>
          <p:nvPr/>
        </p:nvSpPr>
        <p:spPr>
          <a:xfrm>
            <a:off x="8382000" y="3048000"/>
            <a:ext cx="609600" cy="304800"/>
          </a:xfrm>
          <a:prstGeom prst="rect">
            <a:avLst/>
          </a:prstGeom>
          <a:noFill/>
          <a:ln w="76200" cmpd="sng">
            <a:solidFill>
              <a:srgbClr val="FF0000"/>
            </a:solidFill>
          </a:ln>
        </p:spPr>
        <p:txBody>
          <a:bodyPr wrap="square" rtlCol="0">
            <a:spAutoFit/>
          </a:bodyPr>
          <a:lstStyle/>
          <a:p>
            <a:endParaRPr lang="en-US" dirty="0"/>
          </a:p>
        </p:txBody>
      </p:sp>
      <p:sp>
        <p:nvSpPr>
          <p:cNvPr id="9" name="TextBox 8"/>
          <p:cNvSpPr txBox="1"/>
          <p:nvPr/>
        </p:nvSpPr>
        <p:spPr>
          <a:xfrm>
            <a:off x="1752600" y="3352800"/>
            <a:ext cx="1295400" cy="304800"/>
          </a:xfrm>
          <a:prstGeom prst="rect">
            <a:avLst/>
          </a:prstGeom>
          <a:noFill/>
          <a:ln w="76200" cmpd="sng">
            <a:solidFill>
              <a:srgbClr val="FF0000"/>
            </a:solidFill>
          </a:ln>
        </p:spPr>
        <p:txBody>
          <a:bodyPr wrap="square" rtlCol="0">
            <a:spAutoFit/>
          </a:bodyPr>
          <a:lstStyle/>
          <a:p>
            <a:endParaRPr lang="en-US" dirty="0"/>
          </a:p>
        </p:txBody>
      </p:sp>
      <p:sp>
        <p:nvSpPr>
          <p:cNvPr id="10" name="TextBox 9"/>
          <p:cNvSpPr txBox="1"/>
          <p:nvPr/>
        </p:nvSpPr>
        <p:spPr>
          <a:xfrm>
            <a:off x="1752600" y="4648200"/>
            <a:ext cx="1295400" cy="304800"/>
          </a:xfrm>
          <a:prstGeom prst="rect">
            <a:avLst/>
          </a:prstGeom>
          <a:noFill/>
          <a:ln w="76200" cmpd="sng">
            <a:solidFill>
              <a:srgbClr val="FF0000"/>
            </a:solidFill>
          </a:ln>
        </p:spPr>
        <p:txBody>
          <a:bodyPr wrap="square" rtlCol="0">
            <a:spAutoFit/>
          </a:bodyPr>
          <a:lstStyle/>
          <a:p>
            <a:endParaRPr lang="en-US" dirty="0"/>
          </a:p>
        </p:txBody>
      </p:sp>
      <p:sp>
        <p:nvSpPr>
          <p:cNvPr id="11" name="TextBox 10"/>
          <p:cNvSpPr txBox="1"/>
          <p:nvPr/>
        </p:nvSpPr>
        <p:spPr>
          <a:xfrm>
            <a:off x="1676400" y="5791200"/>
            <a:ext cx="762000" cy="381000"/>
          </a:xfrm>
          <a:prstGeom prst="rect">
            <a:avLst/>
          </a:prstGeom>
          <a:noFill/>
          <a:ln w="76200" cmpd="sng">
            <a:solidFill>
              <a:srgbClr val="FFFF00"/>
            </a:solidFill>
          </a:ln>
        </p:spPr>
        <p:txBody>
          <a:bodyPr wrap="square" rtlCol="0">
            <a:spAutoFit/>
          </a:bodyPr>
          <a:lstStyle/>
          <a:p>
            <a:endParaRPr lang="en-US" dirty="0"/>
          </a:p>
        </p:txBody>
      </p:sp>
    </p:spTree>
    <p:extLst>
      <p:ext uri="{BB962C8B-B14F-4D97-AF65-F5344CB8AC3E}">
        <p14:creationId xmlns:p14="http://schemas.microsoft.com/office/powerpoint/2010/main" val="9245377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3" name="Picture 2" descr="Google Chro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457" y="1066800"/>
            <a:ext cx="7277343" cy="5486400"/>
          </a:xfrm>
          <a:prstGeom prst="rect">
            <a:avLst/>
          </a:prstGeom>
        </p:spPr>
      </p:pic>
      <p:sp>
        <p:nvSpPr>
          <p:cNvPr id="69" name="Shape 69"/>
          <p:cNvSpPr txBox="1">
            <a:spLocks noGrp="1"/>
          </p:cNvSpPr>
          <p:nvPr>
            <p:ph type="title"/>
          </p:nvPr>
        </p:nvSpPr>
        <p:spPr>
          <a:xfrm>
            <a:off x="381000" y="457200"/>
            <a:ext cx="8763000" cy="533399"/>
          </a:xfrm>
          <a:prstGeom prst="rect">
            <a:avLst/>
          </a:prstGeom>
          <a:noFill/>
          <a:ln>
            <a:noFill/>
          </a:ln>
        </p:spPr>
        <p:txBody>
          <a:bodyPr lIns="0" tIns="0" rIns="0" bIns="0" anchor="ctr" anchorCtr="0">
            <a:noAutofit/>
          </a:bodyPr>
          <a:lstStyle/>
          <a:p>
            <a:pPr lvl="0">
              <a:buSzPct val="25000"/>
            </a:pPr>
            <a:r>
              <a:rPr lang="en-US" dirty="0">
                <a:latin typeface="Arial"/>
                <a:ea typeface="Arial"/>
                <a:cs typeface="Arial"/>
                <a:sym typeface="Arial"/>
              </a:rPr>
              <a:t>Share news, projects and events with your </a:t>
            </a:r>
            <a:r>
              <a:rPr lang="en-US" dirty="0" smtClean="0">
                <a:latin typeface="Arial"/>
                <a:ea typeface="Arial"/>
                <a:cs typeface="Arial"/>
                <a:sym typeface="Arial"/>
              </a:rPr>
              <a:t>network (or post in LinkedIn)</a:t>
            </a:r>
            <a:endParaRPr lang="en-US" sz="2000" b="0" i="0" u="none" strike="noStrike" cap="none" dirty="0">
              <a:solidFill>
                <a:schemeClr val="lt1"/>
              </a:solidFill>
              <a:latin typeface="Arial"/>
              <a:ea typeface="Arial"/>
              <a:cs typeface="Arial"/>
              <a:sym typeface="Arial"/>
            </a:endParaRPr>
          </a:p>
        </p:txBody>
      </p:sp>
      <p:sp>
        <p:nvSpPr>
          <p:cNvPr id="6" name="TextBox 5"/>
          <p:cNvSpPr txBox="1"/>
          <p:nvPr/>
        </p:nvSpPr>
        <p:spPr>
          <a:xfrm>
            <a:off x="2222783" y="3505200"/>
            <a:ext cx="1676400" cy="457200"/>
          </a:xfrm>
          <a:prstGeom prst="rect">
            <a:avLst/>
          </a:prstGeom>
          <a:noFill/>
          <a:ln w="76200" cmpd="sng">
            <a:solidFill>
              <a:srgbClr val="FF0000"/>
            </a:solidFill>
          </a:ln>
        </p:spPr>
        <p:txBody>
          <a:bodyPr wrap="square" rtlCol="0">
            <a:spAutoFit/>
          </a:bodyPr>
          <a:lstStyle/>
          <a:p>
            <a:endParaRPr lang="en-US" dirty="0"/>
          </a:p>
        </p:txBody>
      </p:sp>
      <p:sp>
        <p:nvSpPr>
          <p:cNvPr id="9" name="TextBox 8"/>
          <p:cNvSpPr txBox="1"/>
          <p:nvPr/>
        </p:nvSpPr>
        <p:spPr>
          <a:xfrm>
            <a:off x="1917983" y="6019800"/>
            <a:ext cx="5105400" cy="533400"/>
          </a:xfrm>
          <a:prstGeom prst="rect">
            <a:avLst/>
          </a:prstGeom>
          <a:noFill/>
          <a:ln w="76200" cmpd="sng">
            <a:solidFill>
              <a:srgbClr val="FF0000"/>
            </a:solidFill>
          </a:ln>
        </p:spPr>
        <p:txBody>
          <a:bodyPr wrap="square" rtlCol="0">
            <a:spAutoFit/>
          </a:bodyPr>
          <a:lstStyle/>
          <a:p>
            <a:endParaRPr lang="en-US" dirty="0"/>
          </a:p>
        </p:txBody>
      </p:sp>
      <p:sp>
        <p:nvSpPr>
          <p:cNvPr id="10" name="TextBox 9"/>
          <p:cNvSpPr txBox="1"/>
          <p:nvPr/>
        </p:nvSpPr>
        <p:spPr>
          <a:xfrm>
            <a:off x="1994183" y="4114800"/>
            <a:ext cx="6096000" cy="381000"/>
          </a:xfrm>
          <a:prstGeom prst="rect">
            <a:avLst/>
          </a:prstGeom>
          <a:noFill/>
          <a:ln w="76200" cmpd="sng">
            <a:solidFill>
              <a:srgbClr val="FF0000"/>
            </a:solidFill>
          </a:ln>
        </p:spPr>
        <p:txBody>
          <a:bodyPr wrap="square" rtlCol="0">
            <a:spAutoFit/>
          </a:bodyPr>
          <a:lstStyle/>
          <a:p>
            <a:endParaRPr lang="en-US" dirty="0"/>
          </a:p>
        </p:txBody>
      </p:sp>
      <p:sp>
        <p:nvSpPr>
          <p:cNvPr id="8" name="TextBox 7"/>
          <p:cNvSpPr txBox="1"/>
          <p:nvPr/>
        </p:nvSpPr>
        <p:spPr>
          <a:xfrm>
            <a:off x="8153400" y="6096000"/>
            <a:ext cx="762000" cy="381000"/>
          </a:xfrm>
          <a:prstGeom prst="rect">
            <a:avLst/>
          </a:prstGeom>
          <a:noFill/>
          <a:ln w="76200" cmpd="sng">
            <a:solidFill>
              <a:srgbClr val="FFFF00"/>
            </a:solidFill>
          </a:ln>
        </p:spPr>
        <p:txBody>
          <a:bodyPr wrap="square" rtlCol="0">
            <a:spAutoFit/>
          </a:bodyPr>
          <a:lstStyle/>
          <a:p>
            <a:endParaRPr lang="en-US" dirty="0"/>
          </a:p>
        </p:txBody>
      </p:sp>
    </p:spTree>
    <p:extLst>
      <p:ext uri="{BB962C8B-B14F-4D97-AF65-F5344CB8AC3E}">
        <p14:creationId xmlns:p14="http://schemas.microsoft.com/office/powerpoint/2010/main" val="139121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Making it easy / Getting everyone involved</a:t>
            </a:r>
            <a:endParaRPr lang="en-US" dirty="0"/>
          </a:p>
        </p:txBody>
      </p:sp>
      <p:sp>
        <p:nvSpPr>
          <p:cNvPr id="4" name="Text Placeholder 3"/>
          <p:cNvSpPr>
            <a:spLocks noGrp="1"/>
          </p:cNvSpPr>
          <p:nvPr>
            <p:ph type="body" idx="1"/>
          </p:nvPr>
        </p:nvSpPr>
        <p:spPr/>
        <p:txBody>
          <a:bodyPr/>
          <a:lstStyle/>
          <a:p>
            <a:r>
              <a:rPr lang="en-US" dirty="0" smtClean="0"/>
              <a:t>Rotary Goals</a:t>
            </a:r>
          </a:p>
          <a:p>
            <a:pPr lvl="1">
              <a:buFont typeface="Wingdings" panose="05000000000000000000" pitchFamily="2" charset="2"/>
              <a:buChar char="§"/>
            </a:pPr>
            <a:r>
              <a:rPr lang="en-US" dirty="0" smtClean="0"/>
              <a:t>Serve our communities: projects are not about us, but those we support.  Gaining support from others helps us achieve our goals.</a:t>
            </a:r>
          </a:p>
          <a:p>
            <a:pPr lvl="1">
              <a:buFont typeface="Wingdings" panose="05000000000000000000" pitchFamily="2" charset="2"/>
              <a:buChar char="§"/>
            </a:pPr>
            <a:r>
              <a:rPr lang="en-US" dirty="0" smtClean="0"/>
              <a:t>Visibility drives membership: Membership supports our club through direct and financial support – which ultimately achieves the Rotary goals.</a:t>
            </a:r>
          </a:p>
          <a:p>
            <a:pPr lvl="1">
              <a:buFont typeface="Wingdings" panose="05000000000000000000" pitchFamily="2" charset="2"/>
              <a:buChar char="§"/>
            </a:pPr>
            <a:r>
              <a:rPr lang="en-US" dirty="0" smtClean="0"/>
              <a:t>Everyone in Rotary is involved in PI.</a:t>
            </a:r>
          </a:p>
          <a:p>
            <a:pPr lvl="2"/>
            <a:r>
              <a:rPr lang="en-US" dirty="0" smtClean="0"/>
              <a:t>Make it easy, Expand our reach, Achieve our goals.</a:t>
            </a:r>
            <a:endParaRPr lang="en-US" dirty="0"/>
          </a:p>
        </p:txBody>
      </p:sp>
    </p:spTree>
    <p:extLst>
      <p:ext uri="{BB962C8B-B14F-4D97-AF65-F5344CB8AC3E}">
        <p14:creationId xmlns:p14="http://schemas.microsoft.com/office/powerpoint/2010/main" val="1763318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Closing Remarks</a:t>
            </a:r>
            <a:endParaRPr lang="en-US" dirty="0">
              <a:latin typeface="Arial"/>
              <a:cs typeface="Arial"/>
            </a:endParaRPr>
          </a:p>
        </p:txBody>
      </p:sp>
      <p:sp>
        <p:nvSpPr>
          <p:cNvPr id="3" name="Text Placeholder 2"/>
          <p:cNvSpPr>
            <a:spLocks noGrp="1"/>
          </p:cNvSpPr>
          <p:nvPr>
            <p:ph type="body" idx="1"/>
          </p:nvPr>
        </p:nvSpPr>
        <p:spPr>
          <a:xfrm>
            <a:off x="457200" y="1219200"/>
            <a:ext cx="8686800" cy="4525963"/>
          </a:xfrm>
        </p:spPr>
        <p:txBody>
          <a:bodyPr/>
          <a:lstStyle/>
          <a:p>
            <a:r>
              <a:rPr lang="en-US" dirty="0" smtClean="0">
                <a:latin typeface="Arial" panose="020B0604020202020204" pitchFamily="34" charset="0"/>
                <a:cs typeface="Arial" panose="020B0604020202020204" pitchFamily="34" charset="0"/>
              </a:rPr>
              <a:t> A LOT of information? </a:t>
            </a:r>
          </a:p>
          <a:p>
            <a:pPr marL="190500" indent="0">
              <a:buNone/>
            </a:pPr>
            <a:endParaRPr lang="en-US" sz="1000"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Incoming PI Chairs: Useful tools</a:t>
            </a:r>
          </a:p>
          <a:p>
            <a:pPr marL="190500" indent="0">
              <a:buNone/>
            </a:pPr>
            <a:endParaRPr lang="en-US" sz="10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Practice these new techniques you’ve learned</a:t>
            </a:r>
          </a:p>
          <a:p>
            <a:pPr marL="190500" indent="0">
              <a:buNone/>
            </a:pPr>
            <a:endParaRPr lang="en-US" sz="10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Remember: </a:t>
            </a:r>
            <a:r>
              <a:rPr lang="en-US" dirty="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here are a lot of communication tools at your disposal, use them!</a:t>
            </a:r>
          </a:p>
          <a:p>
            <a:pPr marL="190500" indent="0">
              <a:buNone/>
            </a:pPr>
            <a:endParaRPr lang="en-US" sz="1000"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Use a variety of tools for maximizing awareness of your Rotary Club</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92367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81000" y="457200"/>
            <a:ext cx="8763000" cy="533399"/>
          </a:xfrm>
          <a:prstGeom prst="rect">
            <a:avLst/>
          </a:prstGeom>
          <a:noFill/>
          <a:ln>
            <a:noFill/>
          </a:ln>
        </p:spPr>
        <p:txBody>
          <a:bodyPr lIns="0" tIns="0" rIns="0" bIns="0" anchor="ctr" anchorCtr="0">
            <a:noAutofit/>
          </a:bodyPr>
          <a:lstStyle/>
          <a:p>
            <a:pPr marL="0" marR="0" lvl="0" indent="0" algn="l" rtl="0">
              <a:spcBef>
                <a:spcPts val="0"/>
              </a:spcBef>
              <a:spcAft>
                <a:spcPts val="0"/>
              </a:spcAft>
              <a:buSzPct val="25000"/>
              <a:buNone/>
            </a:pPr>
            <a:r>
              <a:rPr lang="en-US" dirty="0" smtClean="0">
                <a:latin typeface="Arial"/>
                <a:ea typeface="Arial"/>
                <a:cs typeface="Arial"/>
                <a:sym typeface="Arial"/>
              </a:rPr>
              <a:t>Closing Remarks - Resources</a:t>
            </a:r>
            <a:endParaRPr lang="en-US" sz="2000" b="0" i="0" u="none" strike="noStrike" cap="none" dirty="0">
              <a:solidFill>
                <a:schemeClr val="lt1"/>
              </a:solidFill>
              <a:latin typeface="Arial"/>
              <a:ea typeface="Arial"/>
              <a:cs typeface="Arial"/>
              <a:sym typeface="Arial"/>
            </a:endParaRPr>
          </a:p>
        </p:txBody>
      </p:sp>
      <p:sp>
        <p:nvSpPr>
          <p:cNvPr id="91" name="Shape 91"/>
          <p:cNvSpPr txBox="1">
            <a:spLocks noGrp="1"/>
          </p:cNvSpPr>
          <p:nvPr>
            <p:ph type="body" idx="1"/>
          </p:nvPr>
        </p:nvSpPr>
        <p:spPr>
          <a:xfrm>
            <a:off x="381000" y="11430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FFFF00"/>
              </a:buClr>
              <a:buSzPct val="100000"/>
              <a:buFont typeface="Arial"/>
              <a:buChar char="•"/>
            </a:pPr>
            <a:r>
              <a:rPr lang="en-US" sz="3000" b="0" i="0" u="none" strike="noStrike" cap="none" dirty="0" smtClean="0">
                <a:solidFill>
                  <a:srgbClr val="FFFF00"/>
                </a:solidFill>
                <a:latin typeface="Arial"/>
                <a:ea typeface="Arial"/>
                <a:cs typeface="Arial"/>
                <a:sym typeface="Arial"/>
              </a:rPr>
              <a:t>District 7750 Resource library</a:t>
            </a:r>
          </a:p>
          <a:p>
            <a:pPr lvl="1" indent="-342900">
              <a:spcBef>
                <a:spcPts val="0"/>
              </a:spcBef>
              <a:buClr>
                <a:schemeClr val="bg1"/>
              </a:buClr>
              <a:buFont typeface="Arial"/>
              <a:buChar char="•"/>
            </a:pPr>
            <a:r>
              <a:rPr lang="en-US" dirty="0">
                <a:solidFill>
                  <a:schemeClr val="bg1"/>
                </a:solidFill>
                <a:latin typeface="Arial"/>
                <a:ea typeface="Arial"/>
                <a:cs typeface="Arial"/>
                <a:sym typeface="Arial"/>
              </a:rPr>
              <a:t>http://www.rotary7750.org/Club_Resources.asp</a:t>
            </a:r>
            <a:endParaRPr lang="en-US" sz="2600" b="0" i="0" u="none" strike="noStrike" cap="none" dirty="0" smtClean="0">
              <a:solidFill>
                <a:schemeClr val="bg1"/>
              </a:solidFill>
              <a:latin typeface="Arial"/>
              <a:ea typeface="Arial"/>
              <a:cs typeface="Arial"/>
              <a:sym typeface="Arial"/>
            </a:endParaRPr>
          </a:p>
          <a:p>
            <a:pPr lvl="1" indent="-342900">
              <a:spcBef>
                <a:spcPts val="0"/>
              </a:spcBef>
              <a:buClr>
                <a:schemeClr val="bg1"/>
              </a:buClr>
              <a:buFont typeface="Arial"/>
              <a:buChar char="•"/>
            </a:pPr>
            <a:r>
              <a:rPr lang="en-US" dirty="0">
                <a:solidFill>
                  <a:schemeClr val="bg1"/>
                </a:solidFill>
                <a:latin typeface="Arial"/>
                <a:ea typeface="Arial"/>
                <a:cs typeface="Arial"/>
                <a:sym typeface="Arial"/>
              </a:rPr>
              <a:t>https://drive.google.com/folderview?id=0B3Z7iXhu1s96aW1iZWxVWmRWRGM&amp;usp=drive_web</a:t>
            </a:r>
          </a:p>
          <a:p>
            <a:pPr marL="342900" marR="0" lvl="0" indent="-342900" algn="l" rtl="0">
              <a:spcBef>
                <a:spcPts val="0"/>
              </a:spcBef>
              <a:spcAft>
                <a:spcPts val="0"/>
              </a:spcAft>
              <a:buClr>
                <a:srgbClr val="FFFF00"/>
              </a:buClr>
              <a:buSzPct val="100000"/>
              <a:buFont typeface="Arial"/>
              <a:buChar char="•"/>
            </a:pPr>
            <a:r>
              <a:rPr lang="en-US" sz="3000" b="0" i="0" u="none" strike="noStrike" cap="none" dirty="0" smtClean="0">
                <a:solidFill>
                  <a:srgbClr val="FFFF00"/>
                </a:solidFill>
                <a:latin typeface="Arial"/>
                <a:ea typeface="Arial"/>
                <a:cs typeface="Arial"/>
                <a:sym typeface="Arial"/>
              </a:rPr>
              <a:t>www.brandcenter.rotary.org</a:t>
            </a:r>
            <a:endParaRPr lang="en-US" sz="3000" b="0" i="0" u="none" strike="noStrike" cap="none" dirty="0">
              <a:solidFill>
                <a:srgbClr val="FFFF00"/>
              </a:solidFill>
              <a:latin typeface="Arial"/>
              <a:ea typeface="Arial"/>
              <a:cs typeface="Arial"/>
              <a:sym typeface="Arial"/>
            </a:endParaRPr>
          </a:p>
          <a:p>
            <a:pPr marL="1143000" marR="0" lvl="2" indent="-228600" algn="l" rtl="0">
              <a:spcBef>
                <a:spcPts val="520"/>
              </a:spcBef>
              <a:spcAft>
                <a:spcPts val="0"/>
              </a:spcAft>
              <a:buClr>
                <a:srgbClr val="FFFFFF"/>
              </a:buClr>
              <a:buSzPct val="100000"/>
              <a:buFont typeface="Arial"/>
              <a:buChar char="•"/>
            </a:pPr>
            <a:r>
              <a:rPr lang="en-US" sz="2600" b="0" i="0" u="none" strike="noStrike" cap="none" dirty="0">
                <a:solidFill>
                  <a:srgbClr val="FFFFFF"/>
                </a:solidFill>
                <a:latin typeface="Arial"/>
                <a:ea typeface="Arial"/>
                <a:cs typeface="Arial"/>
                <a:sym typeface="Arial"/>
              </a:rPr>
              <a:t>Logos</a:t>
            </a:r>
          </a:p>
          <a:p>
            <a:pPr marL="1143000" marR="0" lvl="2" indent="-228600" algn="l" rtl="0">
              <a:spcBef>
                <a:spcPts val="520"/>
              </a:spcBef>
              <a:spcAft>
                <a:spcPts val="0"/>
              </a:spcAft>
              <a:buClr>
                <a:srgbClr val="FFFFFF"/>
              </a:buClr>
              <a:buSzPct val="100000"/>
              <a:buFont typeface="Arial"/>
              <a:buChar char="•"/>
            </a:pPr>
            <a:r>
              <a:rPr lang="en-US" sz="2600" b="0" i="0" u="none" strike="noStrike" cap="none" dirty="0">
                <a:solidFill>
                  <a:srgbClr val="FFFFFF"/>
                </a:solidFill>
                <a:latin typeface="Arial"/>
                <a:ea typeface="Arial"/>
                <a:cs typeface="Arial"/>
                <a:sym typeface="Arial"/>
              </a:rPr>
              <a:t>Guidelines</a:t>
            </a:r>
          </a:p>
          <a:p>
            <a:pPr marL="1143000" marR="0" lvl="2" indent="-228600" algn="l" rtl="0">
              <a:spcBef>
                <a:spcPts val="520"/>
              </a:spcBef>
              <a:spcAft>
                <a:spcPts val="0"/>
              </a:spcAft>
              <a:buClr>
                <a:srgbClr val="FFFFFF"/>
              </a:buClr>
              <a:buSzPct val="100000"/>
              <a:buFont typeface="Arial"/>
              <a:buChar char="•"/>
            </a:pPr>
            <a:r>
              <a:rPr lang="en-US" sz="2600" b="0" i="0" u="none" strike="noStrike" cap="none" dirty="0">
                <a:solidFill>
                  <a:srgbClr val="FFFFFF"/>
                </a:solidFill>
                <a:latin typeface="Arial"/>
                <a:ea typeface="Arial"/>
                <a:cs typeface="Arial"/>
                <a:sym typeface="Arial"/>
              </a:rPr>
              <a:t>Advertising</a:t>
            </a:r>
          </a:p>
          <a:p>
            <a:pPr marL="1143000" marR="0" lvl="2" indent="-228600" algn="l" rtl="0">
              <a:spcBef>
                <a:spcPts val="520"/>
              </a:spcBef>
              <a:spcAft>
                <a:spcPts val="0"/>
              </a:spcAft>
              <a:buClr>
                <a:srgbClr val="FFFFFF"/>
              </a:buClr>
              <a:buSzPct val="100000"/>
              <a:buFont typeface="Arial"/>
              <a:buChar char="•"/>
            </a:pPr>
            <a:r>
              <a:rPr lang="en-US" sz="2600" b="0" i="0" u="none" strike="noStrike" cap="none" dirty="0">
                <a:solidFill>
                  <a:srgbClr val="FFFFFF"/>
                </a:solidFill>
                <a:latin typeface="Arial"/>
                <a:ea typeface="Arial"/>
                <a:cs typeface="Arial"/>
                <a:sym typeface="Arial"/>
              </a:rPr>
              <a:t>Videos</a:t>
            </a:r>
          </a:p>
          <a:p>
            <a:pPr marL="1143000" marR="0" lvl="2" indent="-228600" algn="l" rtl="0">
              <a:spcBef>
                <a:spcPts val="520"/>
              </a:spcBef>
              <a:spcAft>
                <a:spcPts val="0"/>
              </a:spcAft>
              <a:buClr>
                <a:srgbClr val="FFFFFF"/>
              </a:buClr>
              <a:buSzPct val="100000"/>
              <a:buFont typeface="Arial"/>
              <a:buChar char="•"/>
            </a:pPr>
            <a:r>
              <a:rPr lang="en-US" sz="2600" b="0" i="0" u="none" strike="noStrike" cap="none" dirty="0">
                <a:solidFill>
                  <a:srgbClr val="FFFFFF"/>
                </a:solidFill>
                <a:latin typeface="Arial"/>
                <a:ea typeface="Arial"/>
                <a:cs typeface="Arial"/>
                <a:sym typeface="Arial"/>
              </a:rPr>
              <a:t>Other materials (like this PowerPoint</a:t>
            </a:r>
            <a:r>
              <a:rPr lang="en-US" sz="2600" b="0" i="0" u="none" strike="noStrike" cap="none" dirty="0" smtClean="0">
                <a:solidFill>
                  <a:srgbClr val="FFFFFF"/>
                </a:solidFill>
                <a:latin typeface="Arial"/>
                <a:ea typeface="Arial"/>
                <a:cs typeface="Arial"/>
                <a:sym typeface="Arial"/>
              </a:rPr>
              <a:t>) </a:t>
            </a:r>
          </a:p>
          <a:p>
            <a:pPr marL="342900" marR="0" lvl="0" indent="-342900" algn="l" rtl="0">
              <a:spcBef>
                <a:spcPts val="600"/>
              </a:spcBef>
              <a:spcAft>
                <a:spcPts val="0"/>
              </a:spcAft>
              <a:buClr>
                <a:srgbClr val="FFFF00"/>
              </a:buClr>
              <a:buSzPct val="100000"/>
              <a:buFont typeface="Arial"/>
              <a:buChar char="•"/>
            </a:pPr>
            <a:r>
              <a:rPr lang="en-US" sz="2600" dirty="0">
                <a:solidFill>
                  <a:srgbClr val="FFFF00"/>
                </a:solidFill>
                <a:latin typeface="Arial"/>
                <a:ea typeface="Arial"/>
                <a:cs typeface="Arial"/>
                <a:sym typeface="Arial"/>
              </a:rPr>
              <a:t>rpic33.org (PDG Sue Poss)</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Closing Remarks</a:t>
            </a:r>
            <a:endParaRPr lang="en-US" dirty="0">
              <a:latin typeface="Arial"/>
              <a:cs typeface="Arial"/>
            </a:endParaRPr>
          </a:p>
        </p:txBody>
      </p:sp>
      <p:sp>
        <p:nvSpPr>
          <p:cNvPr id="3" name="Text Placeholder 2"/>
          <p:cNvSpPr>
            <a:spLocks noGrp="1"/>
          </p:cNvSpPr>
          <p:nvPr>
            <p:ph type="body" idx="1"/>
          </p:nvPr>
        </p:nvSpPr>
        <p:spPr>
          <a:xfrm>
            <a:off x="457200" y="1219200"/>
            <a:ext cx="8686800" cy="4525963"/>
          </a:xfrm>
        </p:spPr>
        <p:txBody>
          <a:bodyPr/>
          <a:lstStyle/>
          <a:p>
            <a:r>
              <a:rPr lang="en-US" dirty="0" smtClean="0">
                <a:latin typeface="Arial" panose="020B0604020202020204" pitchFamily="34" charset="0"/>
                <a:cs typeface="Arial" panose="020B0604020202020204" pitchFamily="34" charset="0"/>
              </a:rPr>
              <a:t> Don’t feel you have to do it alone:</a:t>
            </a:r>
          </a:p>
          <a:p>
            <a:pPr lvl="1"/>
            <a:r>
              <a:rPr lang="en-US" dirty="0">
                <a:latin typeface="Arial" panose="020B0604020202020204" pitchFamily="34" charset="0"/>
                <a:cs typeface="Arial" panose="020B0604020202020204" pitchFamily="34" charset="0"/>
              </a:rPr>
              <a:t> Club Public Image is everyone’s </a:t>
            </a:r>
            <a:r>
              <a:rPr lang="en-US" dirty="0" smtClean="0">
                <a:latin typeface="Arial" panose="020B0604020202020204" pitchFamily="34" charset="0"/>
                <a:cs typeface="Arial" panose="020B0604020202020204" pitchFamily="34" charset="0"/>
              </a:rPr>
              <a:t>responsibility </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 We </a:t>
            </a:r>
            <a:r>
              <a:rPr lang="en-US" dirty="0" smtClean="0">
                <a:latin typeface="Arial" panose="020B0604020202020204" pitchFamily="34" charset="0"/>
                <a:cs typeface="Arial" panose="020B0604020202020204" pitchFamily="34" charset="0"/>
              </a:rPr>
              <a:t>are also here </a:t>
            </a:r>
            <a:r>
              <a:rPr lang="en-US" dirty="0">
                <a:latin typeface="Arial" panose="020B0604020202020204" pitchFamily="34" charset="0"/>
                <a:cs typeface="Arial" panose="020B0604020202020204" pitchFamily="34" charset="0"/>
              </a:rPr>
              <a:t>to </a:t>
            </a:r>
            <a:r>
              <a:rPr lang="en-US" dirty="0" smtClean="0">
                <a:latin typeface="Arial" panose="020B0604020202020204" pitchFamily="34" charset="0"/>
                <a:cs typeface="Arial" panose="020B0604020202020204" pitchFamily="34" charset="0"/>
              </a:rPr>
              <a:t>help:</a:t>
            </a:r>
            <a:endParaRPr lang="en-US" dirty="0">
              <a:latin typeface="Arial" panose="020B0604020202020204" pitchFamily="34" charset="0"/>
              <a:cs typeface="Arial" panose="020B0604020202020204" pitchFamily="34" charset="0"/>
            </a:endParaRPr>
          </a:p>
          <a:p>
            <a:pPr lvl="2"/>
            <a:r>
              <a:rPr lang="en-US" dirty="0" smtClean="0">
                <a:latin typeface="Arial" panose="020B0604020202020204" pitchFamily="34" charset="0"/>
                <a:cs typeface="Arial" panose="020B0604020202020204" pitchFamily="34" charset="0"/>
              </a:rPr>
              <a:t>Adam Dost, 2016/17 District 7750 PI Chair</a:t>
            </a:r>
          </a:p>
          <a:p>
            <a:pPr lvl="3"/>
            <a:r>
              <a:rPr lang="en-US" dirty="0" smtClean="0">
                <a:latin typeface="Arial" panose="020B0604020202020204" pitchFamily="34" charset="0"/>
                <a:cs typeface="Arial" panose="020B0604020202020204" pitchFamily="34" charset="0"/>
              </a:rPr>
              <a:t> adam@printtek.com, 717.514.5248 Mobile</a:t>
            </a:r>
            <a:endParaRPr lang="en-US" dirty="0">
              <a:latin typeface="Arial" panose="020B0604020202020204" pitchFamily="34" charset="0"/>
              <a:cs typeface="Arial" panose="020B0604020202020204" pitchFamily="34" charset="0"/>
            </a:endParaRPr>
          </a:p>
          <a:p>
            <a:pPr marL="1054100" lvl="2" indent="0">
              <a:buNone/>
            </a:pPr>
            <a:endParaRPr lang="en-US" dirty="0">
              <a:latin typeface="Arial" panose="020B0604020202020204" pitchFamily="34" charset="0"/>
              <a:cs typeface="Arial" panose="020B0604020202020204" pitchFamily="34" charset="0"/>
            </a:endParaRPr>
          </a:p>
          <a:p>
            <a:pPr marL="1054100" lvl="2" indent="0">
              <a:buNone/>
            </a:pPr>
            <a:endParaRPr lang="en-US" dirty="0" smtClean="0">
              <a:latin typeface="Arial" panose="020B0604020202020204" pitchFamily="34" charset="0"/>
              <a:cs typeface="Arial" panose="020B0604020202020204" pitchFamily="34" charset="0"/>
            </a:endParaRPr>
          </a:p>
          <a:p>
            <a:pPr marL="1054100" lvl="2" indent="0">
              <a:buNone/>
            </a:pPr>
            <a:endParaRPr lang="en-US" dirty="0">
              <a:latin typeface="Arial" panose="020B0604020202020204" pitchFamily="34" charset="0"/>
              <a:cs typeface="Arial" panose="020B0604020202020204" pitchFamily="34" charset="0"/>
            </a:endParaRPr>
          </a:p>
          <a:p>
            <a:pPr marL="1054100" lvl="2" indent="0">
              <a:buNone/>
            </a:pPr>
            <a:endParaRPr lang="en-US"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Remember: </a:t>
            </a:r>
            <a:r>
              <a:rPr lang="en-US" dirty="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lways use the new Rotary logo! </a:t>
            </a:r>
          </a:p>
        </p:txBody>
      </p:sp>
    </p:spTree>
    <p:extLst>
      <p:ext uri="{BB962C8B-B14F-4D97-AF65-F5344CB8AC3E}">
        <p14:creationId xmlns:p14="http://schemas.microsoft.com/office/powerpoint/2010/main" val="492773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381000" y="457200"/>
            <a:ext cx="8763000" cy="533399"/>
          </a:xfrm>
          <a:prstGeom prst="rect">
            <a:avLst/>
          </a:prstGeom>
          <a:noFill/>
          <a:ln>
            <a:noFill/>
          </a:ln>
        </p:spPr>
        <p:txBody>
          <a:bodyPr lIns="0" tIns="0" rIns="0" bIns="0" anchor="ctr" anchorCtr="0">
            <a:noAutofit/>
          </a:bodyPr>
          <a:lstStyle/>
          <a:p>
            <a:pPr marL="0" marR="0" lvl="0" indent="0" algn="l" rtl="0">
              <a:spcBef>
                <a:spcPts val="0"/>
              </a:spcBef>
              <a:spcAft>
                <a:spcPts val="0"/>
              </a:spcAft>
              <a:buSzPct val="25000"/>
              <a:buNone/>
            </a:pPr>
            <a:r>
              <a:rPr lang="en-US" sz="2000" b="1" i="0" u="none" strike="noStrike" cap="none">
                <a:solidFill>
                  <a:schemeClr val="lt1"/>
                </a:solidFill>
                <a:latin typeface="Arial Narrow"/>
                <a:ea typeface="Arial Narrow"/>
                <a:cs typeface="Arial Narrow"/>
                <a:sym typeface="Arial Narrow"/>
              </a:rPr>
              <a:t>Why </a:t>
            </a:r>
            <a:r>
              <a:rPr lang="en-US" b="1"/>
              <a:t>enhance your club’s public image</a:t>
            </a:r>
            <a:r>
              <a:rPr lang="en-US" sz="2000" b="1" i="0" u="none" strike="noStrike" cap="none">
                <a:solidFill>
                  <a:schemeClr val="lt1"/>
                </a:solidFill>
                <a:latin typeface="Arial Narrow"/>
                <a:ea typeface="Arial Narrow"/>
                <a:cs typeface="Arial Narrow"/>
                <a:sym typeface="Arial Narrow"/>
              </a:rPr>
              <a:t>?</a:t>
            </a:r>
          </a:p>
        </p:txBody>
      </p:sp>
      <p:sp>
        <p:nvSpPr>
          <p:cNvPr id="47" name="Shape 47"/>
          <p:cNvSpPr txBox="1">
            <a:spLocks noGrp="1"/>
          </p:cNvSpPr>
          <p:nvPr>
            <p:ph type="body" idx="1"/>
          </p:nvPr>
        </p:nvSpPr>
        <p:spPr>
          <a:xfrm>
            <a:off x="457200" y="1219200"/>
            <a:ext cx="8229600" cy="4953000"/>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rgbClr val="FFFFFF"/>
              </a:buClr>
              <a:buSzPct val="100000"/>
              <a:buFont typeface="Arial"/>
              <a:buChar char="•"/>
            </a:pPr>
            <a:r>
              <a:rPr lang="en-US" sz="2800" i="0" u="none" strike="noStrike" cap="none" dirty="0">
                <a:solidFill>
                  <a:srgbClr val="FFFFFF"/>
                </a:solidFill>
                <a:latin typeface="Arial"/>
                <a:ea typeface="Arial"/>
                <a:cs typeface="Arial"/>
                <a:sym typeface="Arial"/>
              </a:rPr>
              <a:t>Each Rotary Club in District 7750 exists to impact their communities (and the larger world in which they live) in positive </a:t>
            </a:r>
            <a:r>
              <a:rPr lang="en-US" sz="2800" i="0" u="none" strike="noStrike" cap="none" dirty="0" smtClean="0">
                <a:solidFill>
                  <a:srgbClr val="FFFFFF"/>
                </a:solidFill>
                <a:latin typeface="Arial"/>
                <a:ea typeface="Arial"/>
                <a:cs typeface="Arial"/>
                <a:sym typeface="Arial"/>
              </a:rPr>
              <a:t>ways</a:t>
            </a:r>
            <a:endParaRPr lang="en-US" sz="2800" i="0" u="none" strike="noStrike" cap="none" dirty="0">
              <a:solidFill>
                <a:srgbClr val="FFFFFF"/>
              </a:solidFill>
              <a:latin typeface="Arial"/>
              <a:ea typeface="Arial"/>
              <a:cs typeface="Arial"/>
              <a:sym typeface="Arial"/>
            </a:endParaRPr>
          </a:p>
          <a:p>
            <a:pPr marL="342900" marR="0" lvl="0" indent="-342900" algn="l" rtl="0">
              <a:spcBef>
                <a:spcPts val="560"/>
              </a:spcBef>
              <a:spcAft>
                <a:spcPts val="0"/>
              </a:spcAft>
              <a:buClr>
                <a:srgbClr val="FFFFFF"/>
              </a:buClr>
              <a:buSzPct val="25000"/>
              <a:buFont typeface="Arial"/>
              <a:buNone/>
            </a:pPr>
            <a:endParaRPr sz="2800" i="0" u="none" strike="noStrike" cap="none" dirty="0">
              <a:solidFill>
                <a:srgbClr val="FFFFFF"/>
              </a:solidFill>
              <a:latin typeface="Arial"/>
              <a:ea typeface="Arial"/>
              <a:cs typeface="Arial"/>
              <a:sym typeface="Arial"/>
            </a:endParaRPr>
          </a:p>
          <a:p>
            <a:pPr marL="457200" marR="0" lvl="0" indent="-457200" algn="l" rtl="0">
              <a:spcBef>
                <a:spcPts val="560"/>
              </a:spcBef>
              <a:spcAft>
                <a:spcPts val="0"/>
              </a:spcAft>
              <a:buClr>
                <a:srgbClr val="FFFFFF"/>
              </a:buClr>
              <a:buSzPct val="100000"/>
              <a:buFont typeface="Arial"/>
              <a:buChar char="•"/>
            </a:pPr>
            <a:r>
              <a:rPr lang="en-US" sz="2800" i="0" u="none" strike="noStrike" cap="none" dirty="0" smtClean="0">
                <a:solidFill>
                  <a:srgbClr val="FFFFFF"/>
                </a:solidFill>
                <a:latin typeface="Arial"/>
                <a:ea typeface="Arial"/>
                <a:cs typeface="Arial"/>
                <a:sym typeface="Arial"/>
              </a:rPr>
              <a:t>If </a:t>
            </a:r>
            <a:r>
              <a:rPr lang="en-US" sz="2800" i="0" u="none" strike="noStrike" cap="none" dirty="0">
                <a:solidFill>
                  <a:srgbClr val="FFFFFF"/>
                </a:solidFill>
                <a:latin typeface="Arial"/>
                <a:ea typeface="Arial"/>
                <a:cs typeface="Arial"/>
                <a:sym typeface="Arial"/>
              </a:rPr>
              <a:t>their community knows more about Rotary and what that club is doing</a:t>
            </a:r>
          </a:p>
          <a:p>
            <a:pPr marL="457200" marR="0" lvl="1" indent="0" algn="l" rtl="0">
              <a:spcBef>
                <a:spcPts val="560"/>
              </a:spcBef>
              <a:spcAft>
                <a:spcPts val="0"/>
              </a:spcAft>
              <a:buClr>
                <a:srgbClr val="FFFFFF"/>
              </a:buClr>
              <a:buSzPct val="100000"/>
              <a:buNone/>
            </a:pPr>
            <a:endParaRPr lang="en-US" sz="2800" dirty="0">
              <a:latin typeface="Arial"/>
              <a:ea typeface="Arial"/>
              <a:cs typeface="Arial"/>
              <a:sym typeface="Arial"/>
            </a:endParaRPr>
          </a:p>
          <a:p>
            <a:pPr marL="457200" marR="0" lvl="1" indent="0" algn="l" rtl="0">
              <a:spcBef>
                <a:spcPts val="560"/>
              </a:spcBef>
              <a:spcAft>
                <a:spcPts val="0"/>
              </a:spcAft>
              <a:buClr>
                <a:srgbClr val="FFFFFF"/>
              </a:buClr>
              <a:buSzPct val="100000"/>
              <a:buNone/>
            </a:pPr>
            <a:r>
              <a:rPr lang="en-US" sz="2800" i="0" u="none" strike="noStrike" cap="none" dirty="0" smtClean="0">
                <a:solidFill>
                  <a:srgbClr val="FFFFFF"/>
                </a:solidFill>
                <a:latin typeface="Arial"/>
                <a:ea typeface="Arial"/>
                <a:cs typeface="Arial"/>
                <a:sym typeface="Arial"/>
              </a:rPr>
              <a:t>   More </a:t>
            </a:r>
            <a:r>
              <a:rPr lang="en-US" sz="2800" i="0" u="none" strike="noStrike" cap="none" dirty="0">
                <a:solidFill>
                  <a:srgbClr val="FFFFFF"/>
                </a:solidFill>
                <a:latin typeface="Arial"/>
                <a:ea typeface="Arial"/>
                <a:cs typeface="Arial"/>
                <a:sym typeface="Arial"/>
              </a:rPr>
              <a:t>members </a:t>
            </a:r>
            <a:endParaRPr lang="en-US" sz="2800" i="0" u="none" strike="noStrike" cap="none" dirty="0" smtClean="0">
              <a:solidFill>
                <a:srgbClr val="FFFFFF"/>
              </a:solidFill>
              <a:latin typeface="Arial"/>
              <a:ea typeface="Arial"/>
              <a:cs typeface="Arial"/>
              <a:sym typeface="Arial"/>
            </a:endParaRPr>
          </a:p>
          <a:p>
            <a:pPr marL="457200" marR="0" lvl="1" indent="0" algn="l" rtl="0">
              <a:spcBef>
                <a:spcPts val="560"/>
              </a:spcBef>
              <a:spcAft>
                <a:spcPts val="0"/>
              </a:spcAft>
              <a:buClr>
                <a:srgbClr val="FFFFFF"/>
              </a:buClr>
              <a:buSzPct val="100000"/>
              <a:buNone/>
            </a:pPr>
            <a:r>
              <a:rPr lang="en-US" sz="2800" i="0" u="sng" strike="noStrike" cap="none" dirty="0" smtClean="0">
                <a:solidFill>
                  <a:srgbClr val="FFFFFF"/>
                </a:solidFill>
                <a:latin typeface="Arial"/>
                <a:ea typeface="Arial"/>
                <a:cs typeface="Arial"/>
                <a:sym typeface="Arial"/>
              </a:rPr>
              <a:t>+ More </a:t>
            </a:r>
            <a:r>
              <a:rPr lang="en-US" sz="2800" i="0" u="sng" strike="noStrike" cap="none" dirty="0">
                <a:solidFill>
                  <a:srgbClr val="FFFFFF"/>
                </a:solidFill>
                <a:latin typeface="Arial"/>
                <a:ea typeface="Arial"/>
                <a:cs typeface="Arial"/>
                <a:sym typeface="Arial"/>
              </a:rPr>
              <a:t>community (financial) </a:t>
            </a:r>
            <a:r>
              <a:rPr lang="en-US" sz="2800" i="0" u="sng" strike="noStrike" cap="none" dirty="0" smtClean="0">
                <a:solidFill>
                  <a:srgbClr val="FFFFFF"/>
                </a:solidFill>
                <a:latin typeface="Arial"/>
                <a:ea typeface="Arial"/>
                <a:cs typeface="Arial"/>
                <a:sym typeface="Arial"/>
              </a:rPr>
              <a:t>support</a:t>
            </a:r>
          </a:p>
          <a:p>
            <a:pPr marL="457200" marR="0" lvl="1" indent="0" algn="l" rtl="0">
              <a:spcBef>
                <a:spcPts val="560"/>
              </a:spcBef>
              <a:spcAft>
                <a:spcPts val="0"/>
              </a:spcAft>
              <a:buClr>
                <a:srgbClr val="FFFFFF"/>
              </a:buClr>
              <a:buSzPct val="100000"/>
              <a:buNone/>
            </a:pPr>
            <a:r>
              <a:rPr lang="en-US" sz="2800" i="0" u="none" strike="noStrike" cap="none" dirty="0" smtClean="0">
                <a:solidFill>
                  <a:srgbClr val="FFFFFF"/>
                </a:solidFill>
                <a:latin typeface="Arial"/>
                <a:ea typeface="Arial"/>
                <a:cs typeface="Arial"/>
                <a:sym typeface="Arial"/>
              </a:rPr>
              <a:t>= </a:t>
            </a:r>
            <a:r>
              <a:rPr lang="en-US" sz="2800" dirty="0" smtClean="0">
                <a:latin typeface="Arial"/>
                <a:ea typeface="Arial"/>
                <a:cs typeface="Arial"/>
                <a:sym typeface="Arial"/>
              </a:rPr>
              <a:t>G</a:t>
            </a:r>
            <a:r>
              <a:rPr lang="en-US" sz="2800" i="0" u="none" strike="noStrike" cap="none" dirty="0" smtClean="0">
                <a:solidFill>
                  <a:srgbClr val="FFFFFF"/>
                </a:solidFill>
                <a:latin typeface="Arial"/>
                <a:ea typeface="Arial"/>
                <a:cs typeface="Arial"/>
                <a:sym typeface="Arial"/>
              </a:rPr>
              <a:t>reater </a:t>
            </a:r>
            <a:r>
              <a:rPr lang="en-US" sz="2800" i="0" u="none" strike="noStrike" cap="none" dirty="0">
                <a:solidFill>
                  <a:srgbClr val="FFFFFF"/>
                </a:solidFill>
                <a:latin typeface="Arial"/>
                <a:ea typeface="Arial"/>
                <a:cs typeface="Arial"/>
                <a:sym typeface="Arial"/>
              </a:rPr>
              <a:t>impact</a:t>
            </a:r>
          </a:p>
          <a:p>
            <a:pPr marL="342900" marR="0" lvl="0" indent="-342900" algn="l" rtl="0">
              <a:spcBef>
                <a:spcPts val="560"/>
              </a:spcBef>
              <a:spcAft>
                <a:spcPts val="0"/>
              </a:spcAft>
              <a:buClr>
                <a:srgbClr val="FFFFFF"/>
              </a:buClr>
              <a:buSzPct val="100000"/>
              <a:buFont typeface="Arial"/>
              <a:buNone/>
            </a:pPr>
            <a:endParaRPr sz="2800" i="0" u="none" strike="noStrike" cap="none" dirty="0">
              <a:solidFill>
                <a:srgbClr val="FFFFFF"/>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1066800" y="222913"/>
            <a:ext cx="5029200" cy="27432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52400" algn="l" rtl="0">
              <a:lnSpc>
                <a:spcPct val="100000"/>
              </a:lnSpc>
              <a:spcBef>
                <a:spcPts val="600"/>
              </a:spcBef>
              <a:spcAft>
                <a:spcPts val="0"/>
              </a:spcAft>
              <a:buClr>
                <a:srgbClr val="FFFFFF"/>
              </a:buClr>
              <a:buSzPct val="100000"/>
              <a:buFont typeface="Arial"/>
              <a:buChar char="•"/>
              <a:defRPr sz="3000" b="0" i="0" u="none" strike="noStrike" cap="none">
                <a:solidFill>
                  <a:srgbClr val="FFFFFF"/>
                </a:solidFill>
                <a:latin typeface="Georgia"/>
                <a:ea typeface="Georgia"/>
                <a:cs typeface="Georgia"/>
                <a:sym typeface="Georgia"/>
              </a:defRPr>
            </a:lvl1pPr>
            <a:lvl2pPr marL="742950" marR="0" lvl="1" indent="-120650" algn="l" rtl="0">
              <a:lnSpc>
                <a:spcPct val="100000"/>
              </a:lnSpc>
              <a:spcBef>
                <a:spcPts val="520"/>
              </a:spcBef>
              <a:spcAft>
                <a:spcPts val="0"/>
              </a:spcAft>
              <a:buClr>
                <a:srgbClr val="FFFFFF"/>
              </a:buClr>
              <a:buSzPct val="100000"/>
              <a:buFont typeface="Arial"/>
              <a:buChar char="–"/>
              <a:defRPr sz="2600" b="0" i="0" u="none" strike="noStrike" cap="none">
                <a:solidFill>
                  <a:srgbClr val="FFFFFF"/>
                </a:solidFill>
                <a:latin typeface="Georgia"/>
                <a:ea typeface="Georgia"/>
                <a:cs typeface="Georgia"/>
                <a:sym typeface="Georgia"/>
              </a:defRPr>
            </a:lvl2pPr>
            <a:lvl3pPr marL="1143000" marR="0" lvl="2" indent="-88900" algn="l" rtl="0">
              <a:lnSpc>
                <a:spcPct val="100000"/>
              </a:lnSpc>
              <a:spcBef>
                <a:spcPts val="440"/>
              </a:spcBef>
              <a:spcAft>
                <a:spcPts val="0"/>
              </a:spcAft>
              <a:buClr>
                <a:srgbClr val="FFFFFF"/>
              </a:buClr>
              <a:buSzPct val="100000"/>
              <a:buFont typeface="Arial"/>
              <a:buChar char="•"/>
              <a:defRPr sz="2200" b="0" i="0" u="none" strike="noStrike" cap="none">
                <a:solidFill>
                  <a:srgbClr val="FFFFFF"/>
                </a:solidFill>
                <a:latin typeface="Georgia"/>
                <a:ea typeface="Georgia"/>
                <a:cs typeface="Georgia"/>
                <a:sym typeface="Georgia"/>
              </a:defRPr>
            </a:lvl3pPr>
            <a:lvl4pPr marL="1600200" marR="0" lvl="3" indent="-114300" algn="l" rtl="0">
              <a:lnSpc>
                <a:spcPct val="100000"/>
              </a:lnSpc>
              <a:spcBef>
                <a:spcPts val="360"/>
              </a:spcBef>
              <a:spcAft>
                <a:spcPts val="0"/>
              </a:spcAft>
              <a:buClr>
                <a:srgbClr val="FFFFFF"/>
              </a:buClr>
              <a:buSzPct val="100000"/>
              <a:buFont typeface="Arial"/>
              <a:buChar char="–"/>
              <a:defRPr sz="1800" b="0" i="0" u="none" strike="noStrike" cap="none">
                <a:solidFill>
                  <a:srgbClr val="FFFFFF"/>
                </a:solidFill>
                <a:latin typeface="Georgia"/>
                <a:ea typeface="Georgia"/>
                <a:cs typeface="Georgia"/>
                <a:sym typeface="Georgia"/>
              </a:defRPr>
            </a:lvl4pPr>
            <a:lvl5pPr marL="2057400" marR="0" lvl="4" indent="-127000" algn="l" rtl="0">
              <a:lnSpc>
                <a:spcPct val="100000"/>
              </a:lnSpc>
              <a:spcBef>
                <a:spcPts val="320"/>
              </a:spcBef>
              <a:spcAft>
                <a:spcPts val="0"/>
              </a:spcAft>
              <a:buClr>
                <a:srgbClr val="FFFFFF"/>
              </a:buClr>
              <a:buSzPct val="100000"/>
              <a:buFont typeface="Arial"/>
              <a:buChar char="»"/>
              <a:defRPr sz="1600" b="0" i="0" u="none" strike="noStrike" cap="none">
                <a:solidFill>
                  <a:srgbClr val="FFFFFF"/>
                </a:solidFill>
                <a:latin typeface="Georgia"/>
                <a:ea typeface="Georgia"/>
                <a:cs typeface="Georgia"/>
                <a:sym typeface="Georgia"/>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190500" indent="0">
              <a:buNone/>
            </a:pPr>
            <a:r>
              <a:rPr lang="en-US" dirty="0" smtClean="0"/>
              <a:t>The work of Rotary begins in the community, and every community has</a:t>
            </a:r>
            <a:br>
              <a:rPr lang="en-US" dirty="0" smtClean="0"/>
            </a:br>
            <a:r>
              <a:rPr lang="en-US" dirty="0" smtClean="0"/>
              <a:t>its own unique needs</a:t>
            </a:r>
            <a:br>
              <a:rPr lang="en-US" dirty="0" smtClean="0"/>
            </a:br>
            <a:r>
              <a:rPr lang="en-US" dirty="0" smtClean="0"/>
              <a:t>and concerns.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971800"/>
            <a:ext cx="7239000" cy="3619500"/>
          </a:xfrm>
          <a:prstGeom prst="rect">
            <a:avLst/>
          </a:prstGeom>
        </p:spPr>
      </p:pic>
    </p:spTree>
    <p:extLst>
      <p:ext uri="{BB962C8B-B14F-4D97-AF65-F5344CB8AC3E}">
        <p14:creationId xmlns:p14="http://schemas.microsoft.com/office/powerpoint/2010/main" val="970024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381000" y="457200"/>
            <a:ext cx="8763000" cy="533399"/>
          </a:xfrm>
          <a:prstGeom prst="rect">
            <a:avLst/>
          </a:prstGeom>
          <a:noFill/>
          <a:ln>
            <a:noFill/>
          </a:ln>
        </p:spPr>
        <p:txBody>
          <a:bodyPr lIns="0" tIns="0" rIns="0" bIns="0" anchor="ctr" anchorCtr="0">
            <a:noAutofit/>
          </a:bodyPr>
          <a:lstStyle/>
          <a:p>
            <a:pPr marL="0" marR="0" lvl="0" indent="0" algn="l" rtl="0">
              <a:spcBef>
                <a:spcPts val="0"/>
              </a:spcBef>
              <a:spcAft>
                <a:spcPts val="0"/>
              </a:spcAft>
              <a:buSzPct val="25000"/>
              <a:buNone/>
            </a:pPr>
            <a:r>
              <a:rPr lang="en-US" sz="2000" b="1" i="0" u="none" strike="noStrike" cap="none">
                <a:solidFill>
                  <a:schemeClr val="lt1"/>
                </a:solidFill>
                <a:latin typeface="Arial Narrow"/>
                <a:ea typeface="Arial Narrow"/>
                <a:cs typeface="Arial Narrow"/>
                <a:sym typeface="Arial Narrow"/>
              </a:rPr>
              <a:t>Why </a:t>
            </a:r>
            <a:r>
              <a:rPr lang="en-US" b="1"/>
              <a:t>enhance your club’s public image</a:t>
            </a:r>
            <a:r>
              <a:rPr lang="en-US" sz="2000" b="1" i="0" u="none" strike="noStrike" cap="none">
                <a:solidFill>
                  <a:schemeClr val="lt1"/>
                </a:solidFill>
                <a:latin typeface="Arial Narrow"/>
                <a:ea typeface="Arial Narrow"/>
                <a:cs typeface="Arial Narrow"/>
                <a:sym typeface="Arial Narrow"/>
              </a:rPr>
              <a:t>?</a:t>
            </a:r>
          </a:p>
        </p:txBody>
      </p:sp>
      <p:sp>
        <p:nvSpPr>
          <p:cNvPr id="47" name="Shape 47"/>
          <p:cNvSpPr txBox="1">
            <a:spLocks noGrp="1"/>
          </p:cNvSpPr>
          <p:nvPr>
            <p:ph type="body" idx="1"/>
          </p:nvPr>
        </p:nvSpPr>
        <p:spPr>
          <a:xfrm>
            <a:off x="457200" y="1219200"/>
            <a:ext cx="8229600" cy="4953000"/>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rgbClr val="FFFFFF"/>
              </a:buClr>
              <a:buSzPct val="100000"/>
              <a:buFont typeface="Arial"/>
              <a:buChar char="•"/>
            </a:pPr>
            <a:r>
              <a:rPr lang="en-US" sz="2800" dirty="0" smtClean="0">
                <a:latin typeface="Arial"/>
                <a:ea typeface="Arial"/>
                <a:cs typeface="Arial"/>
                <a:sym typeface="Arial"/>
              </a:rPr>
              <a:t>PI is about communication</a:t>
            </a:r>
          </a:p>
          <a:p>
            <a:pPr marL="457200" marR="0" lvl="0" indent="-457200" algn="l" rtl="0">
              <a:spcBef>
                <a:spcPts val="0"/>
              </a:spcBef>
              <a:spcAft>
                <a:spcPts val="0"/>
              </a:spcAft>
              <a:buClr>
                <a:srgbClr val="FFFFFF"/>
              </a:buClr>
              <a:buSzPct val="100000"/>
              <a:buFont typeface="Arial"/>
              <a:buChar char="•"/>
            </a:pPr>
            <a:endParaRPr lang="en-US" sz="2800" i="0" u="none" strike="noStrike" cap="none" dirty="0">
              <a:solidFill>
                <a:srgbClr val="FFFFFF"/>
              </a:solidFill>
              <a:latin typeface="Arial"/>
              <a:ea typeface="Arial"/>
              <a:cs typeface="Arial"/>
              <a:sym typeface="Arial"/>
            </a:endParaRPr>
          </a:p>
          <a:p>
            <a:pPr marL="457200" marR="0" lvl="0" indent="-457200" algn="l" rtl="0">
              <a:spcBef>
                <a:spcPts val="0"/>
              </a:spcBef>
              <a:spcAft>
                <a:spcPts val="0"/>
              </a:spcAft>
              <a:buClr>
                <a:srgbClr val="FFFFFF"/>
              </a:buClr>
              <a:buSzPct val="100000"/>
              <a:buFont typeface="Arial"/>
              <a:buChar char="•"/>
            </a:pPr>
            <a:r>
              <a:rPr lang="en-US" sz="2800" dirty="0" smtClean="0">
                <a:latin typeface="Arial"/>
                <a:ea typeface="Arial"/>
                <a:cs typeface="Arial"/>
                <a:sym typeface="Arial"/>
              </a:rPr>
              <a:t>Communication and PI affect EVERY role in the organization. </a:t>
            </a:r>
          </a:p>
          <a:p>
            <a:pPr marL="457200" marR="0" lvl="0" indent="-457200" algn="l" rtl="0">
              <a:spcBef>
                <a:spcPts val="0"/>
              </a:spcBef>
              <a:spcAft>
                <a:spcPts val="0"/>
              </a:spcAft>
              <a:buClr>
                <a:srgbClr val="FFFFFF"/>
              </a:buClr>
              <a:buSzPct val="100000"/>
              <a:buFont typeface="Arial"/>
              <a:buChar char="•"/>
            </a:pPr>
            <a:endParaRPr lang="en-US" sz="2800" i="0" u="none" strike="noStrike" cap="none" dirty="0">
              <a:solidFill>
                <a:srgbClr val="FFFFFF"/>
              </a:solidFill>
              <a:latin typeface="Arial"/>
              <a:ea typeface="Arial"/>
              <a:cs typeface="Arial"/>
              <a:sym typeface="Arial"/>
            </a:endParaRPr>
          </a:p>
          <a:p>
            <a:pPr marL="457200" marR="0" lvl="0" indent="-457200" algn="l" rtl="0">
              <a:spcBef>
                <a:spcPts val="0"/>
              </a:spcBef>
              <a:spcAft>
                <a:spcPts val="0"/>
              </a:spcAft>
              <a:buClr>
                <a:srgbClr val="FFFFFF"/>
              </a:buClr>
              <a:buSzPct val="100000"/>
              <a:buFont typeface="Arial"/>
              <a:buChar char="•"/>
            </a:pPr>
            <a:r>
              <a:rPr lang="en-US" sz="2800" smtClean="0">
                <a:latin typeface="Arial"/>
                <a:ea typeface="Arial"/>
                <a:cs typeface="Arial"/>
                <a:sym typeface="Arial"/>
              </a:rPr>
              <a:t>Strategic </a:t>
            </a:r>
            <a:r>
              <a:rPr lang="en-US" sz="2800" smtClean="0">
                <a:latin typeface="Arial"/>
                <a:ea typeface="Arial"/>
                <a:cs typeface="Arial"/>
                <a:sym typeface="Arial"/>
              </a:rPr>
              <a:t>Initiatives</a:t>
            </a:r>
            <a:endParaRPr lang="en-US" sz="2800" dirty="0" smtClean="0">
              <a:latin typeface="Arial"/>
              <a:ea typeface="Arial"/>
              <a:cs typeface="Arial"/>
              <a:sym typeface="Arial"/>
            </a:endParaRPr>
          </a:p>
          <a:p>
            <a:pPr marL="857250" lvl="1" indent="-457200">
              <a:spcBef>
                <a:spcPts val="0"/>
              </a:spcBef>
            </a:pPr>
            <a:r>
              <a:rPr lang="en-US" sz="2400" i="0" u="none" strike="noStrike" cap="none" dirty="0" smtClean="0">
                <a:solidFill>
                  <a:srgbClr val="FFFFFF"/>
                </a:solidFill>
                <a:latin typeface="Arial"/>
                <a:ea typeface="Arial"/>
                <a:cs typeface="Arial"/>
                <a:sym typeface="Arial"/>
              </a:rPr>
              <a:t>Build a network of communication contacts within the District</a:t>
            </a:r>
          </a:p>
          <a:p>
            <a:pPr marL="1257300" lvl="2" indent="-457200">
              <a:spcBef>
                <a:spcPts val="0"/>
              </a:spcBef>
            </a:pPr>
            <a:r>
              <a:rPr lang="en-US" sz="2000" dirty="0" smtClean="0">
                <a:latin typeface="Arial"/>
                <a:ea typeface="Arial"/>
                <a:cs typeface="Arial"/>
                <a:sym typeface="Arial"/>
              </a:rPr>
              <a:t>Active Committee Members</a:t>
            </a:r>
          </a:p>
          <a:p>
            <a:pPr marL="1257300" lvl="2" indent="-457200">
              <a:spcBef>
                <a:spcPts val="0"/>
              </a:spcBef>
            </a:pPr>
            <a:r>
              <a:rPr lang="en-US" sz="2000" i="0" u="none" strike="noStrike" cap="none" dirty="0" smtClean="0">
                <a:solidFill>
                  <a:srgbClr val="FFFFFF"/>
                </a:solidFill>
                <a:latin typeface="Arial"/>
                <a:ea typeface="Arial"/>
                <a:cs typeface="Arial"/>
                <a:sym typeface="Arial"/>
              </a:rPr>
              <a:t>Advisory Committee Members</a:t>
            </a:r>
          </a:p>
          <a:p>
            <a:pPr marL="857250" lvl="1" indent="-457200">
              <a:spcBef>
                <a:spcPts val="0"/>
              </a:spcBef>
            </a:pPr>
            <a:r>
              <a:rPr lang="en-US" sz="2400" dirty="0" smtClean="0">
                <a:latin typeface="Arial"/>
                <a:ea typeface="Arial"/>
                <a:cs typeface="Arial"/>
                <a:sym typeface="Arial"/>
              </a:rPr>
              <a:t>Build a resource portal to enable easy of use.</a:t>
            </a:r>
            <a:endParaRPr lang="en-US" sz="2400" i="0" u="none" strike="noStrike" cap="none" dirty="0">
              <a:solidFill>
                <a:srgbClr val="FFFFFF"/>
              </a:solidFill>
              <a:latin typeface="Arial"/>
              <a:ea typeface="Arial"/>
              <a:cs typeface="Arial"/>
              <a:sym typeface="Arial"/>
            </a:endParaRPr>
          </a:p>
          <a:p>
            <a:pPr marL="342900" marR="0" lvl="0" indent="-342900" algn="l" rtl="0">
              <a:spcBef>
                <a:spcPts val="560"/>
              </a:spcBef>
              <a:spcAft>
                <a:spcPts val="0"/>
              </a:spcAft>
              <a:buClr>
                <a:srgbClr val="FFFFFF"/>
              </a:buClr>
              <a:buSzPct val="100000"/>
              <a:buFont typeface="Arial"/>
              <a:buNone/>
            </a:pPr>
            <a:endParaRPr sz="2800" i="0" u="none" strike="noStrike" cap="none" dirty="0">
              <a:solidFill>
                <a:srgbClr val="FFFFFF"/>
              </a:solidFill>
              <a:latin typeface="Arial"/>
              <a:ea typeface="Arial"/>
              <a:cs typeface="Arial"/>
              <a:sym typeface="Arial"/>
            </a:endParaRPr>
          </a:p>
        </p:txBody>
      </p:sp>
    </p:spTree>
    <p:extLst>
      <p:ext uri="{BB962C8B-B14F-4D97-AF65-F5344CB8AC3E}">
        <p14:creationId xmlns:p14="http://schemas.microsoft.com/office/powerpoint/2010/main" val="1271920150"/>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152400" y="2667000"/>
            <a:ext cx="8839199" cy="1600199"/>
          </a:xfrm>
          <a:prstGeom prst="rect">
            <a:avLst/>
          </a:prstGeom>
          <a:noFill/>
          <a:ln>
            <a:noFill/>
          </a:ln>
        </p:spPr>
        <p:txBody>
          <a:bodyPr lIns="0" tIns="0" rIns="0" bIns="0" anchor="ctr" anchorCtr="0">
            <a:noAutofit/>
          </a:bodyPr>
          <a:lstStyle/>
          <a:p>
            <a:pPr marL="0" marR="0" lvl="0" indent="0" algn="ctr" rtl="0">
              <a:spcBef>
                <a:spcPts val="0"/>
              </a:spcBef>
              <a:spcAft>
                <a:spcPts val="0"/>
              </a:spcAft>
              <a:buSzPct val="25000"/>
              <a:buNone/>
            </a:pPr>
            <a:r>
              <a:rPr lang="en-US" sz="3200" b="0" i="0" u="none" strike="noStrike" cap="none">
                <a:solidFill>
                  <a:schemeClr val="lt1"/>
                </a:solidFill>
                <a:latin typeface="Arial Narrow"/>
                <a:ea typeface="Arial Narrow"/>
                <a:cs typeface="Arial Narrow"/>
                <a:sym typeface="Arial Narrow"/>
              </a:rPr>
              <a:t>Mass Media Communication</a:t>
            </a:r>
          </a:p>
        </p:txBody>
      </p:sp>
      <p:pic>
        <p:nvPicPr>
          <p:cNvPr id="54" name="Shape 54"/>
          <p:cNvPicPr preferRelativeResize="0"/>
          <p:nvPr/>
        </p:nvPicPr>
        <p:blipFill rotWithShape="1">
          <a:blip r:embed="rId3">
            <a:alphaModFix/>
          </a:blip>
          <a:srcRect/>
          <a:stretch/>
        </p:blipFill>
        <p:spPr>
          <a:xfrm>
            <a:off x="990600" y="604837"/>
            <a:ext cx="1428749" cy="1533524"/>
          </a:xfrm>
          <a:prstGeom prst="rect">
            <a:avLst/>
          </a:prstGeom>
          <a:noFill/>
          <a:ln>
            <a:noFill/>
          </a:ln>
        </p:spPr>
      </p:pic>
      <p:pic>
        <p:nvPicPr>
          <p:cNvPr id="55" name="Shape 55"/>
          <p:cNvPicPr preferRelativeResize="0"/>
          <p:nvPr/>
        </p:nvPicPr>
        <p:blipFill rotWithShape="1">
          <a:blip r:embed="rId4">
            <a:alphaModFix/>
          </a:blip>
          <a:srcRect/>
          <a:stretch/>
        </p:blipFill>
        <p:spPr>
          <a:xfrm>
            <a:off x="3095625" y="457200"/>
            <a:ext cx="2552699" cy="1914525"/>
          </a:xfrm>
          <a:prstGeom prst="rect">
            <a:avLst/>
          </a:prstGeom>
          <a:noFill/>
          <a:ln>
            <a:noFill/>
          </a:ln>
        </p:spPr>
      </p:pic>
      <p:pic>
        <p:nvPicPr>
          <p:cNvPr id="56" name="Shape 56"/>
          <p:cNvPicPr preferRelativeResize="0"/>
          <p:nvPr/>
        </p:nvPicPr>
        <p:blipFill rotWithShape="1">
          <a:blip r:embed="rId5">
            <a:alphaModFix/>
          </a:blip>
          <a:srcRect/>
          <a:stretch/>
        </p:blipFill>
        <p:spPr>
          <a:xfrm>
            <a:off x="6324600" y="609600"/>
            <a:ext cx="1545850" cy="169545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81000" y="457200"/>
            <a:ext cx="8763000" cy="533399"/>
          </a:xfrm>
          <a:prstGeom prst="rect">
            <a:avLst/>
          </a:prstGeom>
          <a:noFill/>
          <a:ln>
            <a:noFill/>
          </a:ln>
        </p:spPr>
        <p:txBody>
          <a:bodyPr lIns="0" tIns="0" rIns="0" bIns="0" anchor="ctr" anchorCtr="0">
            <a:noAutofit/>
          </a:bodyPr>
          <a:lstStyle/>
          <a:p>
            <a:pPr marL="0" marR="0" lvl="0" indent="0" algn="l" rtl="0">
              <a:spcBef>
                <a:spcPts val="0"/>
              </a:spcBef>
              <a:spcAft>
                <a:spcPts val="0"/>
              </a:spcAft>
              <a:buSzPct val="25000"/>
              <a:buNone/>
            </a:pPr>
            <a:r>
              <a:rPr lang="en-US" sz="2000" b="0" i="0" u="none" strike="noStrike" cap="none">
                <a:solidFill>
                  <a:schemeClr val="lt1"/>
                </a:solidFill>
                <a:latin typeface="Arial"/>
                <a:ea typeface="Arial"/>
                <a:cs typeface="Arial"/>
                <a:sym typeface="Arial"/>
              </a:rPr>
              <a:t>Mass Media Best Practices</a:t>
            </a:r>
          </a:p>
        </p:txBody>
      </p:sp>
      <p:sp>
        <p:nvSpPr>
          <p:cNvPr id="63" name="Shape 63"/>
          <p:cNvSpPr txBox="1">
            <a:spLocks noGrp="1"/>
          </p:cNvSpPr>
          <p:nvPr>
            <p:ph type="body" idx="1"/>
          </p:nvPr>
        </p:nvSpPr>
        <p:spPr>
          <a:xfrm>
            <a:off x="457200" y="1219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FFFFFF"/>
              </a:buClr>
              <a:buSzPct val="100000"/>
              <a:buFont typeface="Arial"/>
              <a:buChar char="•"/>
            </a:pPr>
            <a:r>
              <a:rPr lang="en-US" sz="2800" b="0" i="0" u="sng" strike="noStrike" cap="none" dirty="0">
                <a:solidFill>
                  <a:srgbClr val="FFFFFF"/>
                </a:solidFill>
                <a:latin typeface="Arial"/>
                <a:ea typeface="Arial"/>
                <a:cs typeface="Arial"/>
                <a:sym typeface="Arial"/>
              </a:rPr>
              <a:t>Newspapers/Magazines </a:t>
            </a:r>
            <a:r>
              <a:rPr lang="en-US" sz="2800" b="0" i="0" u="none" strike="noStrike" cap="none" dirty="0">
                <a:solidFill>
                  <a:srgbClr val="FFFFFF"/>
                </a:solidFill>
                <a:latin typeface="Arial"/>
                <a:ea typeface="Arial"/>
                <a:cs typeface="Arial"/>
                <a:sym typeface="Arial"/>
              </a:rPr>
              <a:t>– letters to the editor, community interest pages (photos make everything more interesting), community activities calendars</a:t>
            </a:r>
          </a:p>
          <a:p>
            <a:pPr marL="0" marR="0" lvl="0" indent="0" algn="l" rtl="0">
              <a:spcBef>
                <a:spcPts val="240"/>
              </a:spcBef>
              <a:spcAft>
                <a:spcPts val="0"/>
              </a:spcAft>
              <a:buClr>
                <a:srgbClr val="FFFFFF"/>
              </a:buClr>
              <a:buSzPct val="25000"/>
              <a:buFont typeface="Arial"/>
              <a:buNone/>
            </a:pPr>
            <a:endParaRPr sz="1200" b="0" i="0" u="none" strike="noStrike" cap="none" dirty="0">
              <a:solidFill>
                <a:srgbClr val="FFFFFF"/>
              </a:solidFill>
              <a:latin typeface="Arial"/>
              <a:ea typeface="Arial"/>
              <a:cs typeface="Arial"/>
              <a:sym typeface="Arial"/>
            </a:endParaRPr>
          </a:p>
          <a:p>
            <a:pPr marL="342900" marR="0" lvl="0" indent="-342900" algn="l" rtl="0">
              <a:spcBef>
                <a:spcPts val="560"/>
              </a:spcBef>
              <a:spcAft>
                <a:spcPts val="0"/>
              </a:spcAft>
              <a:buClr>
                <a:srgbClr val="FFFFFF"/>
              </a:buClr>
              <a:buSzPct val="100000"/>
              <a:buFont typeface="Arial"/>
              <a:buChar char="•"/>
            </a:pPr>
            <a:r>
              <a:rPr lang="en-US" sz="2800" b="0" i="0" u="sng" strike="noStrike" cap="none" dirty="0">
                <a:solidFill>
                  <a:srgbClr val="FFFFFF"/>
                </a:solidFill>
                <a:latin typeface="Arial"/>
                <a:ea typeface="Arial"/>
                <a:cs typeface="Arial"/>
                <a:sym typeface="Arial"/>
              </a:rPr>
              <a:t>Magazines</a:t>
            </a:r>
            <a:r>
              <a:rPr lang="en-US" sz="2800" b="0" i="0" u="none" strike="noStrike" cap="none" dirty="0">
                <a:solidFill>
                  <a:srgbClr val="FFFFFF"/>
                </a:solidFill>
                <a:latin typeface="Arial"/>
                <a:ea typeface="Arial"/>
                <a:cs typeface="Arial"/>
                <a:sym typeface="Arial"/>
              </a:rPr>
              <a:t> – longer lead times, but also a longer shelf-life</a:t>
            </a:r>
          </a:p>
          <a:p>
            <a:pPr marL="0" marR="0" lvl="0" indent="0" algn="l" rtl="0">
              <a:spcBef>
                <a:spcPts val="240"/>
              </a:spcBef>
              <a:spcAft>
                <a:spcPts val="0"/>
              </a:spcAft>
              <a:buClr>
                <a:srgbClr val="FFFFFF"/>
              </a:buClr>
              <a:buSzPct val="25000"/>
              <a:buFont typeface="Arial"/>
              <a:buNone/>
            </a:pPr>
            <a:endParaRPr sz="1200" b="0" i="0" u="none" strike="noStrike" cap="none" dirty="0">
              <a:solidFill>
                <a:srgbClr val="FFFFFF"/>
              </a:solidFill>
              <a:latin typeface="Arial"/>
              <a:ea typeface="Arial"/>
              <a:cs typeface="Arial"/>
              <a:sym typeface="Arial"/>
            </a:endParaRPr>
          </a:p>
          <a:p>
            <a:pPr marL="342900" marR="0" lvl="0" indent="-342900" algn="l" rtl="0">
              <a:spcBef>
                <a:spcPts val="560"/>
              </a:spcBef>
              <a:spcAft>
                <a:spcPts val="0"/>
              </a:spcAft>
              <a:buClr>
                <a:srgbClr val="FFFFFF"/>
              </a:buClr>
              <a:buSzPct val="100000"/>
              <a:buFont typeface="Arial"/>
              <a:buChar char="•"/>
            </a:pPr>
            <a:r>
              <a:rPr lang="en-US" sz="2800" b="0" i="0" u="sng" strike="noStrike" cap="none" dirty="0">
                <a:solidFill>
                  <a:srgbClr val="FFFFFF"/>
                </a:solidFill>
                <a:latin typeface="Arial"/>
                <a:ea typeface="Arial"/>
                <a:cs typeface="Arial"/>
                <a:sym typeface="Arial"/>
              </a:rPr>
              <a:t>Radio/TV </a:t>
            </a:r>
            <a:r>
              <a:rPr lang="en-US" sz="2800" b="0" i="0" u="none" strike="noStrike" cap="none" dirty="0">
                <a:solidFill>
                  <a:srgbClr val="FFFFFF"/>
                </a:solidFill>
                <a:latin typeface="Arial"/>
                <a:ea typeface="Arial"/>
                <a:cs typeface="Arial"/>
                <a:sym typeface="Arial"/>
              </a:rPr>
              <a:t>– live interview on some radio </a:t>
            </a:r>
            <a:r>
              <a:rPr lang="en-US" sz="2800" b="0" i="0" u="none" strike="noStrike" cap="none" dirty="0" smtClean="0">
                <a:solidFill>
                  <a:srgbClr val="FFFFFF"/>
                </a:solidFill>
                <a:latin typeface="Arial"/>
                <a:ea typeface="Arial"/>
                <a:cs typeface="Arial"/>
                <a:sym typeface="Arial"/>
              </a:rPr>
              <a:t>stations’ Community Interest </a:t>
            </a:r>
            <a:r>
              <a:rPr lang="en-US" sz="2800" b="0" i="0" u="none" strike="noStrike" cap="none" dirty="0">
                <a:solidFill>
                  <a:srgbClr val="FFFFFF"/>
                </a:solidFill>
                <a:latin typeface="Arial"/>
                <a:ea typeface="Arial"/>
                <a:cs typeface="Arial"/>
                <a:sym typeface="Arial"/>
              </a:rPr>
              <a:t>editorial, or posted on community activities calendars</a:t>
            </a:r>
          </a:p>
          <a:p>
            <a:pPr marL="342900" marR="0" lvl="0" indent="-342900" algn="l" rtl="0">
              <a:spcBef>
                <a:spcPts val="600"/>
              </a:spcBef>
              <a:spcAft>
                <a:spcPts val="0"/>
              </a:spcAft>
              <a:buClr>
                <a:srgbClr val="FFFFFF"/>
              </a:buClr>
              <a:buSzPct val="100000"/>
              <a:buFont typeface="Arial"/>
              <a:buNone/>
            </a:pPr>
            <a:endParaRPr sz="3000" b="0" i="0" u="none" strike="noStrike" cap="none" dirty="0">
              <a:solidFill>
                <a:srgbClr val="FFFFFF"/>
              </a:solidFill>
              <a:latin typeface="Georgia"/>
              <a:ea typeface="Georgia"/>
              <a:cs typeface="Georgia"/>
              <a:sym typeface="Georgia"/>
            </a:endParaRPr>
          </a:p>
          <a:p>
            <a:pPr marL="342900" marR="0" lvl="0" indent="-342900" algn="l" rtl="0">
              <a:spcBef>
                <a:spcPts val="600"/>
              </a:spcBef>
              <a:spcAft>
                <a:spcPts val="0"/>
              </a:spcAft>
              <a:buClr>
                <a:srgbClr val="FFFFFF"/>
              </a:buClr>
              <a:buSzPct val="100000"/>
              <a:buFont typeface="Arial"/>
              <a:buNone/>
            </a:pPr>
            <a:endParaRPr sz="3000" b="0" i="0" u="none" strike="noStrike" cap="none" dirty="0">
              <a:solidFill>
                <a:srgbClr val="FFFFFF"/>
              </a:solidFill>
              <a:latin typeface="Georgia"/>
              <a:ea typeface="Georgia"/>
              <a:cs typeface="Georgia"/>
              <a:sym typeface="Georgia"/>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81000" y="457200"/>
            <a:ext cx="8763000" cy="533399"/>
          </a:xfrm>
          <a:prstGeom prst="rect">
            <a:avLst/>
          </a:prstGeom>
          <a:noFill/>
          <a:ln>
            <a:noFill/>
          </a:ln>
        </p:spPr>
        <p:txBody>
          <a:bodyPr lIns="0" tIns="0" rIns="0" bIns="0" anchor="ctr" anchorCtr="0">
            <a:noAutofit/>
          </a:bodyPr>
          <a:lstStyle/>
          <a:p>
            <a:pPr marL="0" marR="0" lvl="0" indent="0" algn="l" rtl="0">
              <a:spcBef>
                <a:spcPts val="0"/>
              </a:spcBef>
              <a:spcAft>
                <a:spcPts val="0"/>
              </a:spcAft>
              <a:buSzPct val="25000"/>
              <a:buNone/>
            </a:pPr>
            <a:r>
              <a:rPr lang="en-US" sz="2000" b="0" i="0" u="none" strike="noStrike" cap="none">
                <a:solidFill>
                  <a:schemeClr val="lt1"/>
                </a:solidFill>
                <a:latin typeface="Arial"/>
                <a:ea typeface="Arial"/>
                <a:cs typeface="Arial"/>
                <a:sym typeface="Arial"/>
              </a:rPr>
              <a:t>Mass Media Best Practices</a:t>
            </a:r>
          </a:p>
        </p:txBody>
      </p:sp>
      <p:sp>
        <p:nvSpPr>
          <p:cNvPr id="70" name="Shape 70"/>
          <p:cNvSpPr txBox="1">
            <a:spLocks noGrp="1"/>
          </p:cNvSpPr>
          <p:nvPr>
            <p:ph type="body" idx="1"/>
          </p:nvPr>
        </p:nvSpPr>
        <p:spPr>
          <a:xfrm>
            <a:off x="457200" y="1219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FFFFFF"/>
              </a:buClr>
              <a:buSzPct val="100000"/>
              <a:buFont typeface="Arial"/>
              <a:buChar char="•"/>
            </a:pPr>
            <a:r>
              <a:rPr lang="en-US" sz="2800" b="0" i="0" u="none" strike="noStrike" cap="none" dirty="0">
                <a:solidFill>
                  <a:srgbClr val="FFFFFF"/>
                </a:solidFill>
                <a:latin typeface="Arial"/>
                <a:ea typeface="Arial"/>
                <a:cs typeface="Arial"/>
                <a:sym typeface="Arial"/>
              </a:rPr>
              <a:t>Most broadcast stations and print media now want all media release </a:t>
            </a:r>
            <a:r>
              <a:rPr lang="en-US" sz="2800" b="0" i="0" u="sng" strike="noStrike" cap="none" dirty="0">
                <a:solidFill>
                  <a:srgbClr val="FFFFFF"/>
                </a:solidFill>
                <a:latin typeface="Arial"/>
                <a:ea typeface="Arial"/>
                <a:cs typeface="Arial"/>
                <a:sym typeface="Arial"/>
              </a:rPr>
              <a:t>provided </a:t>
            </a:r>
            <a:r>
              <a:rPr lang="en-US" sz="2800" b="0" i="0" u="sng" strike="noStrike" cap="none" dirty="0" smtClean="0">
                <a:solidFill>
                  <a:srgbClr val="FFFFFF"/>
                </a:solidFill>
                <a:latin typeface="Arial"/>
                <a:ea typeface="Arial"/>
                <a:cs typeface="Arial"/>
                <a:sym typeface="Arial"/>
              </a:rPr>
              <a:t>online</a:t>
            </a:r>
            <a:r>
              <a:rPr lang="en-US" sz="2800" dirty="0">
                <a:latin typeface="Arial"/>
                <a:ea typeface="Arial"/>
                <a:cs typeface="Arial"/>
                <a:sym typeface="Arial"/>
              </a:rPr>
              <a:t> </a:t>
            </a:r>
            <a:r>
              <a:rPr lang="en-US" sz="2800" dirty="0" smtClean="0">
                <a:latin typeface="Arial"/>
                <a:ea typeface="Arial"/>
                <a:cs typeface="Arial"/>
                <a:sym typeface="Arial"/>
              </a:rPr>
              <a:t>– </a:t>
            </a:r>
            <a:r>
              <a:rPr lang="en-US" sz="2800" b="0" i="0" u="none" strike="noStrike" cap="none" dirty="0" smtClean="0">
                <a:solidFill>
                  <a:srgbClr val="FFFFFF"/>
                </a:solidFill>
                <a:latin typeface="Arial"/>
                <a:ea typeface="Arial"/>
                <a:cs typeface="Arial"/>
                <a:sym typeface="Arial"/>
              </a:rPr>
              <a:t>You  make their </a:t>
            </a:r>
            <a:r>
              <a:rPr lang="en-US" sz="2800" b="0" i="0" u="none" strike="noStrike" cap="none" dirty="0">
                <a:solidFill>
                  <a:srgbClr val="FFFFFF"/>
                </a:solidFill>
                <a:latin typeface="Arial"/>
                <a:ea typeface="Arial"/>
                <a:cs typeface="Arial"/>
                <a:sym typeface="Arial"/>
              </a:rPr>
              <a:t>job </a:t>
            </a:r>
            <a:r>
              <a:rPr lang="en-US" sz="2800" b="0" i="0" u="none" strike="noStrike" cap="none" dirty="0" smtClean="0">
                <a:solidFill>
                  <a:srgbClr val="FFFFFF"/>
                </a:solidFill>
                <a:latin typeface="Arial"/>
                <a:ea typeface="Arial"/>
                <a:cs typeface="Arial"/>
                <a:sym typeface="Arial"/>
              </a:rPr>
              <a:t>easie</a:t>
            </a:r>
            <a:r>
              <a:rPr lang="en-US" sz="2800" dirty="0" smtClean="0">
                <a:latin typeface="Arial"/>
                <a:ea typeface="Arial"/>
                <a:cs typeface="Arial"/>
                <a:sym typeface="Arial"/>
              </a:rPr>
              <a:t>r and </a:t>
            </a:r>
            <a:r>
              <a:rPr lang="en-US" sz="2800" b="0" i="0" u="none" strike="noStrike" cap="none" dirty="0" smtClean="0">
                <a:solidFill>
                  <a:srgbClr val="FFFFFF"/>
                </a:solidFill>
                <a:latin typeface="Arial"/>
                <a:ea typeface="Arial"/>
                <a:cs typeface="Arial"/>
                <a:sym typeface="Arial"/>
              </a:rPr>
              <a:t>have </a:t>
            </a:r>
            <a:r>
              <a:rPr lang="en-US" sz="2800" b="0" i="0" u="none" strike="noStrike" cap="none" dirty="0">
                <a:solidFill>
                  <a:srgbClr val="FFFFFF"/>
                </a:solidFill>
                <a:latin typeface="Arial"/>
                <a:ea typeface="Arial"/>
                <a:cs typeface="Arial"/>
                <a:sym typeface="Arial"/>
              </a:rPr>
              <a:t>a greater chance of </a:t>
            </a:r>
            <a:r>
              <a:rPr lang="en-US" sz="2800" b="0" i="0" u="none" strike="noStrike" cap="none" dirty="0" smtClean="0">
                <a:solidFill>
                  <a:srgbClr val="FFFFFF"/>
                </a:solidFill>
                <a:latin typeface="Arial"/>
                <a:ea typeface="Arial"/>
                <a:cs typeface="Arial"/>
                <a:sym typeface="Arial"/>
              </a:rPr>
              <a:t>story coverage with this approach.</a:t>
            </a:r>
            <a:endParaRPr lang="en-US" sz="2800" b="0" i="0" u="none" strike="noStrike" cap="none" dirty="0">
              <a:solidFill>
                <a:srgbClr val="FFFFFF"/>
              </a:solidFill>
              <a:latin typeface="Arial"/>
              <a:ea typeface="Arial"/>
              <a:cs typeface="Arial"/>
              <a:sym typeface="Arial"/>
            </a:endParaRPr>
          </a:p>
          <a:p>
            <a:pPr marL="0" marR="0" lvl="0" indent="0" algn="l" rtl="0">
              <a:spcBef>
                <a:spcPts val="160"/>
              </a:spcBef>
              <a:spcAft>
                <a:spcPts val="0"/>
              </a:spcAft>
              <a:buClr>
                <a:srgbClr val="FFFFFF"/>
              </a:buClr>
              <a:buSzPct val="25000"/>
              <a:buFont typeface="Arial"/>
              <a:buNone/>
            </a:pPr>
            <a:endParaRPr sz="800" b="0" i="0" u="none" strike="noStrike" cap="none" dirty="0">
              <a:solidFill>
                <a:srgbClr val="FFFFFF"/>
              </a:solidFill>
              <a:latin typeface="Arial"/>
              <a:ea typeface="Arial"/>
              <a:cs typeface="Arial"/>
              <a:sym typeface="Arial"/>
            </a:endParaRPr>
          </a:p>
          <a:p>
            <a:pPr marL="0" marR="0" lvl="0" indent="0" algn="l" rtl="0">
              <a:spcBef>
                <a:spcPts val="160"/>
              </a:spcBef>
              <a:spcAft>
                <a:spcPts val="0"/>
              </a:spcAft>
              <a:buClr>
                <a:srgbClr val="FFFFFF"/>
              </a:buClr>
              <a:buSzPct val="25000"/>
              <a:buFont typeface="Arial"/>
              <a:buNone/>
            </a:pPr>
            <a:endParaRPr sz="800" b="0" i="0" u="none" strike="noStrike" cap="none" dirty="0">
              <a:solidFill>
                <a:srgbClr val="FFFFFF"/>
              </a:solidFill>
              <a:latin typeface="Arial"/>
              <a:ea typeface="Arial"/>
              <a:cs typeface="Arial"/>
              <a:sym typeface="Arial"/>
            </a:endParaRPr>
          </a:p>
          <a:p>
            <a:pPr marL="342900" marR="0" lvl="0" indent="-342900" algn="l" rtl="0">
              <a:spcBef>
                <a:spcPts val="560"/>
              </a:spcBef>
              <a:spcAft>
                <a:spcPts val="0"/>
              </a:spcAft>
              <a:buClr>
                <a:srgbClr val="FFFFFF"/>
              </a:buClr>
              <a:buSzPct val="100000"/>
              <a:buFont typeface="Arial"/>
              <a:buChar char="•"/>
            </a:pPr>
            <a:r>
              <a:rPr lang="en-US" sz="2800" b="0" i="0" u="none" strike="noStrike" cap="none" dirty="0">
                <a:solidFill>
                  <a:srgbClr val="FFFFFF"/>
                </a:solidFill>
                <a:latin typeface="Arial"/>
                <a:ea typeface="Arial"/>
                <a:cs typeface="Arial"/>
                <a:sym typeface="Arial"/>
              </a:rPr>
              <a:t>News coverage is based on newsworthiness – </a:t>
            </a:r>
            <a:r>
              <a:rPr lang="en-US" sz="2800" b="0" i="0" u="none" strike="noStrike" cap="none" dirty="0" smtClean="0">
                <a:solidFill>
                  <a:srgbClr val="FFFFFF"/>
                </a:solidFill>
                <a:latin typeface="Arial"/>
                <a:ea typeface="Arial"/>
                <a:cs typeface="Arial"/>
                <a:sym typeface="Arial"/>
              </a:rPr>
              <a:t>Work </a:t>
            </a:r>
            <a:r>
              <a:rPr lang="en-US" sz="2800" b="0" i="0" u="none" strike="noStrike" cap="none" dirty="0">
                <a:solidFill>
                  <a:srgbClr val="FFFFFF"/>
                </a:solidFill>
                <a:latin typeface="Arial"/>
                <a:ea typeface="Arial"/>
                <a:cs typeface="Arial"/>
                <a:sym typeface="Arial"/>
              </a:rPr>
              <a:t>on the idea to make it interesting to the community.</a:t>
            </a:r>
          </a:p>
          <a:p>
            <a:pPr marL="342900" marR="0" lvl="0" indent="-342900" algn="l" rtl="0">
              <a:spcBef>
                <a:spcPts val="640"/>
              </a:spcBef>
              <a:spcAft>
                <a:spcPts val="0"/>
              </a:spcAft>
              <a:buClr>
                <a:srgbClr val="FFFFFF"/>
              </a:buClr>
              <a:buSzPct val="100000"/>
              <a:buFont typeface="Arial"/>
              <a:buNone/>
            </a:pPr>
            <a:endParaRPr sz="3200" b="0" i="0" u="none" strike="noStrike" cap="none" dirty="0">
              <a:solidFill>
                <a:srgbClr val="FFFFFF"/>
              </a:solidFill>
              <a:latin typeface="Georgia"/>
              <a:ea typeface="Georgia"/>
              <a:cs typeface="Georgia"/>
              <a:sym typeface="Georgia"/>
            </a:endParaRPr>
          </a:p>
          <a:p>
            <a:pPr marL="342900" marR="0" lvl="0" indent="-342900" algn="l" rtl="0">
              <a:spcBef>
                <a:spcPts val="600"/>
              </a:spcBef>
              <a:spcAft>
                <a:spcPts val="0"/>
              </a:spcAft>
              <a:buClr>
                <a:srgbClr val="FFFFFF"/>
              </a:buClr>
              <a:buSzPct val="100000"/>
              <a:buFont typeface="Arial"/>
              <a:buNone/>
            </a:pPr>
            <a:endParaRPr sz="3000" b="0" i="0" u="none" strike="noStrike" cap="none" dirty="0">
              <a:solidFill>
                <a:srgbClr val="FFFFFF"/>
              </a:solidFill>
              <a:latin typeface="Georgia"/>
              <a:ea typeface="Georgia"/>
              <a:cs typeface="Georgia"/>
              <a:sym typeface="Georgia"/>
            </a:endParaRPr>
          </a:p>
          <a:p>
            <a:pPr marL="342900" marR="0" lvl="0" indent="-342900" algn="l" rtl="0">
              <a:spcBef>
                <a:spcPts val="600"/>
              </a:spcBef>
              <a:spcAft>
                <a:spcPts val="0"/>
              </a:spcAft>
              <a:buClr>
                <a:srgbClr val="FFFFFF"/>
              </a:buClr>
              <a:buSzPct val="100000"/>
              <a:buFont typeface="Arial"/>
              <a:buNone/>
            </a:pPr>
            <a:endParaRPr sz="3000" b="0" i="0" u="none" strike="noStrike" cap="none" dirty="0">
              <a:solidFill>
                <a:srgbClr val="FFFFFF"/>
              </a:solidFill>
              <a:latin typeface="Georgia"/>
              <a:ea typeface="Georgia"/>
              <a:cs typeface="Georgia"/>
              <a:sym typeface="Georgia"/>
            </a:endParaRPr>
          </a:p>
          <a:p>
            <a:pPr marL="342900" marR="0" lvl="0" indent="-342900" algn="l" rtl="0">
              <a:spcBef>
                <a:spcPts val="600"/>
              </a:spcBef>
              <a:spcAft>
                <a:spcPts val="0"/>
              </a:spcAft>
              <a:buClr>
                <a:srgbClr val="FFFFFF"/>
              </a:buClr>
              <a:buSzPct val="100000"/>
              <a:buFont typeface="Arial"/>
              <a:buNone/>
            </a:pPr>
            <a:endParaRPr sz="3000" b="0" i="0" u="none" strike="noStrike" cap="none" dirty="0">
              <a:solidFill>
                <a:srgbClr val="FFFFFF"/>
              </a:solidFill>
              <a:latin typeface="Georgia"/>
              <a:ea typeface="Georgia"/>
              <a:cs typeface="Georgia"/>
              <a:sym typeface="Georgia"/>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81000" y="457200"/>
            <a:ext cx="8763000" cy="533399"/>
          </a:xfrm>
          <a:prstGeom prst="rect">
            <a:avLst/>
          </a:prstGeom>
          <a:noFill/>
          <a:ln>
            <a:noFill/>
          </a:ln>
        </p:spPr>
        <p:txBody>
          <a:bodyPr lIns="0" tIns="0" rIns="0" bIns="0" anchor="ctr" anchorCtr="0">
            <a:noAutofit/>
          </a:bodyPr>
          <a:lstStyle/>
          <a:p>
            <a:pPr marL="0" marR="0" lvl="0" indent="0" algn="l" rtl="0">
              <a:spcBef>
                <a:spcPts val="0"/>
              </a:spcBef>
              <a:spcAft>
                <a:spcPts val="0"/>
              </a:spcAft>
              <a:buSzPct val="25000"/>
              <a:buNone/>
            </a:pPr>
            <a:r>
              <a:rPr lang="en-US" sz="2000" b="0" i="0" u="none" strike="noStrike" cap="none">
                <a:solidFill>
                  <a:schemeClr val="lt1"/>
                </a:solidFill>
                <a:latin typeface="Arial"/>
                <a:ea typeface="Arial"/>
                <a:cs typeface="Arial"/>
                <a:sym typeface="Arial"/>
              </a:rPr>
              <a:t>Mass Media Best Practices</a:t>
            </a:r>
          </a:p>
        </p:txBody>
      </p:sp>
      <p:sp>
        <p:nvSpPr>
          <p:cNvPr id="70" name="Shape 70"/>
          <p:cNvSpPr txBox="1">
            <a:spLocks noGrp="1"/>
          </p:cNvSpPr>
          <p:nvPr>
            <p:ph type="body" idx="1"/>
          </p:nvPr>
        </p:nvSpPr>
        <p:spPr>
          <a:xfrm>
            <a:off x="457200" y="1219200"/>
            <a:ext cx="8229600" cy="4525963"/>
          </a:xfrm>
          <a:prstGeom prst="rect">
            <a:avLst/>
          </a:prstGeom>
          <a:noFill/>
          <a:ln>
            <a:noFill/>
          </a:ln>
        </p:spPr>
        <p:txBody>
          <a:bodyPr lIns="91425" tIns="45700" rIns="91425" bIns="45700" anchor="t" anchorCtr="0">
            <a:noAutofit/>
          </a:bodyPr>
          <a:lstStyle/>
          <a:p>
            <a:pPr marL="0" marR="0" lvl="0" indent="0" algn="l" rtl="0">
              <a:spcBef>
                <a:spcPts val="160"/>
              </a:spcBef>
              <a:spcAft>
                <a:spcPts val="0"/>
              </a:spcAft>
              <a:buClr>
                <a:srgbClr val="FFFFFF"/>
              </a:buClr>
              <a:buSzPct val="25000"/>
              <a:buFont typeface="Arial"/>
              <a:buNone/>
            </a:pPr>
            <a:endParaRPr sz="800" b="0" i="0" u="none" strike="noStrike" cap="none" dirty="0">
              <a:solidFill>
                <a:srgbClr val="FFFFFF"/>
              </a:solidFill>
              <a:latin typeface="Arial"/>
              <a:ea typeface="Arial"/>
              <a:cs typeface="Arial"/>
              <a:sym typeface="Arial"/>
            </a:endParaRPr>
          </a:p>
          <a:p>
            <a:pPr marL="342900" marR="0" lvl="0" indent="-342900" algn="l" rtl="0">
              <a:spcBef>
                <a:spcPts val="560"/>
              </a:spcBef>
              <a:spcAft>
                <a:spcPts val="0"/>
              </a:spcAft>
              <a:buClr>
                <a:srgbClr val="FFFFFF"/>
              </a:buClr>
              <a:buSzPct val="100000"/>
              <a:buFont typeface="Arial"/>
              <a:buChar char="•"/>
            </a:pPr>
            <a:r>
              <a:rPr lang="en-US" sz="2800" b="0" i="0" u="none" strike="noStrike" cap="none" dirty="0">
                <a:solidFill>
                  <a:srgbClr val="FFFFFF"/>
                </a:solidFill>
                <a:latin typeface="Arial"/>
                <a:ea typeface="Arial"/>
                <a:cs typeface="Arial"/>
                <a:sym typeface="Arial"/>
              </a:rPr>
              <a:t>News Media Releases – Always provide a quote from someone in the </a:t>
            </a:r>
            <a:r>
              <a:rPr lang="en-US" sz="2800" b="0" i="0" u="none" strike="noStrike" cap="none" dirty="0" smtClean="0">
                <a:solidFill>
                  <a:srgbClr val="FFFFFF"/>
                </a:solidFill>
                <a:latin typeface="Arial"/>
                <a:ea typeface="Arial"/>
                <a:cs typeface="Arial"/>
                <a:sym typeface="Arial"/>
              </a:rPr>
              <a:t>club, it </a:t>
            </a:r>
            <a:r>
              <a:rPr lang="en-US" sz="2800" b="0" i="0" u="none" strike="noStrike" cap="none" dirty="0">
                <a:solidFill>
                  <a:srgbClr val="FFFFFF"/>
                </a:solidFill>
                <a:latin typeface="Arial"/>
                <a:ea typeface="Arial"/>
                <a:cs typeface="Arial"/>
                <a:sym typeface="Arial"/>
              </a:rPr>
              <a:t>gives credibility to the </a:t>
            </a:r>
            <a:r>
              <a:rPr lang="en-US" sz="2800" b="0" i="0" u="none" strike="noStrike" cap="none" dirty="0" smtClean="0">
                <a:solidFill>
                  <a:srgbClr val="FFFFFF"/>
                </a:solidFill>
                <a:latin typeface="Arial"/>
                <a:ea typeface="Arial"/>
                <a:cs typeface="Arial"/>
                <a:sym typeface="Arial"/>
              </a:rPr>
              <a:t>story</a:t>
            </a:r>
            <a:r>
              <a:rPr lang="en-US" sz="2800" dirty="0" smtClean="0">
                <a:latin typeface="Arial"/>
                <a:ea typeface="Arial"/>
                <a:cs typeface="Arial"/>
                <a:sym typeface="Arial"/>
              </a:rPr>
              <a:t>.</a:t>
            </a:r>
          </a:p>
          <a:p>
            <a:pPr marL="342900" marR="0" lvl="0" indent="-342900" algn="l" rtl="0">
              <a:spcBef>
                <a:spcPts val="560"/>
              </a:spcBef>
              <a:spcAft>
                <a:spcPts val="0"/>
              </a:spcAft>
              <a:buClr>
                <a:srgbClr val="FFFFFF"/>
              </a:buClr>
              <a:buSzPct val="100000"/>
              <a:buFont typeface="Arial"/>
              <a:buChar char="•"/>
            </a:pPr>
            <a:r>
              <a:rPr lang="en-US" sz="2800" dirty="0" smtClean="0">
                <a:latin typeface="Arial"/>
                <a:cs typeface="Arial"/>
                <a:sym typeface="Arial"/>
              </a:rPr>
              <a:t>Templates available</a:t>
            </a:r>
          </a:p>
          <a:p>
            <a:pPr marL="342900" marR="0" lvl="0" indent="-342900" algn="l" rtl="0">
              <a:spcBef>
                <a:spcPts val="560"/>
              </a:spcBef>
              <a:spcAft>
                <a:spcPts val="0"/>
              </a:spcAft>
              <a:buClr>
                <a:srgbClr val="FFFFFF"/>
              </a:buClr>
              <a:buSzPct val="100000"/>
              <a:buFont typeface="Arial"/>
              <a:buChar char="•"/>
            </a:pPr>
            <a:r>
              <a:rPr lang="en-US" sz="2800" b="0" i="0" u="none" strike="noStrike" cap="none" dirty="0" smtClean="0">
                <a:solidFill>
                  <a:srgbClr val="FFFFFF"/>
                </a:solidFill>
                <a:latin typeface="Arial"/>
                <a:ea typeface="Georgia"/>
                <a:cs typeface="Arial"/>
                <a:sym typeface="Arial"/>
              </a:rPr>
              <a:t>Use cases:</a:t>
            </a:r>
          </a:p>
          <a:p>
            <a:pPr lvl="1" indent="-342900">
              <a:spcBef>
                <a:spcPts val="560"/>
              </a:spcBef>
              <a:buFont typeface="Arial"/>
              <a:buChar char="•"/>
            </a:pPr>
            <a:r>
              <a:rPr lang="en-US" sz="2600" dirty="0" smtClean="0">
                <a:latin typeface="Arial"/>
                <a:cs typeface="Arial"/>
                <a:sym typeface="Arial"/>
              </a:rPr>
              <a:t>New Members</a:t>
            </a:r>
          </a:p>
          <a:p>
            <a:pPr lvl="1" indent="-342900">
              <a:spcBef>
                <a:spcPts val="560"/>
              </a:spcBef>
              <a:buFont typeface="Arial"/>
              <a:buChar char="•"/>
            </a:pPr>
            <a:r>
              <a:rPr lang="en-US" b="0" i="0" u="none" strike="noStrike" cap="none" dirty="0" smtClean="0">
                <a:solidFill>
                  <a:srgbClr val="FFFFFF"/>
                </a:solidFill>
                <a:latin typeface="Arial"/>
                <a:ea typeface="Georgia"/>
                <a:cs typeface="Arial"/>
                <a:sym typeface="Arial"/>
              </a:rPr>
              <a:t>Guest Speakers</a:t>
            </a:r>
          </a:p>
          <a:p>
            <a:pPr lvl="1" indent="-342900">
              <a:spcBef>
                <a:spcPts val="560"/>
              </a:spcBef>
              <a:buFont typeface="Arial"/>
              <a:buChar char="•"/>
            </a:pPr>
            <a:r>
              <a:rPr lang="en-US" dirty="0" smtClean="0">
                <a:latin typeface="Arial"/>
                <a:cs typeface="Arial"/>
                <a:sym typeface="Arial"/>
              </a:rPr>
              <a:t>Service Project / Event</a:t>
            </a:r>
          </a:p>
          <a:p>
            <a:pPr lvl="1" indent="-342900">
              <a:spcBef>
                <a:spcPts val="560"/>
              </a:spcBef>
              <a:buFont typeface="Arial"/>
              <a:buChar char="•"/>
            </a:pPr>
            <a:r>
              <a:rPr lang="en-US" dirty="0" smtClean="0">
                <a:latin typeface="Arial"/>
                <a:cs typeface="Arial"/>
                <a:sym typeface="Arial"/>
              </a:rPr>
              <a:t>Global emphasis days / events</a:t>
            </a:r>
            <a:endParaRPr sz="2600" b="0" i="0" u="none" strike="noStrike" cap="none" dirty="0">
              <a:solidFill>
                <a:srgbClr val="FFFFFF"/>
              </a:solidFill>
              <a:latin typeface="Georgia"/>
              <a:ea typeface="Georgia"/>
              <a:cs typeface="Georgia"/>
              <a:sym typeface="Georgia"/>
            </a:endParaRPr>
          </a:p>
          <a:p>
            <a:pPr marL="342900" marR="0" lvl="0" indent="-342900" algn="l" rtl="0">
              <a:spcBef>
                <a:spcPts val="600"/>
              </a:spcBef>
              <a:spcAft>
                <a:spcPts val="0"/>
              </a:spcAft>
              <a:buClr>
                <a:srgbClr val="FFFFFF"/>
              </a:buClr>
              <a:buSzPct val="100000"/>
              <a:buFont typeface="Arial"/>
              <a:buNone/>
            </a:pPr>
            <a:endParaRPr sz="3000" b="0" i="0" u="none" strike="noStrike" cap="none" dirty="0">
              <a:solidFill>
                <a:srgbClr val="FFFFFF"/>
              </a:solidFill>
              <a:latin typeface="Georgia"/>
              <a:ea typeface="Georgia"/>
              <a:cs typeface="Georgia"/>
              <a:sym typeface="Georgia"/>
            </a:endParaRPr>
          </a:p>
          <a:p>
            <a:pPr marL="342900" marR="0" lvl="0" indent="-342900" algn="l" rtl="0">
              <a:spcBef>
                <a:spcPts val="600"/>
              </a:spcBef>
              <a:spcAft>
                <a:spcPts val="0"/>
              </a:spcAft>
              <a:buClr>
                <a:srgbClr val="FFFFFF"/>
              </a:buClr>
              <a:buSzPct val="100000"/>
              <a:buFont typeface="Arial"/>
              <a:buNone/>
            </a:pPr>
            <a:endParaRPr sz="3000" b="0" i="0" u="none" strike="noStrike" cap="none" dirty="0">
              <a:solidFill>
                <a:srgbClr val="FFFFFF"/>
              </a:solidFill>
              <a:latin typeface="Georgia"/>
              <a:ea typeface="Georgia"/>
              <a:cs typeface="Georgia"/>
              <a:sym typeface="Georgia"/>
            </a:endParaRPr>
          </a:p>
        </p:txBody>
      </p:sp>
    </p:spTree>
    <p:extLst>
      <p:ext uri="{BB962C8B-B14F-4D97-AF65-F5344CB8AC3E}">
        <p14:creationId xmlns:p14="http://schemas.microsoft.com/office/powerpoint/2010/main" val="305539541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SlateLogo">
  <a:themeElements>
    <a:clrScheme name="Rotary-NewBrand_Pallette">
      <a:dk1>
        <a:srgbClr val="958D85"/>
      </a:dk1>
      <a:lt1>
        <a:srgbClr val="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ate_NoMoE">
  <a:themeElements>
    <a:clrScheme name="Rotary-NewBrand_Pallette">
      <a:dk1>
        <a:srgbClr val="958D85"/>
      </a:dk1>
      <a:lt1>
        <a:srgbClr val="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1875</TotalTime>
  <Words>1356</Words>
  <Application>Microsoft Office PowerPoint</Application>
  <PresentationFormat>On-screen Show (4:3)</PresentationFormat>
  <Paragraphs>180</Paragraphs>
  <Slides>26</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Wingdings</vt:lpstr>
      <vt:lpstr>Calibri</vt:lpstr>
      <vt:lpstr>Arial Narrow</vt:lpstr>
      <vt:lpstr>Georgia</vt:lpstr>
      <vt:lpstr>1_SlateLogo</vt:lpstr>
      <vt:lpstr>Slate_NoMoE</vt:lpstr>
      <vt:lpstr>Enhancing Your Club’s Public Image</vt:lpstr>
      <vt:lpstr>PowerPoint Presentation</vt:lpstr>
      <vt:lpstr>Why enhance your club’s public image?</vt:lpstr>
      <vt:lpstr>PowerPoint Presentation</vt:lpstr>
      <vt:lpstr>Why enhance your club’s public image?</vt:lpstr>
      <vt:lpstr>Mass Media Communication</vt:lpstr>
      <vt:lpstr>Mass Media Best Practices</vt:lpstr>
      <vt:lpstr>Mass Media Best Practices</vt:lpstr>
      <vt:lpstr>Mass Media Best Practices</vt:lpstr>
      <vt:lpstr>New Rotary Logo</vt:lpstr>
      <vt:lpstr>The new Rotary logo is customizable.</vt:lpstr>
      <vt:lpstr>Let’s take a live look at how to make it work</vt:lpstr>
      <vt:lpstr>PowerPoint Presentation</vt:lpstr>
      <vt:lpstr>Your Rotary Club &amp; LinkedIn</vt:lpstr>
      <vt:lpstr>Your Rotary Club &amp; LinkedIn</vt:lpstr>
      <vt:lpstr>Include on Your LinkedIn Profile</vt:lpstr>
      <vt:lpstr>Include on Your LinkedIn Profile</vt:lpstr>
      <vt:lpstr>Include on Your LinkedIn Profile</vt:lpstr>
      <vt:lpstr>Join Rotary Group(s)</vt:lpstr>
      <vt:lpstr>Share news, projects and events with your network (from website)</vt:lpstr>
      <vt:lpstr>Share news, projects and events with your network (from website)</vt:lpstr>
      <vt:lpstr>Share news, projects and events with your network (or post in LinkedIn)</vt:lpstr>
      <vt:lpstr>Making it easy / Getting everyone involved</vt:lpstr>
      <vt:lpstr>Closing Remarks</vt:lpstr>
      <vt:lpstr>Closing Remarks - Resources</vt:lpstr>
      <vt:lpstr>Closing Remarks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Your Club’s Public Image</dc:title>
  <dc:creator>Brad Majors</dc:creator>
  <cp:lastModifiedBy>Pam Weaver</cp:lastModifiedBy>
  <cp:revision>37</cp:revision>
  <dcterms:modified xsi:type="dcterms:W3CDTF">2017-05-28T15:03:34Z</dcterms:modified>
</cp:coreProperties>
</file>