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  <p:sldMasterId id="2147483918" r:id="rId4"/>
    <p:sldMasterId id="2147483926" r:id="rId5"/>
    <p:sldMasterId id="2147483944" r:id="rId6"/>
    <p:sldMasterId id="2147483981" r:id="rId7"/>
    <p:sldMasterId id="2147483988" r:id="rId8"/>
    <p:sldMasterId id="2147484006" r:id="rId9"/>
    <p:sldMasterId id="2147484024" r:id="rId10"/>
    <p:sldMasterId id="2147484043" r:id="rId11"/>
    <p:sldMasterId id="2147484050" r:id="rId12"/>
  </p:sldMasterIdLst>
  <p:notesMasterIdLst>
    <p:notesMasterId r:id="rId42"/>
  </p:notesMasterIdLst>
  <p:handoutMasterIdLst>
    <p:handoutMasterId r:id="rId43"/>
  </p:handoutMasterIdLst>
  <p:sldIdLst>
    <p:sldId id="517" r:id="rId13"/>
    <p:sldId id="520" r:id="rId14"/>
    <p:sldId id="445" r:id="rId15"/>
    <p:sldId id="516" r:id="rId16"/>
    <p:sldId id="521" r:id="rId17"/>
    <p:sldId id="515" r:id="rId18"/>
    <p:sldId id="487" r:id="rId19"/>
    <p:sldId id="482" r:id="rId20"/>
    <p:sldId id="488" r:id="rId21"/>
    <p:sldId id="498" r:id="rId22"/>
    <p:sldId id="494" r:id="rId23"/>
    <p:sldId id="496" r:id="rId24"/>
    <p:sldId id="497" r:id="rId25"/>
    <p:sldId id="455" r:id="rId26"/>
    <p:sldId id="499" r:id="rId27"/>
    <p:sldId id="500" r:id="rId28"/>
    <p:sldId id="511" r:id="rId29"/>
    <p:sldId id="512" r:id="rId30"/>
    <p:sldId id="514" r:id="rId31"/>
    <p:sldId id="513" r:id="rId32"/>
    <p:sldId id="501" r:id="rId33"/>
    <p:sldId id="503" r:id="rId34"/>
    <p:sldId id="504" r:id="rId35"/>
    <p:sldId id="505" r:id="rId36"/>
    <p:sldId id="506" r:id="rId37"/>
    <p:sldId id="507" r:id="rId38"/>
    <p:sldId id="509" r:id="rId39"/>
    <p:sldId id="510" r:id="rId40"/>
    <p:sldId id="486" r:id="rId4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srgbClr val="FF0000"/>
    </p:penClr>
  </p:showPr>
  <p:clrMru>
    <a:srgbClr val="58585A"/>
    <a:srgbClr val="005DAA"/>
    <a:srgbClr val="FF7600"/>
    <a:srgbClr val="D91B5C"/>
    <a:srgbClr val="872175"/>
    <a:srgbClr val="009999"/>
    <a:srgbClr val="000000"/>
    <a:srgbClr val="CCCAB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5994" autoAdjust="0"/>
  </p:normalViewPr>
  <p:slideViewPr>
    <p:cSldViewPr>
      <p:cViewPr varScale="1">
        <p:scale>
          <a:sx n="60" d="100"/>
          <a:sy n="60" d="100"/>
        </p:scale>
        <p:origin x="-638" y="-72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850" y="-7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fld id="{3CDE26CB-5C3C-47C0-AD03-14581138D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fld id="{1C938B39-A1AF-4BA0-98C0-C345A3398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D8333489-2A44-485F-8CFA-9E6DBAF35FFB}" type="slidenum">
              <a:rPr lang="en-US" sz="1200">
                <a:cs typeface="ヒラギノ角ゴ Pro W3"/>
              </a:rPr>
              <a:pPr algn="r" defTabSz="931863" eaLnBrk="0" hangingPunct="0"/>
              <a:t>1</a:t>
            </a:fld>
            <a:endParaRPr lang="en-US" sz="1200">
              <a:cs typeface="ヒラギノ角ゴ Pro W3"/>
            </a:endParaRPr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>
              <a:latin typeface="Arial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97635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F56B1350-9C3E-4277-B1D1-DD989D43B106}" type="slidenum">
              <a:rPr lang="en-US" sz="1200">
                <a:solidFill>
                  <a:srgbClr val="000000"/>
                </a:solidFill>
                <a:cs typeface="ヒラギノ角ゴ Pro W3"/>
              </a:rPr>
              <a:pPr algn="r" defTabSz="931863" eaLnBrk="0" hangingPunct="0"/>
              <a:t>10</a:t>
            </a:fld>
            <a:endParaRPr lang="en-US" sz="1200">
              <a:solidFill>
                <a:srgbClr val="000000"/>
              </a:solidFill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99683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339653A8-14F3-4D0E-9304-78C43B042ED7}" type="slidenum">
              <a:rPr lang="en-US" sz="1200">
                <a:solidFill>
                  <a:srgbClr val="000000"/>
                </a:solidFill>
                <a:cs typeface="ヒラギノ角ゴ Pro W3"/>
              </a:rPr>
              <a:pPr algn="r" defTabSz="931863" eaLnBrk="0" hangingPunct="0"/>
              <a:t>11</a:t>
            </a:fld>
            <a:endParaRPr lang="en-US" sz="1200">
              <a:solidFill>
                <a:srgbClr val="000000"/>
              </a:solidFill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201731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B51005A1-2063-49F4-9BFE-29774AA3CD3F}" type="slidenum">
              <a:rPr lang="en-US" sz="1200">
                <a:solidFill>
                  <a:srgbClr val="000000"/>
                </a:solidFill>
                <a:cs typeface="ヒラギノ角ゴ Pro W3"/>
              </a:rPr>
              <a:pPr algn="r" defTabSz="931863" eaLnBrk="0" hangingPunct="0"/>
              <a:t>12</a:t>
            </a:fld>
            <a:endParaRPr lang="en-US" sz="1200">
              <a:solidFill>
                <a:srgbClr val="000000"/>
              </a:solidFill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203779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76D04635-F952-4F51-A7C6-2DFFF11E044E}" type="slidenum">
              <a:rPr lang="en-US" sz="1200">
                <a:solidFill>
                  <a:srgbClr val="000000"/>
                </a:solidFill>
                <a:cs typeface="ヒラギノ角ゴ Pro W3"/>
              </a:rPr>
              <a:pPr algn="r" defTabSz="931863" eaLnBrk="0" hangingPunct="0"/>
              <a:t>13</a:t>
            </a:fld>
            <a:endParaRPr lang="en-US" sz="1200">
              <a:solidFill>
                <a:srgbClr val="000000"/>
              </a:solidFill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6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419600"/>
            <a:ext cx="5140325" cy="4183063"/>
          </a:xfrm>
          <a:noFill/>
          <a:ln/>
        </p:spPr>
        <p:txBody>
          <a:bodyPr/>
          <a:lstStyle/>
          <a:p>
            <a:endParaRPr lang="en-US" b="1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205827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B10D548F-ACEE-432B-A0CA-801FDD064171}" type="slidenum">
              <a:rPr lang="en-US" sz="1200">
                <a:cs typeface="ヒラギノ角ゴ Pro W3"/>
              </a:rPr>
              <a:pPr algn="r" defTabSz="931863" eaLnBrk="0" hangingPunct="0"/>
              <a:t>14</a:t>
            </a:fld>
            <a:endParaRPr lang="en-US" sz="1200"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207875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302EFE06-8690-4891-A645-7D0EA7EB4CF5}" type="slidenum">
              <a:rPr lang="en-US" sz="1200">
                <a:solidFill>
                  <a:srgbClr val="000000"/>
                </a:solidFill>
                <a:cs typeface="ヒラギノ角ゴ Pro W3"/>
              </a:rPr>
              <a:pPr algn="r" defTabSz="931863" eaLnBrk="0" hangingPunct="0"/>
              <a:t>15</a:t>
            </a:fld>
            <a:endParaRPr lang="en-US" sz="1200">
              <a:solidFill>
                <a:srgbClr val="000000"/>
              </a:solidFill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209923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801376A1-C514-4BB7-B202-45974FA97251}" type="slidenum">
              <a:rPr lang="en-US" sz="1200">
                <a:solidFill>
                  <a:srgbClr val="000000"/>
                </a:solidFill>
                <a:cs typeface="ヒラギノ角ゴ Pro W3"/>
              </a:rPr>
              <a:pPr algn="r" defTabSz="931863" eaLnBrk="0" hangingPunct="0"/>
              <a:t>16</a:t>
            </a:fld>
            <a:endParaRPr lang="en-US" sz="1200">
              <a:solidFill>
                <a:srgbClr val="000000"/>
              </a:solidFill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212995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7D7CB07F-E962-4388-8F59-DFBE54A7DD07}" type="slidenum">
              <a:rPr lang="en-US" sz="1200">
                <a:solidFill>
                  <a:srgbClr val="000000"/>
                </a:solidFill>
                <a:cs typeface="ヒラギノ角ゴ Pro W3"/>
              </a:rPr>
              <a:pPr algn="r" defTabSz="931863" eaLnBrk="0" hangingPunct="0"/>
              <a:t>18</a:t>
            </a:fld>
            <a:endParaRPr lang="en-US" sz="1200">
              <a:solidFill>
                <a:srgbClr val="000000"/>
              </a:solidFill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215043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8443ADA2-5890-4612-B1D9-9144B837D488}" type="slidenum">
              <a:rPr lang="en-US" sz="1200">
                <a:solidFill>
                  <a:srgbClr val="000000"/>
                </a:solidFill>
                <a:cs typeface="ヒラギノ角ゴ Pro W3"/>
              </a:rPr>
              <a:pPr algn="r" defTabSz="931863" eaLnBrk="0" hangingPunct="0"/>
              <a:t>19</a:t>
            </a:fld>
            <a:endParaRPr lang="en-US" sz="1200">
              <a:solidFill>
                <a:srgbClr val="000000"/>
              </a:solidFill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0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419600"/>
            <a:ext cx="5140325" cy="4183063"/>
          </a:xfrm>
          <a:noFill/>
          <a:ln/>
        </p:spPr>
        <p:txBody>
          <a:bodyPr/>
          <a:lstStyle/>
          <a:p>
            <a:endParaRPr lang="en-US" b="1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217091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5C10C6C2-29B8-470E-9E3B-20011287071F}" type="slidenum">
              <a:rPr lang="en-US" sz="1200">
                <a:cs typeface="ヒラギノ角ゴ Pro W3"/>
              </a:rPr>
              <a:pPr algn="r" defTabSz="931863" eaLnBrk="0" hangingPunct="0"/>
              <a:t>20</a:t>
            </a:fld>
            <a:endParaRPr lang="en-US" sz="1200"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8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419600"/>
            <a:ext cx="5140325" cy="4183063"/>
          </a:xfrm>
          <a:noFill/>
          <a:ln/>
        </p:spPr>
        <p:txBody>
          <a:bodyPr/>
          <a:lstStyle/>
          <a:p>
            <a:endParaRPr lang="en-US" b="1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83299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6A7A966C-5193-4D97-9E35-6D7E07FD4F9F}" type="slidenum">
              <a:rPr lang="en-US" sz="1200">
                <a:solidFill>
                  <a:srgbClr val="000000"/>
                </a:solidFill>
                <a:cs typeface="ヒラギノ角ゴ Pro W3"/>
              </a:rPr>
              <a:pPr algn="r" defTabSz="931863" eaLnBrk="0" hangingPunct="0"/>
              <a:t>2</a:t>
            </a:fld>
            <a:endParaRPr lang="en-US" sz="1200">
              <a:solidFill>
                <a:srgbClr val="000000"/>
              </a:solidFill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9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219139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39C03689-5865-45A8-9277-1B9E184E5724}" type="slidenum">
              <a:rPr lang="en-US" sz="1200">
                <a:solidFill>
                  <a:srgbClr val="000000"/>
                </a:solidFill>
                <a:cs typeface="ヒラギノ角ゴ Pro W3"/>
              </a:rPr>
              <a:pPr algn="r" defTabSz="931863" eaLnBrk="0" hangingPunct="0"/>
              <a:t>21</a:t>
            </a:fld>
            <a:endParaRPr lang="en-US" sz="1200">
              <a:solidFill>
                <a:srgbClr val="000000"/>
              </a:solidFill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221187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D2294F99-5F96-4409-820F-18C5C78D4EE4}" type="slidenum">
              <a:rPr lang="en-US" sz="1200">
                <a:solidFill>
                  <a:srgbClr val="000000"/>
                </a:solidFill>
                <a:cs typeface="ヒラギノ角ゴ Pro W3"/>
              </a:rPr>
              <a:pPr algn="r" defTabSz="931863" eaLnBrk="0" hangingPunct="0"/>
              <a:t>22</a:t>
            </a:fld>
            <a:endParaRPr lang="en-US" sz="1200">
              <a:solidFill>
                <a:srgbClr val="000000"/>
              </a:solidFill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32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223235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88B74744-FFE8-4B8C-BCB0-9D53B01ED0EE}" type="slidenum">
              <a:rPr lang="en-US" sz="1200">
                <a:solidFill>
                  <a:srgbClr val="000000"/>
                </a:solidFill>
                <a:cs typeface="ヒラギノ角ゴ Pro W3"/>
              </a:rPr>
              <a:pPr algn="r" defTabSz="931863" eaLnBrk="0" hangingPunct="0"/>
              <a:t>23</a:t>
            </a:fld>
            <a:endParaRPr lang="en-US" sz="1200">
              <a:solidFill>
                <a:srgbClr val="000000"/>
              </a:solidFill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225283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2E222DAA-CD26-4A05-AFCA-1BB782600756}" type="slidenum">
              <a:rPr lang="en-US" sz="1200">
                <a:solidFill>
                  <a:srgbClr val="000000"/>
                </a:solidFill>
                <a:cs typeface="ヒラギノ角ゴ Pro W3"/>
              </a:rPr>
              <a:pPr algn="r" defTabSz="931863" eaLnBrk="0" hangingPunct="0"/>
              <a:t>24</a:t>
            </a:fld>
            <a:endParaRPr lang="en-US" sz="1200">
              <a:solidFill>
                <a:srgbClr val="000000"/>
              </a:solidFill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227331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245B3DB0-9915-4705-966D-6807E40D9DCC}" type="slidenum">
              <a:rPr lang="en-US" sz="1200">
                <a:solidFill>
                  <a:srgbClr val="000000"/>
                </a:solidFill>
                <a:cs typeface="ヒラギノ角ゴ Pro W3"/>
              </a:rPr>
              <a:pPr algn="r" defTabSz="931863" eaLnBrk="0" hangingPunct="0"/>
              <a:t>25</a:t>
            </a:fld>
            <a:endParaRPr lang="en-US" sz="1200">
              <a:solidFill>
                <a:srgbClr val="000000"/>
              </a:solidFill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229379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CACFA0B0-F331-47A9-904E-8E40435B6BCD}" type="slidenum">
              <a:rPr lang="en-US" sz="1200">
                <a:solidFill>
                  <a:srgbClr val="000000"/>
                </a:solidFill>
                <a:cs typeface="ヒラギノ角ゴ Pro W3"/>
              </a:rPr>
              <a:pPr algn="r" defTabSz="931863" eaLnBrk="0" hangingPunct="0"/>
              <a:t>26</a:t>
            </a:fld>
            <a:endParaRPr lang="en-US" sz="1200">
              <a:solidFill>
                <a:srgbClr val="000000"/>
              </a:solidFill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231427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6092C8CB-9FE7-4F9D-A252-D36045D3FCF9}" type="slidenum">
              <a:rPr lang="en-US" sz="1200">
                <a:solidFill>
                  <a:srgbClr val="000000"/>
                </a:solidFill>
                <a:cs typeface="ヒラギノ角ゴ Pro W3"/>
              </a:rPr>
              <a:pPr algn="r" defTabSz="931863" eaLnBrk="0" hangingPunct="0"/>
              <a:t>27</a:t>
            </a:fld>
            <a:endParaRPr lang="en-US" sz="1200">
              <a:solidFill>
                <a:srgbClr val="000000"/>
              </a:solidFill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34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233475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74AE7634-03CE-4119-A81D-E04CEBC11A92}" type="slidenum">
              <a:rPr lang="en-US" sz="1200">
                <a:solidFill>
                  <a:srgbClr val="000000"/>
                </a:solidFill>
                <a:cs typeface="ヒラギノ角ゴ Pro W3"/>
              </a:rPr>
              <a:pPr algn="r" defTabSz="931863" eaLnBrk="0" hangingPunct="0"/>
              <a:t>28</a:t>
            </a:fld>
            <a:endParaRPr lang="en-US" sz="1200">
              <a:solidFill>
                <a:srgbClr val="000000"/>
              </a:solidFill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22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419600"/>
            <a:ext cx="5140325" cy="4183063"/>
          </a:xfrm>
          <a:noFill/>
          <a:ln/>
        </p:spPr>
        <p:txBody>
          <a:bodyPr/>
          <a:lstStyle/>
          <a:p>
            <a:endParaRPr lang="en-US" b="1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235523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408668F2-9306-41DB-9515-95E1EE2C2DAE}" type="slidenum">
              <a:rPr lang="en-US" sz="1200">
                <a:cs typeface="ヒラギノ角ゴ Pro W3"/>
              </a:rPr>
              <a:pPr algn="r" defTabSz="931863" eaLnBrk="0" hangingPunct="0"/>
              <a:t>29</a:t>
            </a:fld>
            <a:endParaRPr lang="en-US" sz="1200"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6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419600"/>
            <a:ext cx="5140325" cy="4183063"/>
          </a:xfrm>
          <a:noFill/>
          <a:ln/>
        </p:spPr>
        <p:txBody>
          <a:bodyPr/>
          <a:lstStyle/>
          <a:p>
            <a:endParaRPr lang="en-US" b="1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85347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454F543B-0939-46C1-A3AE-A5B8ACD57F9F}" type="slidenum">
              <a:rPr lang="en-US" sz="1200">
                <a:solidFill>
                  <a:srgbClr val="000000"/>
                </a:solidFill>
                <a:cs typeface="ヒラギノ角ゴ Pro W3"/>
              </a:rPr>
              <a:pPr algn="r" defTabSz="931863" eaLnBrk="0" hangingPunct="0"/>
              <a:t>3</a:t>
            </a:fld>
            <a:endParaRPr lang="en-US" sz="1200">
              <a:solidFill>
                <a:srgbClr val="000000"/>
              </a:solidFill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4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419600"/>
            <a:ext cx="5140325" cy="4183063"/>
          </a:xfrm>
          <a:noFill/>
          <a:ln/>
        </p:spPr>
        <p:txBody>
          <a:bodyPr/>
          <a:lstStyle/>
          <a:p>
            <a:endParaRPr lang="en-US" b="1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87395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64248F94-8F47-4847-B517-217532A8DB40}" type="slidenum">
              <a:rPr lang="en-US" sz="1200">
                <a:solidFill>
                  <a:srgbClr val="000000"/>
                </a:solidFill>
                <a:cs typeface="ヒラギノ角ゴ Pro W3"/>
              </a:rPr>
              <a:pPr algn="r" defTabSz="931863" eaLnBrk="0" hangingPunct="0"/>
              <a:t>4</a:t>
            </a:fld>
            <a:endParaRPr lang="en-US" sz="1200">
              <a:solidFill>
                <a:srgbClr val="000000"/>
              </a:solidFill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7379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419600"/>
            <a:ext cx="5140325" cy="4183063"/>
          </a:xfrm>
          <a:noFill/>
          <a:ln/>
        </p:spPr>
        <p:txBody>
          <a:bodyPr lIns="93164" tIns="46582" rIns="93164" bIns="46582"/>
          <a:lstStyle/>
          <a:p>
            <a:endParaRPr lang="en-US" b="1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357380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1863" eaLnBrk="0" hangingPunct="0"/>
            <a:fld id="{43DD355F-6277-4898-B43C-410D855F2E10}" type="slidenum">
              <a:rPr lang="en-US" sz="1200">
                <a:solidFill>
                  <a:srgbClr val="000000"/>
                </a:solidFill>
                <a:cs typeface="ヒラギノ角ゴ Pro W3"/>
              </a:rPr>
              <a:pPr algn="r" defTabSz="931863" eaLnBrk="0" hangingPunct="0"/>
              <a:t>5</a:t>
            </a:fld>
            <a:endParaRPr lang="en-US" sz="1200">
              <a:solidFill>
                <a:srgbClr val="000000"/>
              </a:solidFill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2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419600"/>
            <a:ext cx="5140325" cy="4183063"/>
          </a:xfrm>
          <a:noFill/>
          <a:ln/>
        </p:spPr>
        <p:txBody>
          <a:bodyPr/>
          <a:lstStyle/>
          <a:p>
            <a:endParaRPr lang="en-US" b="1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89443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CCF43524-CDE4-4DA8-BA2D-7F6E71502909}" type="slidenum">
              <a:rPr lang="en-US" sz="1200">
                <a:solidFill>
                  <a:srgbClr val="000000"/>
                </a:solidFill>
                <a:cs typeface="ヒラギノ角ゴ Pro W3"/>
              </a:rPr>
              <a:pPr algn="r" defTabSz="931863" eaLnBrk="0" hangingPunct="0"/>
              <a:t>6</a:t>
            </a:fld>
            <a:endParaRPr lang="en-US" sz="1200">
              <a:solidFill>
                <a:srgbClr val="000000"/>
              </a:solidFill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0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419600"/>
            <a:ext cx="5140325" cy="4183063"/>
          </a:xfrm>
          <a:noFill/>
          <a:ln/>
        </p:spPr>
        <p:txBody>
          <a:bodyPr/>
          <a:lstStyle/>
          <a:p>
            <a:endParaRPr lang="en-US" b="1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91491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5E7AED0B-7CE8-4459-9990-317E8D3BFB4C}" type="slidenum">
              <a:rPr lang="en-US" sz="1200">
                <a:solidFill>
                  <a:srgbClr val="000000"/>
                </a:solidFill>
                <a:cs typeface="ヒラギノ角ゴ Pro W3"/>
              </a:rPr>
              <a:pPr algn="r" defTabSz="931863" eaLnBrk="0" hangingPunct="0"/>
              <a:t>7</a:t>
            </a:fld>
            <a:endParaRPr lang="en-US" sz="1200">
              <a:solidFill>
                <a:srgbClr val="000000"/>
              </a:solidFill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C5C0DB63-17EF-416E-88AE-332A6AEE8195}" type="slidenum">
              <a:rPr lang="en-US" sz="1200">
                <a:solidFill>
                  <a:srgbClr val="000000"/>
                </a:solidFill>
                <a:cs typeface="ヒラギノ角ゴ Pro W3"/>
              </a:rPr>
              <a:pPr algn="r" defTabSz="931863" eaLnBrk="0" hangingPunct="0"/>
              <a:t>8</a:t>
            </a:fld>
            <a:endParaRPr lang="en-US" sz="1200">
              <a:solidFill>
                <a:srgbClr val="000000"/>
              </a:solidFill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95587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DAAAFDDC-324F-44D9-873C-2967B661D586}" type="slidenum">
              <a:rPr lang="en-US" sz="1200">
                <a:solidFill>
                  <a:srgbClr val="000000"/>
                </a:solidFill>
                <a:cs typeface="ヒラギノ角ゴ Pro W3"/>
              </a:rPr>
              <a:pPr algn="r" defTabSz="931863" eaLnBrk="0" hangingPunct="0"/>
              <a:t>9</a:t>
            </a:fld>
            <a:endParaRPr lang="en-US" sz="1200">
              <a:solidFill>
                <a:srgbClr val="000000"/>
              </a:solidFill>
              <a:cs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prstClr val="black">
                    <a:tint val="75000"/>
                  </a:prstClr>
                </a:solidFill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fld id="{B74BE3F2-BF61-475E-AE02-953FAF2EB1C4}" type="datetimeFigureOut">
              <a:rPr lang="en-US"/>
              <a:pPr>
                <a:defRPr/>
              </a:pPr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prstClr val="black">
                    <a:tint val="75000"/>
                  </a:prstClr>
                </a:solidFill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prstClr val="black">
                    <a:tint val="75000"/>
                  </a:prstClr>
                </a:solidFill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fld id="{A2E4E296-9330-4DBA-9C27-391E8BD4ED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958D85"/>
                </a:solidFill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958D85"/>
                </a:solidFill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958D85"/>
                </a:solidFill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fld id="{64F2D33A-2169-4811-8C11-4F9F10174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fld id="{E4FEB97F-AA58-49A1-8382-2D76F0ADA9A3}" type="datetimeFigureOut">
              <a:rPr lang="en-US"/>
              <a:pPr>
                <a:defRPr/>
              </a:pPr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fld id="{F064E554-1E9B-4AB3-B547-D4B73C0B9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958D85"/>
                </a:solidFill>
                <a:latin typeface="Arial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958D85"/>
                </a:solidFill>
                <a:latin typeface="Arial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958D85"/>
                </a:solidFill>
                <a:latin typeface="Arial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fld id="{30EDC60E-EC94-490C-9426-E4AA42139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88125" y="6308725"/>
            <a:ext cx="2133600" cy="365125"/>
          </a:xfrm>
        </p:spPr>
        <p:txBody>
          <a:bodyPr/>
          <a:lstStyle>
            <a:lvl1pPr algn="r" eaLnBrk="1" hangingPunct="1">
              <a:defRPr sz="1200">
                <a:solidFill>
                  <a:srgbClr val="958D85">
                    <a:tint val="75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A31197-9E6E-42E0-AAED-E17EAEA41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eaLnBrk="1" hangingPunct="1">
              <a:defRPr sz="1200">
                <a:solidFill>
                  <a:srgbClr val="958D85">
                    <a:tint val="75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57F6C30-30F8-4C36-AF92-6E8603801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88125" y="6308725"/>
            <a:ext cx="2133600" cy="365125"/>
          </a:xfrm>
        </p:spPr>
        <p:txBody>
          <a:bodyPr/>
          <a:lstStyle>
            <a:lvl1pPr algn="r" eaLnBrk="1" hangingPunct="1">
              <a:defRPr sz="1200">
                <a:solidFill>
                  <a:srgbClr val="958D85">
                    <a:tint val="75000"/>
                  </a:srgbClr>
                </a:solidFill>
                <a:latin typeface="Arial" pitchFamily="34" charset="0"/>
                <a:ea typeface="ヒラギノ角ゴ Pro W3" pitchFamily="-84" charset="-128"/>
              </a:defRPr>
            </a:lvl1pPr>
          </a:lstStyle>
          <a:p>
            <a:pPr>
              <a:defRPr/>
            </a:pPr>
            <a:fld id="{EDEB46CA-34F3-44B7-A81B-5ACC0B03C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eaLnBrk="1" hangingPunct="1">
              <a:defRPr sz="1200">
                <a:solidFill>
                  <a:srgbClr val="958D85">
                    <a:tint val="75000"/>
                  </a:srgbClr>
                </a:solidFill>
                <a:latin typeface="Arial" pitchFamily="34" charset="0"/>
                <a:ea typeface="ヒラギノ角ゴ Pro W3" pitchFamily="-84" charset="-128"/>
              </a:defRPr>
            </a:lvl1pPr>
          </a:lstStyle>
          <a:p>
            <a:pPr>
              <a:defRPr/>
            </a:pPr>
            <a:fld id="{C0C38AB9-B787-4127-A25A-89DFD0A51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1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4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5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3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58788" y="6264275"/>
            <a:ext cx="10826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  <p:sldLayoutId id="2147484306" r:id="rId12"/>
    <p:sldLayoutId id="2147484307" r:id="rId13"/>
    <p:sldLayoutId id="2147484308" r:id="rId14"/>
    <p:sldLayoutId id="2147484309" r:id="rId15"/>
    <p:sldLayoutId id="2147484310" r:id="rId16"/>
    <p:sldLayoutId id="2147484311" r:id="rId17"/>
    <p:sldLayoutId id="2147484312" r:id="rId18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8788" y="6264275"/>
            <a:ext cx="10826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5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58788" y="6264275"/>
            <a:ext cx="10826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  <p:sldLayoutId id="2147484210" r:id="rId12"/>
    <p:sldLayoutId id="2147484211" r:id="rId13"/>
    <p:sldLayoutId id="2147484324" r:id="rId14"/>
    <p:sldLayoutId id="2147484325" r:id="rId15"/>
    <p:sldLayoutId id="2147484326" r:id="rId16"/>
    <p:sldLayoutId id="2147484327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  <p:sldLayoutId id="2147484181" r:id="rId13"/>
    <p:sldLayoutId id="2147484217" r:id="rId14"/>
    <p:sldLayoutId id="2147484218" r:id="rId15"/>
    <p:sldLayoutId id="2147484219" r:id="rId16"/>
    <p:sldLayoutId id="2147484220" r:id="rId17"/>
    <p:sldLayoutId id="2147484221" r:id="rId18"/>
    <p:sldLayoutId id="2147484222" r:id="rId19"/>
    <p:sldLayoutId id="2147484223" r:id="rId20"/>
    <p:sldLayoutId id="2147484224" r:id="rId21"/>
    <p:sldLayoutId id="2147484225" r:id="rId22"/>
    <p:sldLayoutId id="2147484226" r:id="rId23"/>
    <p:sldLayoutId id="2147484227" r:id="rId2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8788" y="6264275"/>
            <a:ext cx="10826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58788" y="6264275"/>
            <a:ext cx="10826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958D85">
                    <a:tint val="75000"/>
                  </a:srgbClr>
                </a:solidFill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Club &amp; District Support   </a:t>
            </a:r>
            <a:fld id="{50B65672-3E4C-4C01-B98D-560719700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  <p:sldLayoutId id="2147484251" r:id="rId12"/>
    <p:sldLayoutId id="2147484252" r:id="rId13"/>
    <p:sldLayoutId id="2147484253" r:id="rId14"/>
    <p:sldLayoutId id="2147484254" r:id="rId15"/>
    <p:sldLayoutId id="2147484255" r:id="rId16"/>
    <p:sldLayoutId id="2147484256" r:id="rId17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sz="900" smtClean="0">
                <a:solidFill>
                  <a:srgbClr val="BCBDC0"/>
                </a:solidFill>
                <a:latin typeface="Arial Narrow" pitchFamily="34" charset="0"/>
                <a:cs typeface="+mn-cs"/>
              </a:rPr>
              <a:t>TITLE  |  </a:t>
            </a:r>
            <a:fld id="{F3E73980-57E9-4D79-B7A6-B218629A3943}" type="slidenum">
              <a:rPr lang="en-US" sz="900" smtClean="0">
                <a:solidFill>
                  <a:srgbClr val="BCBDC0"/>
                </a:solidFill>
                <a:latin typeface="Arial Narrow" pitchFamily="34" charset="0"/>
                <a:cs typeface="+mn-cs"/>
              </a:rPr>
              <a:pPr algn="r">
                <a:defRPr/>
              </a:pPr>
              <a:t>‹#›</a:t>
            </a:fld>
            <a:r>
              <a:rPr lang="en-US" sz="900" smtClean="0">
                <a:solidFill>
                  <a:srgbClr val="BCBDC0"/>
                </a:solidFill>
                <a:latin typeface="Arial Narrow" pitchFamily="34" charset="0"/>
                <a:cs typeface="+mn-cs"/>
              </a:rPr>
              <a:t>  </a:t>
            </a:r>
            <a:endParaRPr lang="en-US" sz="900" smtClean="0">
              <a:solidFill>
                <a:srgbClr val="958D85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67587" name="Picture 5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  <p:sldLayoutId id="2147484189" r:id="rId13"/>
    <p:sldLayoutId id="2147484190" r:id="rId14"/>
    <p:sldLayoutId id="2147484191" r:id="rId15"/>
    <p:sldLayoutId id="2147484192" r:id="rId16"/>
    <p:sldLayoutId id="2147484193" r:id="rId17"/>
    <p:sldLayoutId id="2147484262" r:id="rId18"/>
    <p:sldLayoutId id="2147484263" r:id="rId19"/>
    <p:sldLayoutId id="2147484264" r:id="rId20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5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58788" y="6264275"/>
            <a:ext cx="10826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958D85">
                    <a:tint val="75000"/>
                  </a:srgbClr>
                </a:solidFill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Club &amp; District Support   </a:t>
            </a:r>
            <a:fld id="{E2330B9B-E992-4A9B-8882-5A98C7A6DF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  <p:sldLayoutId id="2147484282" r:id="rId12"/>
    <p:sldLayoutId id="2147484283" r:id="rId13"/>
    <p:sldLayoutId id="2147484284" r:id="rId14"/>
    <p:sldLayoutId id="2147484285" r:id="rId15"/>
    <p:sldLayoutId id="2147484286" r:id="rId16"/>
    <p:sldLayoutId id="2147484287" r:id="rId17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5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58788" y="6264275"/>
            <a:ext cx="10826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  <p:sldLayoutId id="2147484200" r:id="rId12"/>
    <p:sldLayoutId id="2147484201" r:id="rId13"/>
    <p:sldLayoutId id="2147484202" r:id="rId14"/>
    <p:sldLayoutId id="2147484203" r:id="rId15"/>
    <p:sldLayoutId id="2147484293" r:id="rId16"/>
    <p:sldLayoutId id="2147484294" r:id="rId17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../../2016-2017Lance/MYA-Pre-PETS/AVFiles/2016-17PlanningCyclePlanningGuide.ppt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Relationship Id="rId4" Type="http://schemas.openxmlformats.org/officeDocument/2006/relationships/hyperlink" Target="../../2016-2017Lance/MYA-Pre-PETS/AVFiles/09-2016-17PlanningCyclePlanningGuide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81000" y="3429000"/>
            <a:ext cx="9753600" cy="213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180227" name="Rectangle 10"/>
          <p:cNvSpPr txBox="1">
            <a:spLocks noChangeArrowheads="1"/>
          </p:cNvSpPr>
          <p:nvPr/>
        </p:nvSpPr>
        <p:spPr bwMode="auto">
          <a:xfrm>
            <a:off x="457200" y="3581400"/>
            <a:ext cx="868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>
              <a:spcAft>
                <a:spcPts val="2400"/>
              </a:spcAft>
            </a:pPr>
            <a:r>
              <a:rPr lang="en-US" sz="4000" b="1">
                <a:solidFill>
                  <a:schemeClr val="bg1"/>
                </a:solidFill>
                <a:latin typeface="Arial Narrow Bold" pitchFamily="34" charset="0"/>
                <a:cs typeface="ヒラギノ角ゴ Pro W3"/>
              </a:rPr>
              <a:t>DELEGATION, ACCOUNTABILITY</a:t>
            </a:r>
            <a:br>
              <a:rPr lang="en-US" sz="4000" b="1">
                <a:solidFill>
                  <a:schemeClr val="bg1"/>
                </a:solidFill>
                <a:latin typeface="Arial Narrow Bold" pitchFamily="34" charset="0"/>
                <a:cs typeface="ヒラギノ角ゴ Pro W3"/>
              </a:rPr>
            </a:br>
            <a:r>
              <a:rPr lang="en-US" sz="4000" b="1">
                <a:solidFill>
                  <a:schemeClr val="bg1"/>
                </a:solidFill>
                <a:latin typeface="Arial Narrow Bold" pitchFamily="34" charset="0"/>
                <a:cs typeface="ヒラギノ角ゴ Pro W3"/>
              </a:rPr>
              <a:t>and </a:t>
            </a:r>
            <a:br>
              <a:rPr lang="en-US" sz="4000" b="1">
                <a:solidFill>
                  <a:schemeClr val="bg1"/>
                </a:solidFill>
                <a:latin typeface="Arial Narrow Bold" pitchFamily="34" charset="0"/>
                <a:cs typeface="ヒラギノ角ゴ Pro W3"/>
              </a:rPr>
            </a:br>
            <a:r>
              <a:rPr lang="en-US" sz="4000" b="1">
                <a:solidFill>
                  <a:schemeClr val="bg1"/>
                </a:solidFill>
                <a:latin typeface="Arial Narrow Bold" pitchFamily="34" charset="0"/>
                <a:cs typeface="ヒラギノ角ゴ Pro W3"/>
              </a:rPr>
              <a:t>COACHING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457200"/>
            <a:ext cx="8763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</a:rPr>
              <a:t>EVERYTHING HAS A LEARNING CURVE</a:t>
            </a:r>
            <a:endParaRPr lang="en-US" sz="2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96610" name="Picture 3" descr="CoachingTheLearningCurve"/>
          <p:cNvPicPr>
            <a:picLocks noChangeAspect="1" noChangeArrowheads="1"/>
          </p:cNvPicPr>
          <p:nvPr/>
        </p:nvPicPr>
        <p:blipFill>
          <a:blip r:embed="rId3"/>
          <a:srcRect l="9464" t="18138" r="11830" b="36276"/>
          <a:stretch>
            <a:fillRect/>
          </a:stretch>
        </p:blipFill>
        <p:spPr bwMode="auto">
          <a:xfrm>
            <a:off x="381000" y="1295400"/>
            <a:ext cx="7188200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1" name="Rectangle 4"/>
          <p:cNvSpPr>
            <a:spLocks noChangeArrowheads="1"/>
          </p:cNvSpPr>
          <p:nvPr/>
        </p:nvSpPr>
        <p:spPr bwMode="auto">
          <a:xfrm>
            <a:off x="1981200" y="1219200"/>
            <a:ext cx="2819400" cy="487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ヒラギノ角ゴ Pro W3"/>
            </a:endParaRPr>
          </a:p>
        </p:txBody>
      </p:sp>
      <p:sp>
        <p:nvSpPr>
          <p:cNvPr id="196612" name="Line 5"/>
          <p:cNvSpPr>
            <a:spLocks noChangeShapeType="1"/>
          </p:cNvSpPr>
          <p:nvPr/>
        </p:nvSpPr>
        <p:spPr bwMode="auto">
          <a:xfrm flipV="1">
            <a:off x="4713288" y="13716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613" name="Line 6"/>
          <p:cNvSpPr>
            <a:spLocks noChangeShapeType="1"/>
          </p:cNvSpPr>
          <p:nvPr/>
        </p:nvSpPr>
        <p:spPr bwMode="auto">
          <a:xfrm flipV="1">
            <a:off x="2133600" y="36576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614" name="Rectangle 7"/>
          <p:cNvSpPr>
            <a:spLocks noChangeArrowheads="1"/>
          </p:cNvSpPr>
          <p:nvPr/>
        </p:nvSpPr>
        <p:spPr bwMode="auto">
          <a:xfrm>
            <a:off x="4800600" y="1219200"/>
            <a:ext cx="2819400" cy="243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457200"/>
            <a:ext cx="8763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</a:rPr>
              <a:t>EVERYTHING HAS A LEARNING CURVE</a:t>
            </a:r>
            <a:endParaRPr lang="en-US" sz="2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98658" name="Picture 3" descr="CoachingTheLearningCurve"/>
          <p:cNvPicPr>
            <a:picLocks noChangeAspect="1" noChangeArrowheads="1"/>
          </p:cNvPicPr>
          <p:nvPr/>
        </p:nvPicPr>
        <p:blipFill>
          <a:blip r:embed="rId3"/>
          <a:srcRect l="9464" t="18138" r="11830" b="36276"/>
          <a:stretch>
            <a:fillRect/>
          </a:stretch>
        </p:blipFill>
        <p:spPr bwMode="auto">
          <a:xfrm>
            <a:off x="381000" y="1295400"/>
            <a:ext cx="7188200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59" name="Rectangle 4"/>
          <p:cNvSpPr>
            <a:spLocks noChangeArrowheads="1"/>
          </p:cNvSpPr>
          <p:nvPr/>
        </p:nvSpPr>
        <p:spPr bwMode="auto">
          <a:xfrm>
            <a:off x="1981200" y="1219200"/>
            <a:ext cx="2819400" cy="487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ヒラギノ角ゴ Pro W3"/>
            </a:endParaRPr>
          </a:p>
        </p:txBody>
      </p:sp>
      <p:sp>
        <p:nvSpPr>
          <p:cNvPr id="198660" name="Line 6"/>
          <p:cNvSpPr>
            <a:spLocks noChangeShapeType="1"/>
          </p:cNvSpPr>
          <p:nvPr/>
        </p:nvSpPr>
        <p:spPr bwMode="auto">
          <a:xfrm flipV="1">
            <a:off x="4713288" y="13716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661" name="Line 7"/>
          <p:cNvSpPr>
            <a:spLocks noChangeShapeType="1"/>
          </p:cNvSpPr>
          <p:nvPr/>
        </p:nvSpPr>
        <p:spPr bwMode="auto">
          <a:xfrm flipV="1">
            <a:off x="2133600" y="36576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457200"/>
            <a:ext cx="8763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</a:rPr>
              <a:t>EVERYTHING HAS A LEARNING CURVE</a:t>
            </a:r>
            <a:endParaRPr lang="en-US" sz="2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00706" name="Picture 3" descr="CoachingTheLearningCurve"/>
          <p:cNvPicPr>
            <a:picLocks noChangeAspect="1" noChangeArrowheads="1"/>
          </p:cNvPicPr>
          <p:nvPr/>
        </p:nvPicPr>
        <p:blipFill>
          <a:blip r:embed="rId3"/>
          <a:srcRect l="9464" t="18138" r="11830" b="36276"/>
          <a:stretch>
            <a:fillRect/>
          </a:stretch>
        </p:blipFill>
        <p:spPr bwMode="auto">
          <a:xfrm>
            <a:off x="381000" y="1295400"/>
            <a:ext cx="7188200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07" name="Rectangle 4"/>
          <p:cNvSpPr>
            <a:spLocks noChangeArrowheads="1"/>
          </p:cNvSpPr>
          <p:nvPr/>
        </p:nvSpPr>
        <p:spPr bwMode="auto">
          <a:xfrm>
            <a:off x="1981200" y="3657600"/>
            <a:ext cx="2819400" cy="243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ヒラギノ角ゴ Pro W3"/>
            </a:endParaRPr>
          </a:p>
        </p:txBody>
      </p:sp>
      <p:sp>
        <p:nvSpPr>
          <p:cNvPr id="200708" name="Line 5"/>
          <p:cNvSpPr>
            <a:spLocks noChangeShapeType="1"/>
          </p:cNvSpPr>
          <p:nvPr/>
        </p:nvSpPr>
        <p:spPr bwMode="auto">
          <a:xfrm flipV="1">
            <a:off x="4713288" y="13716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09" name="Line 6"/>
          <p:cNvSpPr>
            <a:spLocks noChangeShapeType="1"/>
          </p:cNvSpPr>
          <p:nvPr/>
        </p:nvSpPr>
        <p:spPr bwMode="auto">
          <a:xfrm flipV="1">
            <a:off x="2133600" y="36576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457200"/>
            <a:ext cx="8763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</a:rPr>
              <a:t>EVERYTHING HAS A LEARNING CURVE</a:t>
            </a:r>
            <a:endParaRPr lang="en-US" sz="2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02754" name="Picture 3" descr="CoachingTheLearningCurve"/>
          <p:cNvPicPr>
            <a:picLocks noChangeAspect="1" noChangeArrowheads="1"/>
          </p:cNvPicPr>
          <p:nvPr/>
        </p:nvPicPr>
        <p:blipFill>
          <a:blip r:embed="rId3"/>
          <a:srcRect l="9464" t="18138" r="11830" b="36276"/>
          <a:stretch>
            <a:fillRect/>
          </a:stretch>
        </p:blipFill>
        <p:spPr bwMode="auto">
          <a:xfrm>
            <a:off x="381000" y="1295400"/>
            <a:ext cx="7188200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55" name="Line 5"/>
          <p:cNvSpPr>
            <a:spLocks noChangeShapeType="1"/>
          </p:cNvSpPr>
          <p:nvPr/>
        </p:nvSpPr>
        <p:spPr bwMode="auto">
          <a:xfrm flipV="1">
            <a:off x="4713288" y="13716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56" name="Line 6"/>
          <p:cNvSpPr>
            <a:spLocks noChangeShapeType="1"/>
          </p:cNvSpPr>
          <p:nvPr/>
        </p:nvSpPr>
        <p:spPr bwMode="auto">
          <a:xfrm flipV="1">
            <a:off x="2133600" y="36576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52265" name="Group 9"/>
          <p:cNvGrpSpPr>
            <a:grpSpLocks/>
          </p:cNvGrpSpPr>
          <p:nvPr/>
        </p:nvGrpSpPr>
        <p:grpSpPr bwMode="auto">
          <a:xfrm>
            <a:off x="3810000" y="3810000"/>
            <a:ext cx="1828800" cy="774700"/>
            <a:chOff x="2400" y="2400"/>
            <a:chExt cx="1152" cy="488"/>
          </a:xfrm>
        </p:grpSpPr>
        <p:sp>
          <p:nvSpPr>
            <p:cNvPr id="202758" name="Freeform 7"/>
            <p:cNvSpPr>
              <a:spLocks/>
            </p:cNvSpPr>
            <p:nvPr/>
          </p:nvSpPr>
          <p:spPr bwMode="auto">
            <a:xfrm>
              <a:off x="2436" y="2688"/>
              <a:ext cx="1056" cy="200"/>
            </a:xfrm>
            <a:custGeom>
              <a:avLst/>
              <a:gdLst>
                <a:gd name="T0" fmla="*/ 1056 w 1056"/>
                <a:gd name="T1" fmla="*/ 152 h 200"/>
                <a:gd name="T2" fmla="*/ 528 w 1056"/>
                <a:gd name="T3" fmla="*/ 8 h 200"/>
                <a:gd name="T4" fmla="*/ 0 w 1056"/>
                <a:gd name="T5" fmla="*/ 200 h 200"/>
                <a:gd name="T6" fmla="*/ 0 60000 65536"/>
                <a:gd name="T7" fmla="*/ 0 60000 65536"/>
                <a:gd name="T8" fmla="*/ 0 60000 65536"/>
                <a:gd name="T9" fmla="*/ 0 w 1056"/>
                <a:gd name="T10" fmla="*/ 0 h 200"/>
                <a:gd name="T11" fmla="*/ 1056 w 1056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200">
                  <a:moveTo>
                    <a:pt x="1056" y="152"/>
                  </a:moveTo>
                  <a:cubicBezTo>
                    <a:pt x="880" y="76"/>
                    <a:pt x="704" y="0"/>
                    <a:pt x="528" y="8"/>
                  </a:cubicBezTo>
                  <a:cubicBezTo>
                    <a:pt x="352" y="16"/>
                    <a:pt x="176" y="108"/>
                    <a:pt x="0" y="20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59" name="Text Box 8"/>
            <p:cNvSpPr txBox="1">
              <a:spLocks noChangeArrowheads="1"/>
            </p:cNvSpPr>
            <p:nvPr/>
          </p:nvSpPr>
          <p:spPr bwMode="auto">
            <a:xfrm>
              <a:off x="2400" y="2400"/>
              <a:ext cx="115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hlink"/>
                  </a:solidFill>
                  <a:cs typeface="ヒラギノ角ゴ Pro W3"/>
                </a:rPr>
                <a:t>Most Managers</a:t>
              </a:r>
            </a:p>
          </p:txBody>
        </p: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Title 3"/>
          <p:cNvSpPr>
            <a:spLocks noGrp="1"/>
          </p:cNvSpPr>
          <p:nvPr>
            <p:ph type="ctrTitle" idx="4294967295"/>
          </p:nvPr>
        </p:nvSpPr>
        <p:spPr bwMode="auto">
          <a:xfrm>
            <a:off x="0" y="2438400"/>
            <a:ext cx="8839200" cy="198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000" b="1" smtClean="0">
                <a:solidFill>
                  <a:schemeClr val="bg1"/>
                </a:solidFill>
                <a:latin typeface="Arial Narrow" pitchFamily="34" charset="0"/>
              </a:rPr>
              <a:t>COACHING = THE “BEFORE and “AFTER”</a:t>
            </a:r>
            <a:br>
              <a:rPr lang="en-US" sz="4000" b="1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4000" b="1" smtClean="0">
                <a:solidFill>
                  <a:schemeClr val="bg1"/>
                </a:solidFill>
                <a:latin typeface="Arial Narrow" pitchFamily="34" charset="0"/>
              </a:rPr>
              <a:t>of DELEGATION</a:t>
            </a:r>
            <a:endParaRPr lang="en-US" sz="4000" b="1" smtClean="0">
              <a:solidFill>
                <a:schemeClr val="accent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457200"/>
            <a:ext cx="8763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</a:rPr>
              <a:t>EFFECTIVE DELEGATION</a:t>
            </a:r>
            <a:endParaRPr lang="en-US" sz="2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228600" y="1371600"/>
            <a:ext cx="89154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Starts with clear-cut expectations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What is the Vision?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What does “Good” look like? 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What do I expect you to do?</a:t>
            </a:r>
          </a:p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“What do you need?”</a:t>
            </a:r>
          </a:p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Establishes Metrics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How will we know we’re making progress?  </a:t>
            </a:r>
          </a:p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The Contract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“Can you see yourself doing this?”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“Can I count on you?”  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457200"/>
            <a:ext cx="8763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</a:rPr>
              <a:t>MAKE THE TIME</a:t>
            </a:r>
            <a:endParaRPr lang="en-US" sz="2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228600" y="1371600"/>
            <a:ext cx="89154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Decide what you want</a:t>
            </a:r>
          </a:p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Write it down</a:t>
            </a:r>
          </a:p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Make an appointment – best in person</a:t>
            </a:r>
          </a:p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Explain everything – don’t minimize expectations</a:t>
            </a:r>
          </a:p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Confirm you have an agreement</a:t>
            </a:r>
          </a:p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Make the “ask”</a:t>
            </a:r>
          </a:p>
        </p:txBody>
      </p:sp>
      <p:sp>
        <p:nvSpPr>
          <p:cNvPr id="201731" name="Text Box 4"/>
          <p:cNvSpPr txBox="1">
            <a:spLocks noChangeArrowheads="1"/>
          </p:cNvSpPr>
          <p:nvPr/>
        </p:nvSpPr>
        <p:spPr bwMode="auto">
          <a:xfrm>
            <a:off x="3124200" y="4037013"/>
            <a:ext cx="472440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If it’s worth asking, it’s worth getting it right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2017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sp>
        <p:nvSpPr>
          <p:cNvPr id="21094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pic>
        <p:nvPicPr>
          <p:cNvPr id="21094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69342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44070" name="Text Box 6"/>
          <p:cNvSpPr txBox="1">
            <a:spLocks noChangeArrowheads="1"/>
          </p:cNvSpPr>
          <p:nvPr/>
        </p:nvSpPr>
        <p:spPr bwMode="auto">
          <a:xfrm>
            <a:off x="1143000" y="2286000"/>
            <a:ext cx="7467600" cy="274796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buFontTx/>
              <a:buChar char="•"/>
            </a:pPr>
            <a:r>
              <a:rPr lang="en-US" sz="2400">
                <a:solidFill>
                  <a:srgbClr val="000000"/>
                </a:solidFill>
                <a:cs typeface="ヒラギノ角ゴ Pro W3"/>
              </a:rPr>
              <a:t>How does this role sound to you?   </a:t>
            </a:r>
            <a:br>
              <a:rPr lang="en-US" sz="2400">
                <a:solidFill>
                  <a:srgbClr val="000000"/>
                </a:solidFill>
                <a:cs typeface="ヒラギノ角ゴ Pro W3"/>
              </a:rPr>
            </a:br>
            <a:r>
              <a:rPr lang="en-US" sz="2400">
                <a:solidFill>
                  <a:srgbClr val="000000"/>
                </a:solidFill>
                <a:cs typeface="ヒラギノ角ゴ Pro W3"/>
              </a:rPr>
              <a:t>       </a:t>
            </a:r>
          </a:p>
          <a:p>
            <a:pPr marL="225425" indent="-225425">
              <a:buFontTx/>
              <a:buChar char="•"/>
            </a:pPr>
            <a:r>
              <a:rPr lang="en-US" sz="2400">
                <a:solidFill>
                  <a:srgbClr val="000000"/>
                </a:solidFill>
                <a:cs typeface="ヒラギノ角ゴ Pro W3"/>
              </a:rPr>
              <a:t>Is this something you can get passionate about?</a:t>
            </a:r>
            <a:br>
              <a:rPr lang="en-US" sz="2400">
                <a:solidFill>
                  <a:srgbClr val="000000"/>
                </a:solidFill>
                <a:cs typeface="ヒラギノ角ゴ Pro W3"/>
              </a:rPr>
            </a:br>
            <a:endParaRPr lang="en-US" sz="2400">
              <a:solidFill>
                <a:srgbClr val="000000"/>
              </a:solidFill>
              <a:cs typeface="ヒラギノ角ゴ Pro W3"/>
            </a:endParaRPr>
          </a:p>
          <a:p>
            <a:pPr marL="225425" indent="-225425">
              <a:buFontTx/>
              <a:buChar char="•"/>
            </a:pPr>
            <a:r>
              <a:rPr lang="en-US" sz="2400">
                <a:solidFill>
                  <a:srgbClr val="000000"/>
                </a:solidFill>
                <a:cs typeface="ヒラギノ角ゴ Pro W3"/>
              </a:rPr>
              <a:t>Can you see yourself leading this for me?     </a:t>
            </a:r>
            <a:br>
              <a:rPr lang="en-US" sz="2400">
                <a:solidFill>
                  <a:srgbClr val="000000"/>
                </a:solidFill>
                <a:cs typeface="ヒラギノ角ゴ Pro W3"/>
              </a:rPr>
            </a:br>
            <a:endParaRPr lang="en-US" sz="2400">
              <a:solidFill>
                <a:srgbClr val="000000"/>
              </a:solidFill>
              <a:cs typeface="ヒラギノ角ゴ Pro W3"/>
            </a:endParaRPr>
          </a:p>
          <a:p>
            <a:pPr marL="225425" indent="-225425">
              <a:buFontTx/>
              <a:buChar char="•"/>
            </a:pPr>
            <a:r>
              <a:rPr lang="en-US" sz="2400">
                <a:solidFill>
                  <a:srgbClr val="000000"/>
                </a:solidFill>
                <a:cs typeface="ヒラギノ角ゴ Pro W3"/>
              </a:rPr>
              <a:t>Can I count on you to lead this part of my team?</a:t>
            </a:r>
            <a:r>
              <a:rPr lang="en-US">
                <a:cs typeface="ヒラギノ角ゴ Pro W3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457200"/>
            <a:ext cx="8763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</a:rPr>
              <a:t>PLAN YOUR FOLLOWUP</a:t>
            </a:r>
            <a:endParaRPr lang="en-US" sz="2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228600" y="1371600"/>
            <a:ext cx="89154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Ask for progress reports (at appropriate times)</a:t>
            </a:r>
          </a:p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Sit in on committee meetings (as appropriate)</a:t>
            </a:r>
          </a:p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3600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“You can EXPECT what you INSPECT”</a:t>
            </a:r>
          </a:p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Remember, they want to be successful, and so do you</a:t>
            </a:r>
          </a:p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Help them stay on track</a:t>
            </a:r>
          </a:p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Help keep them accountable to themselves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457200"/>
            <a:ext cx="8763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</a:rPr>
              <a:t>WORK SESSION</a:t>
            </a:r>
            <a:endParaRPr lang="en-US" sz="2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228600" y="1371600"/>
            <a:ext cx="89154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Write up one Committee Chair Expectation on your worksheet (5 min.)</a:t>
            </a:r>
          </a:p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Make the “ask” of your coaching partner</a:t>
            </a:r>
          </a:p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Partners – Ask questions (or give excuses) as if you’re the prospective committee chair ( 5 min.)</a:t>
            </a:r>
          </a:p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Reverse roles </a:t>
            </a:r>
            <a:r>
              <a:rPr lang="en-US" b="1">
                <a:solidFill>
                  <a:schemeClr val="tx2"/>
                </a:solidFill>
                <a:cs typeface="ヒラギノ角ゴ Pro W3"/>
              </a:rPr>
              <a:t>( 5 min.)</a:t>
            </a:r>
          </a:p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endParaRPr lang="en-US" b="1">
              <a:solidFill>
                <a:schemeClr val="tx2"/>
              </a:solidFill>
              <a:latin typeface="Calibri" pitchFamily="34" charset="0"/>
              <a:cs typeface="ヒラギノ角ゴ Pro W3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609600"/>
            <a:ext cx="8763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eaLnBrk="1" hangingPunct="1"/>
            <a:r>
              <a:rPr lang="en-US" sz="3600" smtClean="0">
                <a:solidFill>
                  <a:schemeClr val="bg1"/>
                </a:solidFill>
              </a:rPr>
              <a:t>WHY ORGANIZATIONS FAIL TO PERFORM</a:t>
            </a:r>
            <a:r>
              <a:rPr lang="en-US" sz="1800" smtClean="0">
                <a:solidFill>
                  <a:schemeClr val="bg1"/>
                </a:solidFill>
                <a:latin typeface="Arial Narrow" pitchFamily="34" charset="0"/>
              </a:rPr>
              <a:t>							</a:t>
            </a:r>
            <a:endParaRPr lang="en-US" sz="2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60451" name="Text Box 5"/>
          <p:cNvSpPr txBox="1">
            <a:spLocks noChangeArrowheads="1"/>
          </p:cNvSpPr>
          <p:nvPr/>
        </p:nvSpPr>
        <p:spPr bwMode="auto">
          <a:xfrm>
            <a:off x="381000" y="1863725"/>
            <a:ext cx="2895600" cy="1031875"/>
          </a:xfrm>
          <a:prstGeom prst="rect">
            <a:avLst/>
          </a:prstGeom>
          <a:noFill/>
          <a:ln w="25400" algn="ctr">
            <a:solidFill>
              <a:srgbClr val="00246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cs typeface="ヒラギノ角ゴ Pro W3"/>
              </a:rPr>
              <a:t>They Don’t Get It</a:t>
            </a:r>
            <a:br>
              <a:rPr lang="en-US" sz="2400" b="1">
                <a:solidFill>
                  <a:srgbClr val="000000"/>
                </a:solidFill>
                <a:cs typeface="ヒラギノ角ゴ Pro W3"/>
              </a:rPr>
            </a:br>
            <a:r>
              <a:rPr lang="en-US" sz="1800">
                <a:solidFill>
                  <a:srgbClr val="000000"/>
                </a:solidFill>
                <a:cs typeface="ヒラギノ角ゴ Pro W3"/>
              </a:rPr>
              <a:t>They don’t understand why it’s important</a:t>
            </a:r>
          </a:p>
        </p:txBody>
      </p:sp>
      <p:sp>
        <p:nvSpPr>
          <p:cNvPr id="360452" name="Text Box 6"/>
          <p:cNvSpPr txBox="1">
            <a:spLocks noChangeArrowheads="1"/>
          </p:cNvSpPr>
          <p:nvPr/>
        </p:nvSpPr>
        <p:spPr bwMode="auto">
          <a:xfrm>
            <a:off x="5867400" y="1863725"/>
            <a:ext cx="2895600" cy="1031875"/>
          </a:xfrm>
          <a:prstGeom prst="rect">
            <a:avLst/>
          </a:prstGeom>
          <a:noFill/>
          <a:ln w="25400">
            <a:solidFill>
              <a:srgbClr val="00246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cs typeface="ヒラギノ角ゴ Pro W3"/>
              </a:rPr>
              <a:t>They Don’t Care</a:t>
            </a:r>
            <a:r>
              <a:rPr lang="en-US" sz="2400" b="1">
                <a:cs typeface="ヒラギノ角ゴ Pro W3"/>
              </a:rPr>
              <a:t/>
            </a:r>
            <a:br>
              <a:rPr lang="en-US" sz="2400" b="1">
                <a:cs typeface="ヒラギノ角ゴ Pro W3"/>
              </a:rPr>
            </a:br>
            <a:r>
              <a:rPr lang="en-US" sz="1800">
                <a:solidFill>
                  <a:srgbClr val="000000"/>
                </a:solidFill>
                <a:cs typeface="ヒラギノ角ゴ Pro W3"/>
              </a:rPr>
              <a:t>Or care enough to make a difference</a:t>
            </a:r>
          </a:p>
        </p:txBody>
      </p:sp>
      <p:grpSp>
        <p:nvGrpSpPr>
          <p:cNvPr id="360463" name="Group 15"/>
          <p:cNvGrpSpPr>
            <a:grpSpLocks/>
          </p:cNvGrpSpPr>
          <p:nvPr/>
        </p:nvGrpSpPr>
        <p:grpSpPr bwMode="auto">
          <a:xfrm>
            <a:off x="3276600" y="1524000"/>
            <a:ext cx="2667000" cy="1752600"/>
            <a:chOff x="2064" y="960"/>
            <a:chExt cx="1680" cy="1104"/>
          </a:xfrm>
        </p:grpSpPr>
        <p:sp>
          <p:nvSpPr>
            <p:cNvPr id="182282" name="AutoShape 9"/>
            <p:cNvSpPr>
              <a:spLocks noChangeArrowheads="1"/>
            </p:cNvSpPr>
            <p:nvPr/>
          </p:nvSpPr>
          <p:spPr bwMode="auto">
            <a:xfrm>
              <a:off x="2064" y="960"/>
              <a:ext cx="1632" cy="1104"/>
            </a:xfrm>
            <a:prstGeom prst="leftRightArrow">
              <a:avLst>
                <a:gd name="adj1" fmla="val 50000"/>
                <a:gd name="adj2" fmla="val 29565"/>
              </a:avLst>
            </a:prstGeom>
            <a:solidFill>
              <a:srgbClr val="00246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ヒラギノ角ゴ Pro W3"/>
              </a:endParaRPr>
            </a:p>
          </p:txBody>
        </p:sp>
        <p:sp>
          <p:nvSpPr>
            <p:cNvPr id="182283" name="Text Box 10"/>
            <p:cNvSpPr txBox="1">
              <a:spLocks noChangeArrowheads="1"/>
            </p:cNvSpPr>
            <p:nvPr/>
          </p:nvSpPr>
          <p:spPr bwMode="auto">
            <a:xfrm>
              <a:off x="2064" y="1272"/>
              <a:ext cx="168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chemeClr val="bg1"/>
                  </a:solidFill>
                  <a:cs typeface="ヒラギノ角ゴ Pro W3"/>
                </a:rPr>
                <a:t>Winning Hearts &amp; Minds</a:t>
              </a:r>
            </a:p>
          </p:txBody>
        </p:sp>
      </p:grpSp>
      <p:sp>
        <p:nvSpPr>
          <p:cNvPr id="360457" name="Text Box 11"/>
          <p:cNvSpPr txBox="1">
            <a:spLocks noChangeArrowheads="1"/>
          </p:cNvSpPr>
          <p:nvPr/>
        </p:nvSpPr>
        <p:spPr bwMode="auto">
          <a:xfrm>
            <a:off x="2286000" y="2895600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58585A"/>
                </a:solidFill>
                <a:cs typeface="ヒラギノ角ゴ Pro W3"/>
              </a:rPr>
              <a:t>Leading </a:t>
            </a:r>
            <a:br>
              <a:rPr lang="en-US" sz="2400" b="1">
                <a:solidFill>
                  <a:srgbClr val="58585A"/>
                </a:solidFill>
                <a:cs typeface="ヒラギノ角ゴ Pro W3"/>
              </a:rPr>
            </a:br>
            <a:r>
              <a:rPr lang="en-US" sz="2400" b="1">
                <a:solidFill>
                  <a:srgbClr val="58585A"/>
                </a:solidFill>
                <a:cs typeface="ヒラギノ角ゴ Pro W3"/>
              </a:rPr>
              <a:t>Change</a:t>
            </a:r>
          </a:p>
        </p:txBody>
      </p:sp>
      <p:sp>
        <p:nvSpPr>
          <p:cNvPr id="188422" name="Line 12"/>
          <p:cNvSpPr>
            <a:spLocks noChangeShapeType="1"/>
          </p:cNvSpPr>
          <p:nvPr/>
        </p:nvSpPr>
        <p:spPr bwMode="auto">
          <a:xfrm>
            <a:off x="457200" y="4038600"/>
            <a:ext cx="830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60464" name="Group 16"/>
          <p:cNvGrpSpPr>
            <a:grpSpLocks/>
          </p:cNvGrpSpPr>
          <p:nvPr/>
        </p:nvGrpSpPr>
        <p:grpSpPr bwMode="auto">
          <a:xfrm>
            <a:off x="6400800" y="3048000"/>
            <a:ext cx="2895600" cy="990600"/>
            <a:chOff x="4032" y="1920"/>
            <a:chExt cx="1824" cy="624"/>
          </a:xfrm>
        </p:grpSpPr>
        <p:sp>
          <p:nvSpPr>
            <p:cNvPr id="182280" name="Text Box 14"/>
            <p:cNvSpPr txBox="1">
              <a:spLocks noChangeArrowheads="1"/>
            </p:cNvSpPr>
            <p:nvPr/>
          </p:nvSpPr>
          <p:spPr bwMode="auto">
            <a:xfrm>
              <a:off x="4032" y="1920"/>
              <a:ext cx="1824" cy="51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  <a:cs typeface="ヒラギノ角ゴ Pro W3"/>
                </a:rPr>
                <a:t>Leadership</a:t>
              </a:r>
              <a:br>
                <a:rPr lang="en-US" sz="2400" b="1">
                  <a:solidFill>
                    <a:srgbClr val="000000"/>
                  </a:solidFill>
                  <a:cs typeface="ヒラギノ角ゴ Pro W3"/>
                </a:rPr>
              </a:br>
              <a:r>
                <a:rPr lang="en-US" sz="2400" b="1">
                  <a:solidFill>
                    <a:srgbClr val="000000"/>
                  </a:solidFill>
                  <a:cs typeface="ヒラギノ角ゴ Pro W3"/>
                </a:rPr>
                <a:t>&amp; Inspiration</a:t>
              </a:r>
              <a:endParaRPr lang="en-US" sz="1800">
                <a:solidFill>
                  <a:srgbClr val="000000"/>
                </a:solidFill>
                <a:cs typeface="ヒラギノ角ゴ Pro W3"/>
              </a:endParaRPr>
            </a:p>
          </p:txBody>
        </p:sp>
        <p:sp>
          <p:nvSpPr>
            <p:cNvPr id="182281" name="Line 15"/>
            <p:cNvSpPr>
              <a:spLocks noChangeShapeType="1"/>
            </p:cNvSpPr>
            <p:nvPr/>
          </p:nvSpPr>
          <p:spPr bwMode="auto">
            <a:xfrm flipV="1">
              <a:off x="4176" y="1968"/>
              <a:ext cx="0" cy="5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3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animBg="1"/>
      <p:bldP spid="360452" grpId="0" animBg="1"/>
      <p:bldP spid="360457" grpId="0"/>
      <p:bldP spid="1884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itle 3"/>
          <p:cNvSpPr>
            <a:spLocks noGrp="1"/>
          </p:cNvSpPr>
          <p:nvPr>
            <p:ph type="ctrTitle" idx="4294967295"/>
          </p:nvPr>
        </p:nvSpPr>
        <p:spPr bwMode="auto">
          <a:xfrm>
            <a:off x="0" y="2438400"/>
            <a:ext cx="8839200" cy="198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000" b="1" smtClean="0">
                <a:solidFill>
                  <a:schemeClr val="bg1"/>
                </a:solidFill>
                <a:latin typeface="Arial Narrow" pitchFamily="34" charset="0"/>
              </a:rPr>
              <a:t>GETTING PEOPLE ON THE PHONE</a:t>
            </a:r>
            <a:br>
              <a:rPr lang="en-US" sz="4000" b="1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4000" b="1" smtClean="0">
                <a:solidFill>
                  <a:schemeClr val="bg1"/>
                </a:solidFill>
                <a:latin typeface="Arial Narrow" pitchFamily="34" charset="0"/>
              </a:rPr>
              <a:t>or:   THE KEYS OUT OF VOICE MAIL HELL</a:t>
            </a:r>
            <a:endParaRPr lang="en-US" sz="4000" b="1" smtClean="0">
              <a:solidFill>
                <a:schemeClr val="accent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457200"/>
            <a:ext cx="8763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eaLnBrk="1" hangingPunct="1"/>
            <a:r>
              <a:rPr lang="en-US" sz="3600" smtClean="0">
                <a:solidFill>
                  <a:schemeClr val="bg1"/>
                </a:solidFill>
              </a:rPr>
              <a:t>GETTING PEOPLE ON THE PHONE</a:t>
            </a:r>
            <a:endParaRPr lang="en-US" sz="2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8114" name="Content Placeholder 2"/>
          <p:cNvSpPr>
            <a:spLocks/>
          </p:cNvSpPr>
          <p:nvPr/>
        </p:nvSpPr>
        <p:spPr bwMode="auto">
          <a:xfrm>
            <a:off x="0" y="2286000"/>
            <a:ext cx="8382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682625" lvl="1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ja-JP" sz="4000" b="1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ヒラギノ角ゴ Pro W3"/>
              </a:rPr>
              <a:t>This will change your life </a:t>
            </a:r>
            <a:br>
              <a:rPr lang="en-US" altLang="ja-JP" sz="4000" b="1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ヒラギノ角ゴ Pro W3"/>
              </a:rPr>
            </a:br>
            <a:r>
              <a:rPr lang="en-US" altLang="ja-JP" sz="4000" b="1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ヒラギノ角ゴ Pro W3"/>
              </a:rPr>
              <a:t>if you employ it regularly</a:t>
            </a:r>
            <a:endParaRPr lang="en-US" sz="4000" b="1">
              <a:solidFill>
                <a:schemeClr val="tx2"/>
              </a:solidFill>
              <a:latin typeface="Calibri" pitchFamily="34" charset="0"/>
              <a:ea typeface="MS PGothic" pitchFamily="34" charset="-128"/>
              <a:cs typeface="ヒラギノ角ゴ Pro W3"/>
            </a:endParaRPr>
          </a:p>
          <a:p>
            <a:pPr marL="1143000" lvl="2" indent="3175" eaLnBrk="0" hangingPunct="0">
              <a:spcBef>
                <a:spcPct val="20000"/>
              </a:spcBef>
              <a:buFont typeface="Arial" charset="0"/>
              <a:buNone/>
            </a:pPr>
            <a:endParaRPr lang="en-US" altLang="ja-JP" b="1">
              <a:solidFill>
                <a:schemeClr val="tx2"/>
              </a:solidFill>
              <a:latin typeface="Calibri" pitchFamily="34" charset="0"/>
              <a:ea typeface="MS PGothic" pitchFamily="34" charset="-128"/>
              <a:cs typeface="ヒラギノ角ゴ Pro W3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457200"/>
            <a:ext cx="8763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</a:rPr>
              <a:t>BEFORE YOU CALL (a day or two)</a:t>
            </a:r>
            <a:endParaRPr lang="en-US" sz="2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228600" y="1371600"/>
            <a:ext cx="89154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Send an email – 3 sentences: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I have something I need to talk with you about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I’ll call you on Tuesday to explain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Please let me know if there’s a better time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Subject:   Can we catch up on Tuesday?  </a:t>
            </a:r>
          </a:p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endParaRPr lang="en-US" b="1">
              <a:solidFill>
                <a:schemeClr val="tx2"/>
              </a:solidFill>
              <a:latin typeface="Calibri" pitchFamily="34" charset="0"/>
              <a:cs typeface="ヒラギノ角ゴ Pro W3"/>
            </a:endParaRPr>
          </a:p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endParaRPr lang="en-US" b="1">
              <a:solidFill>
                <a:schemeClr val="tx2"/>
              </a:solidFill>
              <a:latin typeface="Calibri" pitchFamily="34" charset="0"/>
              <a:cs typeface="ヒラギノ角ゴ Pro W3"/>
            </a:endParaRPr>
          </a:p>
        </p:txBody>
      </p:sp>
      <p:pic>
        <p:nvPicPr>
          <p:cNvPr id="3338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886200"/>
            <a:ext cx="6724650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457200"/>
            <a:ext cx="8763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</a:rPr>
              <a:t>NEXT…</a:t>
            </a:r>
            <a:endParaRPr lang="en-US" sz="2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222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066800"/>
            <a:ext cx="7391400" cy="598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457200"/>
            <a:ext cx="8763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</a:rPr>
              <a:t>OR:  </a:t>
            </a:r>
            <a:endParaRPr lang="en-US" sz="2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228600" y="1371600"/>
            <a:ext cx="89154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Make the call – If they answer, say, “Is this an OK time?  You’re not tied up with something, are you?”</a:t>
            </a:r>
          </a:p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If you get voicemail:  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“Hello, ____, this is _____.  Sorry I missed you today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“I wanted to talk about…… 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“I’ll call you on Wednesday to fill you in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“Please let me know if there’s a better time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“If you can call me back, it’s 864 275-3796”  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457200"/>
            <a:ext cx="8763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</a:rPr>
              <a:t>THEN:    </a:t>
            </a:r>
            <a:endParaRPr lang="en-US" sz="2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2630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7924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457200"/>
            <a:ext cx="8763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</a:rPr>
              <a:t>ON WEDNESDAY:    </a:t>
            </a:r>
            <a:endParaRPr lang="en-US" sz="2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228600" y="1371600"/>
            <a:ext cx="89154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Make the call – If they answer, say, “Is this an OK time?  You’re not tied up with something, are you?”</a:t>
            </a:r>
          </a:p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Make the call – if you get voicemail:  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“Hello, ____, this is _____.  Sorry I missed you today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“I wanted to talk about…… 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“I’ll call you on Thursday to fill you in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“Please let me know if there’s a better time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“If you can call me back, it’s 864 275-3796”  </a:t>
            </a:r>
          </a:p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endParaRPr lang="en-US" b="1">
              <a:solidFill>
                <a:schemeClr val="tx2"/>
              </a:solidFill>
              <a:latin typeface="Calibri" pitchFamily="34" charset="0"/>
              <a:cs typeface="ヒラギノ角ゴ Pro W3"/>
            </a:endParaRPr>
          </a:p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endParaRPr lang="en-US" b="1">
              <a:solidFill>
                <a:schemeClr val="tx2"/>
              </a:solidFill>
              <a:latin typeface="Calibri" pitchFamily="34" charset="0"/>
              <a:cs typeface="ヒラギノ角ゴ Pro W3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457200"/>
            <a:ext cx="8763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</a:rPr>
              <a:t>THEN:    </a:t>
            </a:r>
            <a:endParaRPr lang="en-US" sz="2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304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66800"/>
            <a:ext cx="8305800" cy="668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457200"/>
            <a:ext cx="8763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</a:rPr>
              <a:t>WHY THIS WORKS    </a:t>
            </a:r>
            <a:endParaRPr lang="en-US" sz="2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228600" y="1371600"/>
            <a:ext cx="89154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While the ball’s in their court, you’re doing the work – asking very little of them</a:t>
            </a:r>
          </a:p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They can easily respond with an alternate date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On vacation, out of the country, swamped with work, company in town, etc.  </a:t>
            </a:r>
          </a:p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Politely persistent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“I’m serious about talking with you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“I have a reason to do so 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“I’m respectful of your time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“I’m willing to do all the work from my end.”</a:t>
            </a:r>
          </a:p>
          <a:p>
            <a:pPr marL="573088" lvl="1" indent="-457200" eaLnBrk="0" hangingPunct="0">
              <a:spcBef>
                <a:spcPct val="20000"/>
              </a:spcBef>
              <a:buFont typeface="Arial" charset="0"/>
              <a:buNone/>
            </a:pPr>
            <a:endParaRPr lang="en-US" b="1">
              <a:solidFill>
                <a:schemeClr val="tx2"/>
              </a:solidFill>
              <a:latin typeface="Calibri" pitchFamily="34" charset="0"/>
              <a:cs typeface="ヒラギノ角ゴ Pro W3"/>
            </a:endParaRPr>
          </a:p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endParaRPr lang="en-US" b="1">
              <a:solidFill>
                <a:schemeClr val="tx2"/>
              </a:solidFill>
              <a:latin typeface="Calibri" pitchFamily="34" charset="0"/>
              <a:cs typeface="ヒラギノ角ゴ Pro W3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Title 3"/>
          <p:cNvSpPr>
            <a:spLocks noGrp="1"/>
          </p:cNvSpPr>
          <p:nvPr>
            <p:ph type="ctrTitle" idx="4294967295"/>
          </p:nvPr>
        </p:nvSpPr>
        <p:spPr bwMode="auto">
          <a:xfrm>
            <a:off x="0" y="2438400"/>
            <a:ext cx="9144000" cy="198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000" b="1" smtClean="0">
                <a:solidFill>
                  <a:schemeClr val="bg1"/>
                </a:solidFill>
                <a:latin typeface="Arial Narrow" pitchFamily="34" charset="0"/>
                <a:hlinkClick r:id="rId3" action="ppaction://hlinkpres?slideindex=1&amp;slidetitle="/>
              </a:rPr>
              <a:t>CLUB PLANNING PROCESS</a:t>
            </a:r>
            <a:endParaRPr lang="en-US" sz="4000" b="1" smtClean="0">
              <a:solidFill>
                <a:schemeClr val="accent2"/>
              </a:solidFill>
              <a:latin typeface="Arial Narrow" pitchFamily="34" charset="0"/>
              <a:hlinkClick r:id="rId3" action="ppaction://hlinkpres?slideindex=1&amp;slidetitle="/>
            </a:endParaRPr>
          </a:p>
        </p:txBody>
      </p:sp>
      <p:sp>
        <p:nvSpPr>
          <p:cNvPr id="234498" name="Rectangle 3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257800" y="4876800"/>
            <a:ext cx="3886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609600"/>
            <a:ext cx="8763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eaLnBrk="1" hangingPunct="1"/>
            <a:r>
              <a:rPr lang="en-US" sz="3600" smtClean="0">
                <a:solidFill>
                  <a:schemeClr val="bg1"/>
                </a:solidFill>
              </a:rPr>
              <a:t>WHY ORGANIZATIONS FAIL TO PERFORM</a:t>
            </a:r>
            <a:r>
              <a:rPr lang="en-US" sz="1800" smtClean="0">
                <a:solidFill>
                  <a:schemeClr val="bg1"/>
                </a:solidFill>
                <a:latin typeface="Arial Narrow" pitchFamily="34" charset="0"/>
              </a:rPr>
              <a:t>							</a:t>
            </a:r>
            <a:endParaRPr lang="en-US" sz="2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322" name="Text Box 5"/>
          <p:cNvSpPr txBox="1">
            <a:spLocks noChangeArrowheads="1"/>
          </p:cNvSpPr>
          <p:nvPr/>
        </p:nvSpPr>
        <p:spPr bwMode="auto">
          <a:xfrm>
            <a:off x="381000" y="1863725"/>
            <a:ext cx="2895600" cy="1031875"/>
          </a:xfrm>
          <a:prstGeom prst="rect">
            <a:avLst/>
          </a:prstGeom>
          <a:noFill/>
          <a:ln w="25400" algn="ctr">
            <a:solidFill>
              <a:srgbClr val="00246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cs typeface="ヒラギノ角ゴ Pro W3"/>
              </a:rPr>
              <a:t>They Don’t Get It</a:t>
            </a:r>
            <a:br>
              <a:rPr lang="en-US" sz="2400" b="1">
                <a:solidFill>
                  <a:srgbClr val="000000"/>
                </a:solidFill>
                <a:cs typeface="ヒラギノ角ゴ Pro W3"/>
              </a:rPr>
            </a:br>
            <a:r>
              <a:rPr lang="en-US" sz="1800">
                <a:solidFill>
                  <a:srgbClr val="000000"/>
                </a:solidFill>
                <a:cs typeface="ヒラギノ角ゴ Pro W3"/>
              </a:rPr>
              <a:t>They don’t understand why it’s important</a:t>
            </a:r>
          </a:p>
        </p:txBody>
      </p:sp>
      <p:sp>
        <p:nvSpPr>
          <p:cNvPr id="184323" name="Text Box 6"/>
          <p:cNvSpPr txBox="1">
            <a:spLocks noChangeArrowheads="1"/>
          </p:cNvSpPr>
          <p:nvPr/>
        </p:nvSpPr>
        <p:spPr bwMode="auto">
          <a:xfrm>
            <a:off x="5867400" y="1863725"/>
            <a:ext cx="2895600" cy="1031875"/>
          </a:xfrm>
          <a:prstGeom prst="rect">
            <a:avLst/>
          </a:prstGeom>
          <a:noFill/>
          <a:ln w="25400">
            <a:solidFill>
              <a:srgbClr val="00246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cs typeface="ヒラギノ角ゴ Pro W3"/>
              </a:rPr>
              <a:t>They Don’t Care</a:t>
            </a:r>
            <a:r>
              <a:rPr lang="en-US" sz="2400" b="1">
                <a:cs typeface="ヒラギノ角ゴ Pro W3"/>
              </a:rPr>
              <a:t/>
            </a:r>
            <a:br>
              <a:rPr lang="en-US" sz="2400" b="1">
                <a:cs typeface="ヒラギノ角ゴ Pro W3"/>
              </a:rPr>
            </a:br>
            <a:r>
              <a:rPr lang="en-US" sz="1800">
                <a:solidFill>
                  <a:srgbClr val="000000"/>
                </a:solidFill>
                <a:cs typeface="ヒラギノ角ゴ Pro W3"/>
              </a:rPr>
              <a:t>Or care enough to make a difference</a:t>
            </a:r>
          </a:p>
        </p:txBody>
      </p:sp>
      <p:sp>
        <p:nvSpPr>
          <p:cNvPr id="184324" name="Text Box 7"/>
          <p:cNvSpPr txBox="1">
            <a:spLocks noChangeArrowheads="1"/>
          </p:cNvSpPr>
          <p:nvPr/>
        </p:nvSpPr>
        <p:spPr bwMode="auto">
          <a:xfrm>
            <a:off x="3352800" y="4419600"/>
            <a:ext cx="2438400" cy="847725"/>
          </a:xfrm>
          <a:prstGeom prst="rect">
            <a:avLst/>
          </a:prstGeom>
          <a:noFill/>
          <a:ln w="25400">
            <a:solidFill>
              <a:srgbClr val="00246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cs typeface="ヒラギノ角ゴ Pro W3"/>
              </a:rPr>
              <a:t>They Don’t </a:t>
            </a:r>
            <a:br>
              <a:rPr lang="en-US" sz="2400" b="1">
                <a:solidFill>
                  <a:srgbClr val="000000"/>
                </a:solidFill>
                <a:cs typeface="ヒラギノ角ゴ Pro W3"/>
              </a:rPr>
            </a:br>
            <a:r>
              <a:rPr lang="en-US" sz="2400" b="1">
                <a:solidFill>
                  <a:srgbClr val="000000"/>
                </a:solidFill>
                <a:cs typeface="ヒラギノ角ゴ Pro W3"/>
              </a:rPr>
              <a:t>Know How</a:t>
            </a:r>
          </a:p>
        </p:txBody>
      </p:sp>
      <p:sp>
        <p:nvSpPr>
          <p:cNvPr id="184325" name="Text Box 8"/>
          <p:cNvSpPr txBox="1">
            <a:spLocks noChangeArrowheads="1"/>
          </p:cNvSpPr>
          <p:nvPr/>
        </p:nvSpPr>
        <p:spPr bwMode="auto">
          <a:xfrm>
            <a:off x="3657600" y="5373688"/>
            <a:ext cx="17002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5425" indent="-225425">
              <a:buFontTx/>
              <a:buChar char="•"/>
            </a:pPr>
            <a:r>
              <a:rPr lang="en-US" sz="2400">
                <a:solidFill>
                  <a:srgbClr val="58585A"/>
                </a:solidFill>
                <a:cs typeface="ヒラギノ角ゴ Pro W3"/>
              </a:rPr>
              <a:t>Selection</a:t>
            </a:r>
          </a:p>
          <a:p>
            <a:pPr marL="225425" indent="-225425">
              <a:buFontTx/>
              <a:buChar char="•"/>
            </a:pPr>
            <a:r>
              <a:rPr lang="en-US" sz="2400">
                <a:solidFill>
                  <a:srgbClr val="58585A"/>
                </a:solidFill>
                <a:cs typeface="ヒラギノ角ゴ Pro W3"/>
              </a:rPr>
              <a:t>Training</a:t>
            </a:r>
          </a:p>
          <a:p>
            <a:pPr marL="225425" indent="-225425">
              <a:buFontTx/>
              <a:buChar char="•"/>
            </a:pPr>
            <a:r>
              <a:rPr lang="en-US" sz="2400">
                <a:solidFill>
                  <a:srgbClr val="58585A"/>
                </a:solidFill>
                <a:cs typeface="ヒラギノ角ゴ Pro W3"/>
              </a:rPr>
              <a:t>Coaching</a:t>
            </a:r>
          </a:p>
        </p:txBody>
      </p:sp>
      <p:sp>
        <p:nvSpPr>
          <p:cNvPr id="184326" name="AutoShape 9"/>
          <p:cNvSpPr>
            <a:spLocks noChangeArrowheads="1"/>
          </p:cNvSpPr>
          <p:nvPr/>
        </p:nvSpPr>
        <p:spPr bwMode="auto">
          <a:xfrm>
            <a:off x="3276600" y="1524000"/>
            <a:ext cx="2590800" cy="1752600"/>
          </a:xfrm>
          <a:prstGeom prst="leftRightArrow">
            <a:avLst>
              <a:gd name="adj1" fmla="val 50000"/>
              <a:gd name="adj2" fmla="val 29565"/>
            </a:avLst>
          </a:prstGeom>
          <a:solidFill>
            <a:srgbClr val="0024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184327" name="Text Box 10"/>
          <p:cNvSpPr txBox="1">
            <a:spLocks noChangeArrowheads="1"/>
          </p:cNvSpPr>
          <p:nvPr/>
        </p:nvSpPr>
        <p:spPr bwMode="auto">
          <a:xfrm>
            <a:off x="3276600" y="20193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cs typeface="ヒラギノ角ゴ Pro W3"/>
              </a:rPr>
              <a:t>Winning Hearts &amp; Minds</a:t>
            </a:r>
          </a:p>
        </p:txBody>
      </p:sp>
      <p:sp>
        <p:nvSpPr>
          <p:cNvPr id="184328" name="Text Box 11"/>
          <p:cNvSpPr txBox="1">
            <a:spLocks noChangeArrowheads="1"/>
          </p:cNvSpPr>
          <p:nvPr/>
        </p:nvSpPr>
        <p:spPr bwMode="auto">
          <a:xfrm>
            <a:off x="2286000" y="2895600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58585A"/>
                </a:solidFill>
                <a:cs typeface="ヒラギノ角ゴ Pro W3"/>
              </a:rPr>
              <a:t>Leading </a:t>
            </a:r>
            <a:br>
              <a:rPr lang="en-US" sz="2400" b="1">
                <a:solidFill>
                  <a:srgbClr val="58585A"/>
                </a:solidFill>
                <a:cs typeface="ヒラギノ角ゴ Pro W3"/>
              </a:rPr>
            </a:br>
            <a:r>
              <a:rPr lang="en-US" sz="2400" b="1">
                <a:solidFill>
                  <a:srgbClr val="58585A"/>
                </a:solidFill>
                <a:cs typeface="ヒラギノ角ゴ Pro W3"/>
              </a:rPr>
              <a:t>Change</a:t>
            </a:r>
          </a:p>
        </p:txBody>
      </p:sp>
      <p:sp>
        <p:nvSpPr>
          <p:cNvPr id="184329" name="Line 12"/>
          <p:cNvSpPr>
            <a:spLocks noChangeShapeType="1"/>
          </p:cNvSpPr>
          <p:nvPr/>
        </p:nvSpPr>
        <p:spPr bwMode="auto">
          <a:xfrm>
            <a:off x="457200" y="4038600"/>
            <a:ext cx="830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30" name="Text Box 13"/>
          <p:cNvSpPr txBox="1">
            <a:spLocks noChangeArrowheads="1"/>
          </p:cNvSpPr>
          <p:nvPr/>
        </p:nvSpPr>
        <p:spPr bwMode="auto">
          <a:xfrm>
            <a:off x="6400800" y="4114800"/>
            <a:ext cx="2895600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cs typeface="ヒラギノ角ゴ Pro W3"/>
              </a:rPr>
              <a:t>Training</a:t>
            </a:r>
            <a:br>
              <a:rPr lang="en-US" sz="2400" b="1">
                <a:solidFill>
                  <a:srgbClr val="000000"/>
                </a:solidFill>
                <a:cs typeface="ヒラギノ角ゴ Pro W3"/>
              </a:rPr>
            </a:br>
            <a:r>
              <a:rPr lang="en-US" sz="2400" b="1">
                <a:solidFill>
                  <a:srgbClr val="000000"/>
                </a:solidFill>
                <a:cs typeface="ヒラギノ角ゴ Pro W3"/>
              </a:rPr>
              <a:t>&amp;</a:t>
            </a:r>
            <a:r>
              <a:rPr lang="en-US" sz="2400" b="1">
                <a:solidFill>
                  <a:srgbClr val="BCBCBC"/>
                </a:solidFill>
                <a:cs typeface="ヒラギノ角ゴ Pro W3"/>
              </a:rPr>
              <a:t> </a:t>
            </a:r>
            <a:r>
              <a:rPr lang="en-US" sz="2400" b="1">
                <a:solidFill>
                  <a:srgbClr val="000000"/>
                </a:solidFill>
                <a:cs typeface="ヒラギノ角ゴ Pro W3"/>
              </a:rPr>
              <a:t>Coaching</a:t>
            </a:r>
            <a:endParaRPr lang="en-US" sz="1800">
              <a:solidFill>
                <a:srgbClr val="000000"/>
              </a:solidFill>
              <a:cs typeface="ヒラギノ角ゴ Pro W3"/>
            </a:endParaRPr>
          </a:p>
        </p:txBody>
      </p:sp>
      <p:sp>
        <p:nvSpPr>
          <p:cNvPr id="184331" name="Text Box 14"/>
          <p:cNvSpPr txBox="1">
            <a:spLocks noChangeArrowheads="1"/>
          </p:cNvSpPr>
          <p:nvPr/>
        </p:nvSpPr>
        <p:spPr bwMode="auto">
          <a:xfrm>
            <a:off x="6400800" y="3048000"/>
            <a:ext cx="2895600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cs typeface="ヒラギノ角ゴ Pro W3"/>
              </a:rPr>
              <a:t>Leadership</a:t>
            </a:r>
            <a:br>
              <a:rPr lang="en-US" sz="2400" b="1">
                <a:solidFill>
                  <a:srgbClr val="000000"/>
                </a:solidFill>
                <a:cs typeface="ヒラギノ角ゴ Pro W3"/>
              </a:rPr>
            </a:br>
            <a:r>
              <a:rPr lang="en-US" sz="2400" b="1">
                <a:solidFill>
                  <a:srgbClr val="000000"/>
                </a:solidFill>
                <a:cs typeface="ヒラギノ角ゴ Pro W3"/>
              </a:rPr>
              <a:t>&amp; Inspiration</a:t>
            </a:r>
            <a:endParaRPr lang="en-US" sz="1800">
              <a:solidFill>
                <a:srgbClr val="000000"/>
              </a:solidFill>
              <a:cs typeface="ヒラギノ角ゴ Pro W3"/>
            </a:endParaRPr>
          </a:p>
        </p:txBody>
      </p:sp>
      <p:sp>
        <p:nvSpPr>
          <p:cNvPr id="184332" name="Line 15"/>
          <p:cNvSpPr>
            <a:spLocks noChangeShapeType="1"/>
          </p:cNvSpPr>
          <p:nvPr/>
        </p:nvSpPr>
        <p:spPr bwMode="auto">
          <a:xfrm flipV="1">
            <a:off x="6629400" y="3124200"/>
            <a:ext cx="0" cy="914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4333" name="Line 16"/>
          <p:cNvSpPr>
            <a:spLocks noChangeShapeType="1"/>
          </p:cNvSpPr>
          <p:nvPr/>
        </p:nvSpPr>
        <p:spPr bwMode="auto">
          <a:xfrm>
            <a:off x="6629400" y="4038600"/>
            <a:ext cx="0" cy="990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609600"/>
            <a:ext cx="8763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eaLnBrk="1" hangingPunct="1"/>
            <a:r>
              <a:rPr lang="en-US" sz="3600" smtClean="0">
                <a:solidFill>
                  <a:schemeClr val="bg1"/>
                </a:solidFill>
              </a:rPr>
              <a:t>WHY ORGANIZATIONS FAIL TO PERFORM</a:t>
            </a:r>
            <a:r>
              <a:rPr lang="en-US" sz="1800" smtClean="0">
                <a:solidFill>
                  <a:schemeClr val="bg1"/>
                </a:solidFill>
                <a:latin typeface="Arial Narrow" pitchFamily="34" charset="0"/>
              </a:rPr>
              <a:t>							</a:t>
            </a:r>
            <a:endParaRPr lang="en-US" sz="2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6370" name="Text Box 3"/>
          <p:cNvSpPr txBox="1">
            <a:spLocks noChangeArrowheads="1"/>
          </p:cNvSpPr>
          <p:nvPr/>
        </p:nvSpPr>
        <p:spPr bwMode="auto">
          <a:xfrm>
            <a:off x="381000" y="1863725"/>
            <a:ext cx="2895600" cy="10318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  <a:cs typeface="ヒラギノ角ゴ Pro W3"/>
              </a:rPr>
              <a:t>They Don’t Get It</a:t>
            </a:r>
            <a:br>
              <a:rPr lang="en-US" sz="2400" b="1">
                <a:solidFill>
                  <a:schemeClr val="bg2"/>
                </a:solidFill>
                <a:cs typeface="ヒラギノ角ゴ Pro W3"/>
              </a:rPr>
            </a:br>
            <a:r>
              <a:rPr lang="en-US" sz="1800">
                <a:solidFill>
                  <a:schemeClr val="bg2"/>
                </a:solidFill>
                <a:cs typeface="ヒラギノ角ゴ Pro W3"/>
              </a:rPr>
              <a:t>They don’t understand why it’s important</a:t>
            </a:r>
          </a:p>
        </p:txBody>
      </p:sp>
      <p:sp>
        <p:nvSpPr>
          <p:cNvPr id="186371" name="Text Box 4"/>
          <p:cNvSpPr txBox="1">
            <a:spLocks noChangeArrowheads="1"/>
          </p:cNvSpPr>
          <p:nvPr/>
        </p:nvSpPr>
        <p:spPr bwMode="auto">
          <a:xfrm>
            <a:off x="5867400" y="1863725"/>
            <a:ext cx="2895600" cy="1031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  <a:cs typeface="ヒラギノ角ゴ Pro W3"/>
              </a:rPr>
              <a:t>They Don’t Care</a:t>
            </a:r>
            <a:br>
              <a:rPr lang="en-US" sz="2400" b="1">
                <a:solidFill>
                  <a:schemeClr val="bg2"/>
                </a:solidFill>
                <a:cs typeface="ヒラギノ角ゴ Pro W3"/>
              </a:rPr>
            </a:br>
            <a:r>
              <a:rPr lang="en-US" sz="1800">
                <a:solidFill>
                  <a:schemeClr val="bg2"/>
                </a:solidFill>
                <a:cs typeface="ヒラギノ角ゴ Pro W3"/>
              </a:rPr>
              <a:t>Or care enough to make a difference</a:t>
            </a:r>
          </a:p>
        </p:txBody>
      </p:sp>
      <p:sp>
        <p:nvSpPr>
          <p:cNvPr id="186372" name="Text Box 5"/>
          <p:cNvSpPr txBox="1">
            <a:spLocks noChangeArrowheads="1"/>
          </p:cNvSpPr>
          <p:nvPr/>
        </p:nvSpPr>
        <p:spPr bwMode="auto">
          <a:xfrm>
            <a:off x="3352800" y="4419600"/>
            <a:ext cx="2438400" cy="847725"/>
          </a:xfrm>
          <a:prstGeom prst="rect">
            <a:avLst/>
          </a:prstGeom>
          <a:noFill/>
          <a:ln w="25400">
            <a:solidFill>
              <a:srgbClr val="00246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cs typeface="ヒラギノ角ゴ Pro W3"/>
              </a:rPr>
              <a:t>They Don’t </a:t>
            </a:r>
            <a:br>
              <a:rPr lang="en-US" sz="2400" b="1">
                <a:solidFill>
                  <a:srgbClr val="000000"/>
                </a:solidFill>
                <a:cs typeface="ヒラギノ角ゴ Pro W3"/>
              </a:rPr>
            </a:br>
            <a:r>
              <a:rPr lang="en-US" sz="2400" b="1">
                <a:solidFill>
                  <a:srgbClr val="000000"/>
                </a:solidFill>
                <a:cs typeface="ヒラギノ角ゴ Pro W3"/>
              </a:rPr>
              <a:t>Know How</a:t>
            </a:r>
          </a:p>
        </p:txBody>
      </p:sp>
      <p:sp>
        <p:nvSpPr>
          <p:cNvPr id="186373" name="Text Box 6"/>
          <p:cNvSpPr txBox="1">
            <a:spLocks noChangeArrowheads="1"/>
          </p:cNvSpPr>
          <p:nvPr/>
        </p:nvSpPr>
        <p:spPr bwMode="auto">
          <a:xfrm>
            <a:off x="3657600" y="5373688"/>
            <a:ext cx="17002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5425" indent="-225425">
              <a:buFontTx/>
              <a:buChar char="•"/>
            </a:pPr>
            <a:r>
              <a:rPr lang="en-US" sz="2400">
                <a:solidFill>
                  <a:srgbClr val="000000"/>
                </a:solidFill>
                <a:cs typeface="ヒラギノ角ゴ Pro W3"/>
              </a:rPr>
              <a:t>Selection</a:t>
            </a:r>
          </a:p>
          <a:p>
            <a:pPr marL="225425" indent="-225425">
              <a:buFontTx/>
              <a:buChar char="•"/>
            </a:pPr>
            <a:r>
              <a:rPr lang="en-US" sz="2400">
                <a:solidFill>
                  <a:srgbClr val="000000"/>
                </a:solidFill>
                <a:cs typeface="ヒラギノ角ゴ Pro W3"/>
              </a:rPr>
              <a:t>Training</a:t>
            </a:r>
          </a:p>
          <a:p>
            <a:pPr marL="225425" indent="-225425">
              <a:buFontTx/>
              <a:buChar char="•"/>
            </a:pPr>
            <a:r>
              <a:rPr lang="en-US" sz="2400">
                <a:solidFill>
                  <a:srgbClr val="000000"/>
                </a:solidFill>
                <a:cs typeface="ヒラギノ角ゴ Pro W3"/>
              </a:rPr>
              <a:t>Coaching</a:t>
            </a:r>
          </a:p>
        </p:txBody>
      </p:sp>
      <p:sp>
        <p:nvSpPr>
          <p:cNvPr id="186374" name="AutoShape 7"/>
          <p:cNvSpPr>
            <a:spLocks noChangeArrowheads="1"/>
          </p:cNvSpPr>
          <p:nvPr/>
        </p:nvSpPr>
        <p:spPr bwMode="auto">
          <a:xfrm>
            <a:off x="3276600" y="1524000"/>
            <a:ext cx="2590800" cy="1752600"/>
          </a:xfrm>
          <a:prstGeom prst="leftRightArrow">
            <a:avLst>
              <a:gd name="adj1" fmla="val 50000"/>
              <a:gd name="adj2" fmla="val 29565"/>
            </a:avLst>
          </a:prstGeom>
          <a:solidFill>
            <a:srgbClr val="7D83A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186375" name="Text Box 8"/>
          <p:cNvSpPr txBox="1">
            <a:spLocks noChangeArrowheads="1"/>
          </p:cNvSpPr>
          <p:nvPr/>
        </p:nvSpPr>
        <p:spPr bwMode="auto">
          <a:xfrm>
            <a:off x="3276600" y="20193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  <a:cs typeface="ヒラギノ角ゴ Pro W3"/>
              </a:rPr>
              <a:t>Winning Hearts &amp; Minds</a:t>
            </a:r>
          </a:p>
        </p:txBody>
      </p:sp>
      <p:sp>
        <p:nvSpPr>
          <p:cNvPr id="186376" name="Line 10"/>
          <p:cNvSpPr>
            <a:spLocks noChangeShapeType="1"/>
          </p:cNvSpPr>
          <p:nvPr/>
        </p:nvSpPr>
        <p:spPr bwMode="auto">
          <a:xfrm>
            <a:off x="457200" y="4038600"/>
            <a:ext cx="830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377" name="Text Box 11"/>
          <p:cNvSpPr txBox="1">
            <a:spLocks noChangeArrowheads="1"/>
          </p:cNvSpPr>
          <p:nvPr/>
        </p:nvSpPr>
        <p:spPr bwMode="auto">
          <a:xfrm>
            <a:off x="6400800" y="4114800"/>
            <a:ext cx="2895600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cs typeface="ヒラギノ角ゴ Pro W3"/>
              </a:rPr>
              <a:t>Training</a:t>
            </a:r>
            <a:br>
              <a:rPr lang="en-US" sz="2400" b="1">
                <a:solidFill>
                  <a:srgbClr val="000000"/>
                </a:solidFill>
                <a:cs typeface="ヒラギノ角ゴ Pro W3"/>
              </a:rPr>
            </a:br>
            <a:r>
              <a:rPr lang="en-US" sz="2400" b="1">
                <a:solidFill>
                  <a:srgbClr val="000000"/>
                </a:solidFill>
                <a:cs typeface="ヒラギノ角ゴ Pro W3"/>
              </a:rPr>
              <a:t>&amp;</a:t>
            </a:r>
            <a:r>
              <a:rPr lang="en-US" sz="2400" b="1">
                <a:solidFill>
                  <a:srgbClr val="BCBCBC"/>
                </a:solidFill>
                <a:cs typeface="ヒラギノ角ゴ Pro W3"/>
              </a:rPr>
              <a:t> </a:t>
            </a:r>
            <a:r>
              <a:rPr lang="en-US" sz="2400" b="1">
                <a:solidFill>
                  <a:srgbClr val="000000"/>
                </a:solidFill>
                <a:cs typeface="ヒラギノ角ゴ Pro W3"/>
              </a:rPr>
              <a:t>Coaching</a:t>
            </a:r>
            <a:endParaRPr lang="en-US" sz="1800">
              <a:solidFill>
                <a:srgbClr val="000000"/>
              </a:solidFill>
              <a:cs typeface="ヒラギノ角ゴ Pro W3"/>
            </a:endParaRPr>
          </a:p>
        </p:txBody>
      </p:sp>
      <p:sp>
        <p:nvSpPr>
          <p:cNvPr id="186378" name="Text Box 12"/>
          <p:cNvSpPr txBox="1">
            <a:spLocks noChangeArrowheads="1"/>
          </p:cNvSpPr>
          <p:nvPr/>
        </p:nvSpPr>
        <p:spPr bwMode="auto">
          <a:xfrm>
            <a:off x="6400800" y="3048000"/>
            <a:ext cx="2895600" cy="8477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  <a:cs typeface="ヒラギノ角ゴ Pro W3"/>
              </a:rPr>
              <a:t>Leadership</a:t>
            </a:r>
            <a:br>
              <a:rPr lang="en-US" sz="2400" b="1">
                <a:solidFill>
                  <a:schemeClr val="bg2"/>
                </a:solidFill>
                <a:cs typeface="ヒラギノ角ゴ Pro W3"/>
              </a:rPr>
            </a:br>
            <a:r>
              <a:rPr lang="en-US" sz="2400" b="1">
                <a:solidFill>
                  <a:schemeClr val="bg2"/>
                </a:solidFill>
                <a:cs typeface="ヒラギノ角ゴ Pro W3"/>
              </a:rPr>
              <a:t>&amp; Inspiration</a:t>
            </a:r>
            <a:endParaRPr lang="en-US" sz="1800">
              <a:solidFill>
                <a:schemeClr val="bg2"/>
              </a:solidFill>
              <a:cs typeface="ヒラギノ角ゴ Pro W3"/>
            </a:endParaRPr>
          </a:p>
        </p:txBody>
      </p:sp>
      <p:sp>
        <p:nvSpPr>
          <p:cNvPr id="186379" name="Line 13"/>
          <p:cNvSpPr>
            <a:spLocks noChangeShapeType="1"/>
          </p:cNvSpPr>
          <p:nvPr/>
        </p:nvSpPr>
        <p:spPr bwMode="auto">
          <a:xfrm flipV="1">
            <a:off x="6629400" y="3124200"/>
            <a:ext cx="0" cy="91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6380" name="Line 14"/>
          <p:cNvSpPr>
            <a:spLocks noChangeShapeType="1"/>
          </p:cNvSpPr>
          <p:nvPr/>
        </p:nvSpPr>
        <p:spPr bwMode="auto">
          <a:xfrm>
            <a:off x="6629400" y="4038600"/>
            <a:ext cx="0" cy="990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6381" name="Text Box 15"/>
          <p:cNvSpPr txBox="1">
            <a:spLocks noChangeArrowheads="1"/>
          </p:cNvSpPr>
          <p:nvPr/>
        </p:nvSpPr>
        <p:spPr bwMode="auto">
          <a:xfrm>
            <a:off x="2286000" y="2895600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CCCAB0"/>
                </a:solidFill>
                <a:cs typeface="ヒラギノ角ゴ Pro W3"/>
              </a:rPr>
              <a:t>Leading </a:t>
            </a:r>
            <a:br>
              <a:rPr lang="en-US" sz="2400" b="1">
                <a:solidFill>
                  <a:srgbClr val="CCCAB0"/>
                </a:solidFill>
                <a:cs typeface="ヒラギノ角ゴ Pro W3"/>
              </a:rPr>
            </a:br>
            <a:r>
              <a:rPr lang="en-US" sz="2400" b="1">
                <a:solidFill>
                  <a:srgbClr val="CCCAB0"/>
                </a:solidFill>
                <a:cs typeface="ヒラギノ角ゴ Pro W3"/>
              </a:rPr>
              <a:t>Change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609600"/>
            <a:ext cx="8763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 smtClean="0">
                <a:solidFill>
                  <a:schemeClr val="bg1"/>
                </a:solidFill>
              </a:rPr>
              <a:t>REASONS FOR NON-PERFORMANCE</a:t>
            </a:r>
            <a:r>
              <a:rPr lang="en-US" sz="1800" smtClean="0">
                <a:solidFill>
                  <a:schemeClr val="bg1"/>
                </a:solidFill>
                <a:latin typeface="Arial Narrow" pitchFamily="34" charset="0"/>
              </a:rPr>
              <a:t>						</a:t>
            </a:r>
            <a:endParaRPr lang="en-US" sz="2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228600" y="1371600"/>
            <a:ext cx="8915400" cy="3230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649288" lvl="1" indent="-533400" defTabSz="914400">
              <a:buFont typeface="Arial" charset="0"/>
              <a:buAutoNum type="arabicPeriod"/>
            </a:pPr>
            <a:r>
              <a:rPr lang="en-US" b="1" smtClean="0">
                <a:solidFill>
                  <a:srgbClr val="000000"/>
                </a:solidFill>
              </a:rPr>
              <a:t>They don't get it -- </a:t>
            </a:r>
            <a:r>
              <a:rPr lang="en-US" smtClean="0">
                <a:solidFill>
                  <a:srgbClr val="000000"/>
                </a:solidFill>
              </a:rPr>
              <a:t>They don't understand what's important and why</a:t>
            </a:r>
          </a:p>
          <a:p>
            <a:pPr marL="649288" lvl="1" indent="-533400" defTabSz="914400">
              <a:buFont typeface="Arial" charset="0"/>
              <a:buAutoNum type="arabicPeriod"/>
            </a:pPr>
            <a:r>
              <a:rPr lang="en-US" b="1" smtClean="0">
                <a:solidFill>
                  <a:srgbClr val="000000"/>
                </a:solidFill>
              </a:rPr>
              <a:t>They don't care -- </a:t>
            </a:r>
            <a:r>
              <a:rPr lang="en-US" smtClean="0">
                <a:solidFill>
                  <a:srgbClr val="000000"/>
                </a:solidFill>
              </a:rPr>
              <a:t>Or care enough to make a difference</a:t>
            </a:r>
          </a:p>
          <a:p>
            <a:pPr marL="649288" lvl="1" indent="-533400" defTabSz="914400">
              <a:buFont typeface="Arial" charset="0"/>
              <a:buAutoNum type="arabicPeriod"/>
            </a:pPr>
            <a:r>
              <a:rPr lang="en-US" b="1" smtClean="0">
                <a:solidFill>
                  <a:srgbClr val="000000"/>
                </a:solidFill>
              </a:rPr>
              <a:t>They don't know how -- </a:t>
            </a:r>
            <a:r>
              <a:rPr lang="en-US" smtClean="0">
                <a:solidFill>
                  <a:srgbClr val="000000"/>
                </a:solidFill>
              </a:rPr>
              <a:t>They don't have the </a:t>
            </a:r>
            <a:r>
              <a:rPr lang="en-US" u="sng" smtClean="0">
                <a:solidFill>
                  <a:srgbClr val="000000"/>
                </a:solidFill>
              </a:rPr>
              <a:t>skills</a:t>
            </a:r>
            <a:r>
              <a:rPr lang="en-US" smtClean="0">
                <a:solidFill>
                  <a:srgbClr val="000000"/>
                </a:solidFill>
              </a:rPr>
              <a:t> or </a:t>
            </a:r>
            <a:r>
              <a:rPr lang="en-US" u="sng" smtClean="0">
                <a:solidFill>
                  <a:srgbClr val="000000"/>
                </a:solidFill>
              </a:rPr>
              <a:t>strategies</a:t>
            </a:r>
            <a:r>
              <a:rPr lang="en-US" smtClean="0">
                <a:solidFill>
                  <a:srgbClr val="000000"/>
                </a:solidFill>
              </a:rPr>
              <a:t> needed to make a difference  </a:t>
            </a:r>
          </a:p>
          <a:p>
            <a:pPr marL="649288" lvl="1" indent="-533400" defTabSz="914400">
              <a:buFont typeface="Arial" charset="0"/>
              <a:buNone/>
            </a:pPr>
            <a:r>
              <a:rPr lang="en-US" smtClean="0">
                <a:solidFill>
                  <a:srgbClr val="000000"/>
                </a:solidFill>
              </a:rPr>
              <a:t/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This applies also to </a:t>
            </a:r>
            <a:r>
              <a:rPr lang="en-US" b="1" smtClean="0">
                <a:solidFill>
                  <a:srgbClr val="000000"/>
                </a:solidFill>
              </a:rPr>
              <a:t>Delegation</a:t>
            </a:r>
            <a:r>
              <a:rPr lang="en-US" smtClean="0">
                <a:solidFill>
                  <a:srgbClr val="000000"/>
                </a:solidFill>
              </a:rPr>
              <a:t>, </a:t>
            </a:r>
            <a:r>
              <a:rPr lang="en-US" b="1" smtClean="0">
                <a:solidFill>
                  <a:srgbClr val="000000"/>
                </a:solidFill>
              </a:rPr>
              <a:t>holding volunteers accountable</a:t>
            </a:r>
            <a:r>
              <a:rPr lang="en-US" smtClean="0">
                <a:solidFill>
                  <a:srgbClr val="000000"/>
                </a:solidFill>
              </a:rPr>
              <a:t>, and </a:t>
            </a:r>
            <a:r>
              <a:rPr lang="en-US" b="1" smtClean="0">
                <a:solidFill>
                  <a:srgbClr val="000000"/>
                </a:solidFill>
              </a:rPr>
              <a:t>coaching volunteer leaders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457200"/>
            <a:ext cx="8763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eaLnBrk="1" hangingPunct="1"/>
            <a:r>
              <a:rPr lang="en-US" sz="3600" smtClean="0">
                <a:solidFill>
                  <a:schemeClr val="bg1"/>
                </a:solidFill>
              </a:rPr>
              <a:t>DELEGATION FAILURES</a:t>
            </a:r>
            <a:r>
              <a:rPr lang="en-US" sz="1800" smtClean="0">
                <a:solidFill>
                  <a:schemeClr val="bg1"/>
                </a:solidFill>
                <a:latin typeface="Arial Narrow" pitchFamily="34" charset="0"/>
              </a:rPr>
              <a:t>							</a:t>
            </a:r>
            <a:endParaRPr lang="en-US" sz="2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228600" y="1371600"/>
            <a:ext cx="8915400" cy="3230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573088" lvl="1" indent="-457200" defTabSz="914400"/>
            <a:r>
              <a:rPr lang="en-US" b="1" smtClean="0">
                <a:solidFill>
                  <a:schemeClr val="tx2"/>
                </a:solidFill>
              </a:rPr>
              <a:t>“I told him to do it”     </a:t>
            </a:r>
          </a:p>
          <a:p>
            <a:pPr marL="573088" lvl="1" indent="-457200" defTabSz="914400"/>
            <a:r>
              <a:rPr lang="en-US" b="1" smtClean="0">
                <a:solidFill>
                  <a:schemeClr val="tx2"/>
                </a:solidFill>
              </a:rPr>
              <a:t>“I sent her an email”</a:t>
            </a:r>
          </a:p>
          <a:p>
            <a:pPr marL="573088" lvl="1" indent="-457200" defTabSz="914400"/>
            <a:r>
              <a:rPr lang="en-US" b="1" smtClean="0">
                <a:solidFill>
                  <a:schemeClr val="tx2"/>
                </a:solidFill>
              </a:rPr>
              <a:t>“I don't know what happened”    </a:t>
            </a:r>
          </a:p>
          <a:p>
            <a:pPr marL="573088" lvl="1" indent="-457200" defTabSz="914400"/>
            <a:r>
              <a:rPr lang="en-US" b="1" smtClean="0">
                <a:solidFill>
                  <a:schemeClr val="tx2"/>
                </a:solidFill>
              </a:rPr>
              <a:t>“He hasn't done anything”</a:t>
            </a:r>
            <a:endParaRPr lang="en-US" b="1" smtClean="0">
              <a:solidFill>
                <a:schemeClr val="tx2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457200"/>
            <a:ext cx="8763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eaLnBrk="1" hangingPunct="1"/>
            <a:r>
              <a:rPr lang="en-US" sz="3600" smtClean="0">
                <a:solidFill>
                  <a:schemeClr val="bg1"/>
                </a:solidFill>
              </a:rPr>
              <a:t>DELEGATION FAILURES</a:t>
            </a:r>
            <a:r>
              <a:rPr lang="en-US" sz="1800" smtClean="0">
                <a:solidFill>
                  <a:schemeClr val="bg1"/>
                </a:solidFill>
                <a:latin typeface="Arial Narrow" pitchFamily="34" charset="0"/>
              </a:rPr>
              <a:t>							</a:t>
            </a:r>
            <a:endParaRPr lang="en-US" sz="2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046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228600" y="1371600"/>
            <a:ext cx="8915400" cy="3230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573088" lvl="1" indent="-457200" defTabSz="914400"/>
            <a:r>
              <a:rPr lang="en-US" b="1" smtClean="0">
                <a:solidFill>
                  <a:schemeClr val="tx2"/>
                </a:solidFill>
              </a:rPr>
              <a:t>“I told him to do it”     </a:t>
            </a:r>
          </a:p>
          <a:p>
            <a:pPr marL="573088" lvl="1" indent="-457200" defTabSz="914400"/>
            <a:r>
              <a:rPr lang="en-US" b="1" smtClean="0">
                <a:solidFill>
                  <a:schemeClr val="tx2"/>
                </a:solidFill>
              </a:rPr>
              <a:t>“I sent her an email”</a:t>
            </a:r>
          </a:p>
          <a:p>
            <a:pPr marL="573088" lvl="1" indent="-457200" defTabSz="914400"/>
            <a:r>
              <a:rPr lang="en-US" b="1" smtClean="0">
                <a:solidFill>
                  <a:schemeClr val="tx2"/>
                </a:solidFill>
              </a:rPr>
              <a:t>“He hasn't done anything”</a:t>
            </a:r>
          </a:p>
          <a:p>
            <a:pPr marL="573088" lvl="1" indent="-457200" defTabSz="914400"/>
            <a:r>
              <a:rPr lang="en-US" b="1" smtClean="0">
                <a:solidFill>
                  <a:schemeClr val="tx2"/>
                </a:solidFill>
              </a:rPr>
              <a:t>“I don't know what happened”    </a:t>
            </a:r>
          </a:p>
          <a:p>
            <a:pPr marL="573088" lvl="1" indent="-457200" defTabSz="914400"/>
            <a:endParaRPr lang="en-US" b="1" smtClean="0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190467" name="Text Box 4"/>
          <p:cNvSpPr txBox="1">
            <a:spLocks noChangeArrowheads="1"/>
          </p:cNvSpPr>
          <p:nvPr/>
        </p:nvSpPr>
        <p:spPr bwMode="auto">
          <a:xfrm>
            <a:off x="2438400" y="3657600"/>
            <a:ext cx="47244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Delegation</a:t>
            </a:r>
            <a:br>
              <a:rPr lang="en-US" sz="4800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</a:br>
            <a:r>
              <a:rPr lang="en-US" sz="4800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is not</a:t>
            </a:r>
            <a:br>
              <a:rPr lang="en-US" sz="4800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</a:br>
            <a:r>
              <a:rPr lang="en-US" sz="4800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Abdication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457200"/>
            <a:ext cx="8763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</a:rPr>
              <a:t>EVERYTHING HAS A LEARNING CURVE</a:t>
            </a:r>
            <a:endParaRPr lang="en-US" sz="2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228600" y="1371600"/>
            <a:ext cx="89154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People want to succeed</a:t>
            </a:r>
          </a:p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Adults hesitate to say “I don’t know how”</a:t>
            </a:r>
          </a:p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Wanting + Lack of Know-how = Frustration</a:t>
            </a:r>
          </a:p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What do they need?</a:t>
            </a:r>
          </a:p>
          <a:p>
            <a:pPr marL="573088" lvl="1" indent="-45720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A COACH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Show them how (or find them someone who can)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Ask for intentional strategies, actions and behaviors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Help set goals and agreed-upon results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Watch them do it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b="1">
                <a:solidFill>
                  <a:schemeClr val="tx2"/>
                </a:solidFill>
                <a:latin typeface="Calibri" pitchFamily="34" charset="0"/>
                <a:cs typeface="ヒラギノ角ゴ Pro W3"/>
              </a:rPr>
              <a:t>Provide feedback and encouragement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457200"/>
            <a:ext cx="8763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</a:rPr>
              <a:t>EVERYTHING HAS A LEARNING CURVE</a:t>
            </a:r>
            <a:endParaRPr lang="en-US" sz="2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94562" name="Picture 3" descr="CoachingTheLearningCurve"/>
          <p:cNvPicPr>
            <a:picLocks noChangeAspect="1" noChangeArrowheads="1"/>
          </p:cNvPicPr>
          <p:nvPr/>
        </p:nvPicPr>
        <p:blipFill>
          <a:blip r:embed="rId3"/>
          <a:srcRect l="9464" t="18138" r="11830" b="36276"/>
          <a:stretch>
            <a:fillRect/>
          </a:stretch>
        </p:blipFill>
        <p:spPr bwMode="auto">
          <a:xfrm>
            <a:off x="381000" y="1295400"/>
            <a:ext cx="7188200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63" name="Rectangle 4"/>
          <p:cNvSpPr>
            <a:spLocks noChangeArrowheads="1"/>
          </p:cNvSpPr>
          <p:nvPr/>
        </p:nvSpPr>
        <p:spPr bwMode="auto">
          <a:xfrm>
            <a:off x="1981200" y="1143000"/>
            <a:ext cx="5562600" cy="487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194564" name="Line 5"/>
          <p:cNvSpPr>
            <a:spLocks noChangeShapeType="1"/>
          </p:cNvSpPr>
          <p:nvPr/>
        </p:nvSpPr>
        <p:spPr bwMode="auto">
          <a:xfrm flipV="1">
            <a:off x="4724400" y="13716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65" name="Line 6"/>
          <p:cNvSpPr>
            <a:spLocks noChangeShapeType="1"/>
          </p:cNvSpPr>
          <p:nvPr/>
        </p:nvSpPr>
        <p:spPr bwMode="auto">
          <a:xfrm flipV="1">
            <a:off x="2209800" y="36576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8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9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0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7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26981</TotalTime>
  <Words>824</Words>
  <Application>Microsoft Office PowerPoint</Application>
  <PresentationFormat>On-screen Show (4:3)</PresentationFormat>
  <Paragraphs>164</Paragraphs>
  <Slides>29</Slides>
  <Notes>28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128</vt:i4>
      </vt:variant>
      <vt:variant>
        <vt:lpstr>Slide Titles</vt:lpstr>
      </vt:variant>
      <vt:variant>
        <vt:i4>29</vt:i4>
      </vt:variant>
    </vt:vector>
  </HeadingPairs>
  <TitlesOfParts>
    <vt:vector size="163" baseType="lpstr">
      <vt:lpstr>Arial</vt:lpstr>
      <vt:lpstr>ヒラギノ角ゴ Pro W3</vt:lpstr>
      <vt:lpstr>Calibri</vt:lpstr>
      <vt:lpstr>MS PGothic</vt:lpstr>
      <vt:lpstr>Arial Narrow</vt:lpstr>
      <vt:lpstr>Arial Narrow Bold</vt:lpstr>
      <vt:lpstr>Communications_white</vt:lpstr>
      <vt:lpstr>Custom Design</vt:lpstr>
      <vt:lpstr>2_Custom Design</vt:lpstr>
      <vt:lpstr>4_Custom Design</vt:lpstr>
      <vt:lpstr>5_Custom Design</vt:lpstr>
      <vt:lpstr>1_Custom Design</vt:lpstr>
      <vt:lpstr>3_Custom Design</vt:lpstr>
      <vt:lpstr>6_Custom Design</vt:lpstr>
      <vt:lpstr>7_Custom Design</vt:lpstr>
      <vt:lpstr>8_Custom Design</vt:lpstr>
      <vt:lpstr>9_Custom Design</vt:lpstr>
      <vt:lpstr>10_Custom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2_Custom Design</vt:lpstr>
      <vt:lpstr>2_Custom Design</vt:lpstr>
      <vt:lpstr>2_Custom Design</vt:lpstr>
      <vt:lpstr>2_Custom Design</vt:lpstr>
      <vt:lpstr>2_Custom Design</vt:lpstr>
      <vt:lpstr>2_Custom Design</vt:lpstr>
      <vt:lpstr>4_Custom Design</vt:lpstr>
      <vt:lpstr>4_Custom Design</vt:lpstr>
      <vt:lpstr>4_Custom Design</vt:lpstr>
      <vt:lpstr>4_Custom Design</vt:lpstr>
      <vt:lpstr>4_Custom Design</vt:lpstr>
      <vt:lpstr>4_Custom Design</vt:lpstr>
      <vt:lpstr>5_Custom Design</vt:lpstr>
      <vt:lpstr>5_Custom Design</vt:lpstr>
      <vt:lpstr>5_Custom Design</vt:lpstr>
      <vt:lpstr>5_Custom Design</vt:lpstr>
      <vt:lpstr>5_Custom Design</vt:lpstr>
      <vt:lpstr>5_Custom Design</vt:lpstr>
      <vt:lpstr>5_Custom Design</vt:lpstr>
      <vt:lpstr>5_Custom Design</vt:lpstr>
      <vt:lpstr>5_Custom Design</vt:lpstr>
      <vt:lpstr>5_Custom Design</vt:lpstr>
      <vt:lpstr>5_Custom Design</vt:lpstr>
      <vt:lpstr>5_Custom Design</vt:lpstr>
      <vt:lpstr>5_Custom Design</vt:lpstr>
      <vt:lpstr>5_Custom Design</vt:lpstr>
      <vt:lpstr>5_Custom Design</vt:lpstr>
      <vt:lpstr>5_Custom Design</vt:lpstr>
      <vt:lpstr>5_Custom Design</vt:lpstr>
      <vt:lpstr>1_Custom Design</vt:lpstr>
      <vt:lpstr>1_Custom Design</vt:lpstr>
      <vt:lpstr>1_Custom Design</vt:lpstr>
      <vt:lpstr>1_Custom Design</vt:lpstr>
      <vt:lpstr>1_Custom Design</vt:lpstr>
      <vt:lpstr>1_Custom Design</vt:lpstr>
      <vt:lpstr>1_Custom Design</vt:lpstr>
      <vt:lpstr>1_Custom Design</vt:lpstr>
      <vt:lpstr>3_Custom Design</vt:lpstr>
      <vt:lpstr>3_Custom Design</vt:lpstr>
      <vt:lpstr>3_Custom Design</vt:lpstr>
      <vt:lpstr>3_Custom Design</vt:lpstr>
      <vt:lpstr>3_Custom Design</vt:lpstr>
      <vt:lpstr>3_Custom Design</vt:lpstr>
      <vt:lpstr>6_Custom Design</vt:lpstr>
      <vt:lpstr>6_Custom Design</vt:lpstr>
      <vt:lpstr>6_Custom Design</vt:lpstr>
      <vt:lpstr>6_Custom Design</vt:lpstr>
      <vt:lpstr>6_Custom Design</vt:lpstr>
      <vt:lpstr>6_Custom Design</vt:lpstr>
      <vt:lpstr>6_Custom Design</vt:lpstr>
      <vt:lpstr>6_Custom Design</vt:lpstr>
      <vt:lpstr>6_Custom Design</vt:lpstr>
      <vt:lpstr>6_Custom Design</vt:lpstr>
      <vt:lpstr>6_Custom Design</vt:lpstr>
      <vt:lpstr>6_Custom Design</vt:lpstr>
      <vt:lpstr>6_Custom Design</vt:lpstr>
      <vt:lpstr>6_Custom Design</vt:lpstr>
      <vt:lpstr>6_Custom Design</vt:lpstr>
      <vt:lpstr>6_Custom Design</vt:lpstr>
      <vt:lpstr>6_Custom Design</vt:lpstr>
      <vt:lpstr>7_Custom Design</vt:lpstr>
      <vt:lpstr>7_Custom Design</vt:lpstr>
      <vt:lpstr>7_Custom Design</vt:lpstr>
      <vt:lpstr>7_Custom Design</vt:lpstr>
      <vt:lpstr>7_Custom Design</vt:lpstr>
      <vt:lpstr>7_Custom Design</vt:lpstr>
      <vt:lpstr>7_Custom Design</vt:lpstr>
      <vt:lpstr>8_Custom Design</vt:lpstr>
      <vt:lpstr>8_Custom Design</vt:lpstr>
      <vt:lpstr>8_Custom Design</vt:lpstr>
      <vt:lpstr>8_Custom Design</vt:lpstr>
      <vt:lpstr>8_Custom Design</vt:lpstr>
      <vt:lpstr>8_Custom Design</vt:lpstr>
      <vt:lpstr>8_Custom Design</vt:lpstr>
      <vt:lpstr>8_Custom Design</vt:lpstr>
      <vt:lpstr>8_Custom Design</vt:lpstr>
      <vt:lpstr>8_Custom Design</vt:lpstr>
      <vt:lpstr>8_Custom Design</vt:lpstr>
      <vt:lpstr>8_Custom Design</vt:lpstr>
      <vt:lpstr>8_Custom Design</vt:lpstr>
      <vt:lpstr>8_Custom Design</vt:lpstr>
      <vt:lpstr>8_Custom Design</vt:lpstr>
      <vt:lpstr>8_Custom Design</vt:lpstr>
      <vt:lpstr>8_Custom Design</vt:lpstr>
      <vt:lpstr>8_Custom Design</vt:lpstr>
      <vt:lpstr>9_Custom Design</vt:lpstr>
      <vt:lpstr>9_Custom Design</vt:lpstr>
      <vt:lpstr>9_Custom Design</vt:lpstr>
      <vt:lpstr>9_Custom Design</vt:lpstr>
      <vt:lpstr>9_Custom Design</vt:lpstr>
      <vt:lpstr>9_Custom Design</vt:lpstr>
      <vt:lpstr>10_Custom Design</vt:lpstr>
      <vt:lpstr>10_Custom Design</vt:lpstr>
      <vt:lpstr>10_Custom Design</vt:lpstr>
      <vt:lpstr>10_Custom Design</vt:lpstr>
      <vt:lpstr>10_Custom Design</vt:lpstr>
      <vt:lpstr>10_Custom Design</vt:lpstr>
      <vt:lpstr>10_Custom Design</vt:lpstr>
      <vt:lpstr>10_Custom Design</vt:lpstr>
      <vt:lpstr>10_Custom Design</vt:lpstr>
      <vt:lpstr>Slide 1</vt:lpstr>
      <vt:lpstr>WHY ORGANIZATIONS FAIL TO PERFORM       </vt:lpstr>
      <vt:lpstr>WHY ORGANIZATIONS FAIL TO PERFORM       </vt:lpstr>
      <vt:lpstr>WHY ORGANIZATIONS FAIL TO PERFORM       </vt:lpstr>
      <vt:lpstr>REASONS FOR NON-PERFORMANCE      </vt:lpstr>
      <vt:lpstr>DELEGATION FAILURES       </vt:lpstr>
      <vt:lpstr>DELEGATION FAILURES       </vt:lpstr>
      <vt:lpstr>EVERYTHING HAS A LEARNING CURVE</vt:lpstr>
      <vt:lpstr>EVERYTHING HAS A LEARNING CURVE</vt:lpstr>
      <vt:lpstr>EVERYTHING HAS A LEARNING CURVE</vt:lpstr>
      <vt:lpstr>EVERYTHING HAS A LEARNING CURVE</vt:lpstr>
      <vt:lpstr>EVERYTHING HAS A LEARNING CURVE</vt:lpstr>
      <vt:lpstr>EVERYTHING HAS A LEARNING CURVE</vt:lpstr>
      <vt:lpstr>COACHING = THE “BEFORE and “AFTER” of DELEGATION</vt:lpstr>
      <vt:lpstr>EFFECTIVE DELEGATION</vt:lpstr>
      <vt:lpstr>MAKE THE TIME</vt:lpstr>
      <vt:lpstr>Slide 17</vt:lpstr>
      <vt:lpstr>PLAN YOUR FOLLOWUP</vt:lpstr>
      <vt:lpstr>WORK SESSION</vt:lpstr>
      <vt:lpstr>GETTING PEOPLE ON THE PHONE or:   THE KEYS OUT OF VOICE MAIL HELL</vt:lpstr>
      <vt:lpstr>GETTING PEOPLE ON THE PHONE</vt:lpstr>
      <vt:lpstr>BEFORE YOU CALL (a day or two)</vt:lpstr>
      <vt:lpstr>NEXT…</vt:lpstr>
      <vt:lpstr>OR:  </vt:lpstr>
      <vt:lpstr>THEN:    </vt:lpstr>
      <vt:lpstr>ON WEDNESDAY:    </vt:lpstr>
      <vt:lpstr>THEN:    </vt:lpstr>
      <vt:lpstr>WHY THIS WORKS    </vt:lpstr>
      <vt:lpstr>CLUB PLANNING PROCESS</vt:lpstr>
    </vt:vector>
  </TitlesOfParts>
  <Company>Rotary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TRW</cp:lastModifiedBy>
  <cp:revision>752</cp:revision>
  <cp:lastPrinted>2014-03-05T21:15:06Z</cp:lastPrinted>
  <dcterms:created xsi:type="dcterms:W3CDTF">2010-04-16T20:11:30Z</dcterms:created>
  <dcterms:modified xsi:type="dcterms:W3CDTF">2016-12-08T15:36:07Z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Bob Kiolbassa</vt:lpwstr>
  </property>
  <property fmtid="{D5CDD505-2E9C-101B-9397-08002B2CF9AE}" pid="3" name="WhenToUse">
    <vt:lpwstr>Powerpoint template using the new brand guidelines. This presentation has a cloud gray background on the cover and white background on other slides.</vt:lpwstr>
  </property>
  <property fmtid="{D5CDD505-2E9C-101B-9397-08002B2CF9AE}" pid="4" name="Description0">
    <vt:lpwstr>Powerpoint template using the new brand guidelines. This presentation has a cloud gray background on the cover and white background on other slides.</vt:lpwstr>
  </property>
  <property fmtid="{D5CDD505-2E9C-101B-9397-08002B2CF9AE}" pid="5" name="Status">
    <vt:lpwstr>In Review</vt:lpwstr>
  </property>
</Properties>
</file>